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7"/>
  </p:notesMasterIdLst>
  <p:handoutMasterIdLst>
    <p:handoutMasterId r:id="rId78"/>
  </p:handoutMasterIdLst>
  <p:sldIdLst>
    <p:sldId id="563" r:id="rId2"/>
    <p:sldId id="680" r:id="rId3"/>
    <p:sldId id="725" r:id="rId4"/>
    <p:sldId id="726" r:id="rId5"/>
    <p:sldId id="727" r:id="rId6"/>
    <p:sldId id="728" r:id="rId7"/>
    <p:sldId id="729" r:id="rId8"/>
    <p:sldId id="730" r:id="rId9"/>
    <p:sldId id="731" r:id="rId10"/>
    <p:sldId id="752" r:id="rId11"/>
    <p:sldId id="753" r:id="rId12"/>
    <p:sldId id="754" r:id="rId13"/>
    <p:sldId id="732" r:id="rId14"/>
    <p:sldId id="733" r:id="rId15"/>
    <p:sldId id="734" r:id="rId16"/>
    <p:sldId id="735" r:id="rId17"/>
    <p:sldId id="736" r:id="rId18"/>
    <p:sldId id="737" r:id="rId19"/>
    <p:sldId id="738" r:id="rId20"/>
    <p:sldId id="741" r:id="rId21"/>
    <p:sldId id="742" r:id="rId22"/>
    <p:sldId id="743" r:id="rId23"/>
    <p:sldId id="739" r:id="rId24"/>
    <p:sldId id="740" r:id="rId25"/>
    <p:sldId id="744" r:id="rId26"/>
    <p:sldId id="749" r:id="rId27"/>
    <p:sldId id="750" r:id="rId28"/>
    <p:sldId id="755" r:id="rId29"/>
    <p:sldId id="756" r:id="rId30"/>
    <p:sldId id="757" r:id="rId31"/>
    <p:sldId id="758" r:id="rId32"/>
    <p:sldId id="759" r:id="rId33"/>
    <p:sldId id="760" r:id="rId34"/>
    <p:sldId id="761" r:id="rId35"/>
    <p:sldId id="762" r:id="rId36"/>
    <p:sldId id="763" r:id="rId37"/>
    <p:sldId id="764" r:id="rId38"/>
    <p:sldId id="765" r:id="rId39"/>
    <p:sldId id="766" r:id="rId40"/>
    <p:sldId id="767" r:id="rId41"/>
    <p:sldId id="768" r:id="rId42"/>
    <p:sldId id="806" r:id="rId43"/>
    <p:sldId id="807" r:id="rId44"/>
    <p:sldId id="769" r:id="rId45"/>
    <p:sldId id="805" r:id="rId46"/>
    <p:sldId id="771" r:id="rId47"/>
    <p:sldId id="775" r:id="rId48"/>
    <p:sldId id="776" r:id="rId49"/>
    <p:sldId id="777" r:id="rId50"/>
    <p:sldId id="778" r:id="rId51"/>
    <p:sldId id="779" r:id="rId52"/>
    <p:sldId id="780" r:id="rId53"/>
    <p:sldId id="781" r:id="rId54"/>
    <p:sldId id="783" r:id="rId55"/>
    <p:sldId id="784" r:id="rId56"/>
    <p:sldId id="785" r:id="rId57"/>
    <p:sldId id="786" r:id="rId58"/>
    <p:sldId id="787" r:id="rId59"/>
    <p:sldId id="788" r:id="rId60"/>
    <p:sldId id="789" r:id="rId61"/>
    <p:sldId id="790" r:id="rId62"/>
    <p:sldId id="791" r:id="rId63"/>
    <p:sldId id="792" r:id="rId64"/>
    <p:sldId id="793" r:id="rId65"/>
    <p:sldId id="794" r:id="rId66"/>
    <p:sldId id="795" r:id="rId67"/>
    <p:sldId id="796" r:id="rId68"/>
    <p:sldId id="798" r:id="rId69"/>
    <p:sldId id="799" r:id="rId70"/>
    <p:sldId id="800" r:id="rId71"/>
    <p:sldId id="801" r:id="rId72"/>
    <p:sldId id="802" r:id="rId73"/>
    <p:sldId id="803" r:id="rId74"/>
    <p:sldId id="804" r:id="rId75"/>
    <p:sldId id="808" r:id="rId7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0000"/>
    <a:srgbClr val="008000"/>
    <a:srgbClr val="D60093"/>
    <a:srgbClr val="CC0066"/>
    <a:srgbClr val="0000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22" autoAdjust="0"/>
    <p:restoredTop sz="86775" autoAdjust="0"/>
  </p:normalViewPr>
  <p:slideViewPr>
    <p:cSldViewPr>
      <p:cViewPr varScale="1">
        <p:scale>
          <a:sx n="118" d="100"/>
          <a:sy n="118" d="100"/>
        </p:scale>
        <p:origin x="1560" y="20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4/8/24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4/8/24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791905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541978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956604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014058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902566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43293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824175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320038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463850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309489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4188559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008449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84484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895987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009610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364117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506433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62038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06783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452617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9841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89722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876964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566874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296326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112897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409917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3233513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113739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435043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513414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79324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2706993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881756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017097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654837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2225019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113600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353055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3021461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4132184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759444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1195477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600085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0228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995733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1947515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492468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621360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3024302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5839131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951536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9747393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3642325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175330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59303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6901656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34228810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699726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21714093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440595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3484741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1756079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182693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03342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794138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40614673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284938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910474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24432199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6603961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262316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4236982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27247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3525"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150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74E0B15C-66BF-4548-B9F7-ABFD8B692764}" type="datetime1">
              <a:rPr lang="en-US" smtClean="0"/>
              <a:t>4/8/24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7E39B9-8394-4A3F-AE29-D25E40635A66}" type="datetime1">
              <a:rPr lang="en-US" smtClean="0"/>
              <a:t>4/8/24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8" name="Rectangle 7"/>
          <p:cNvSpPr/>
          <p:nvPr/>
        </p:nvSpPr>
        <p:spPr bwMode="ltGray">
          <a:xfrm>
            <a:off x="6647688"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Vertical Title 1"/>
          <p:cNvSpPr>
            <a:spLocks noGrp="1"/>
          </p:cNvSpPr>
          <p:nvPr>
            <p:ph type="title" orient="vert"/>
          </p:nvPr>
        </p:nvSpPr>
        <p:spPr>
          <a:xfrm>
            <a:off x="6781800" y="274642"/>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E89BE1B-109A-4A1E-A524-238B7EF05396}" type="datetime1">
              <a:rPr lang="en-US" smtClean="0"/>
              <a:t>4/8/24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31"/>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31"/>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8B8FAD7C-9E74-490A-9976-CEAC407DBF81}" type="datetime1">
              <a:rPr lang="en-US" smtClean="0"/>
              <a:t>4/8/24</a:t>
            </a:fld>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8667AA6D-B4FD-46B1-B3E9-B042C52C85A2}" type="datetime1">
              <a:rPr lang="en-US" smtClean="0"/>
              <a:t>4/8/24</a:t>
            </a:fld>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649A1004-7A34-4C69-A29F-7848CCE72792}" type="datetime1">
              <a:rPr lang="en-US" smtClean="0"/>
              <a:t>4/8/24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3000" b="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27D1924C-0E5F-41F9-9EF2-A30D8DD943B5}" type="datetime1">
              <a:rPr lang="en-US" smtClean="0"/>
              <a:t>4/8/24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D3F3B2-6969-4711-938A-F55A29B51480}" type="datetime1">
              <a:rPr lang="en-US" smtClean="0"/>
              <a:t>4/8/24</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2"/>
            <a:ext cx="4040188"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6" y="1295402"/>
            <a:ext cx="4041775"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6" y="2023338"/>
            <a:ext cx="4041775"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538DACF-DAC8-4C22-99F4-5AC8B8C6B7F9}" type="datetime1">
              <a:rPr lang="en-US" smtClean="0"/>
              <a:t>4/8/24</a:t>
            </a:fld>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0F84880-51F2-491D-B30A-1FC47B871D77}" type="datetime1">
              <a:rPr lang="en-US" smtClean="0"/>
              <a:t>4/8/24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C6C30-2214-40E2-AEE5-9AE66D1057D0}" type="datetime1">
              <a:rPr lang="en-US" smtClean="0"/>
              <a:t>4/8/24</a:t>
            </a:fld>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1500" b="0"/>
            </a:lvl1pPr>
            <a:extLst/>
          </a:lstStyle>
          <a:p>
            <a:r>
              <a:rPr kumimoji="0" lang="en-US"/>
              <a:t>Click to edit Master title style</a:t>
            </a:r>
          </a:p>
        </p:txBody>
      </p:sp>
      <p:sp>
        <p:nvSpPr>
          <p:cNvPr id="3" name="Content Placeholder 2"/>
          <p:cNvSpPr>
            <a:spLocks noGrp="1"/>
          </p:cNvSpPr>
          <p:nvPr>
            <p:ph idx="1"/>
          </p:nvPr>
        </p:nvSpPr>
        <p:spPr>
          <a:xfrm>
            <a:off x="3019378" y="1743134"/>
            <a:ext cx="5920641" cy="455888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C6C5491-B905-4984-8643-1B7C9312C1C7}" type="datetime1">
              <a:rPr lang="en-US" smtClean="0"/>
              <a:t>4/8/24</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3" y="155448"/>
            <a:ext cx="2525150" cy="978408"/>
          </a:xfrm>
        </p:spPr>
        <p:txBody>
          <a:bodyPr lIns="73152" bIns="0" anchor="b">
            <a:sp3d prstMaterial="matte"/>
          </a:bodyPr>
          <a:lstStyle>
            <a:lvl1pPr algn="l">
              <a:defRPr sz="1500" b="0"/>
            </a:lvl1pPr>
            <a:extLst/>
          </a:lstStyle>
          <a:p>
            <a:r>
              <a:rPr kumimoji="0" lang="en-US"/>
              <a:t>Click to edit Master title style</a:t>
            </a:r>
          </a:p>
        </p:txBody>
      </p:sp>
      <p:sp>
        <p:nvSpPr>
          <p:cNvPr id="3" name="Picture Placeholder 2"/>
          <p:cNvSpPr>
            <a:spLocks noGrp="1"/>
          </p:cNvSpPr>
          <p:nvPr>
            <p:ph type="pic" idx="1"/>
          </p:nvPr>
        </p:nvSpPr>
        <p:spPr>
          <a:xfrm>
            <a:off x="2903806" y="1484808"/>
            <a:ext cx="6247397" cy="5373192"/>
          </a:xfrm>
          <a:solidFill>
            <a:schemeClr val="bg2">
              <a:shade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0D1BAC21-6A2B-4248-BF0F-2BED273A4141}" type="datetime1">
              <a:rPr lang="en-US" smtClean="0"/>
              <a:t>4/8/24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7" name="Rectangle 6"/>
          <p:cNvSpPr/>
          <p:nvPr/>
        </p:nvSpPr>
        <p:spPr bwMode="ltGray">
          <a:xfrm>
            <a:off x="1" y="3"/>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fld id="{C998EF77-6613-48F2-974F-C60E70302254}" type="datetime1">
              <a:rPr lang="en-US" smtClean="0"/>
              <a:t>4/8/24</a:t>
            </a:fld>
            <a:endParaRPr lang="en-US"/>
          </a:p>
        </p:txBody>
      </p:sp>
      <p:sp>
        <p:nvSpPr>
          <p:cNvPr id="5" name="Footer Placeholder 4"/>
          <p:cNvSpPr>
            <a:spLocks noGrp="1"/>
          </p:cNvSpPr>
          <p:nvPr>
            <p:ph type="ftr" sz="quarter" idx="3"/>
          </p:nvPr>
        </p:nvSpPr>
        <p:spPr>
          <a:xfrm>
            <a:off x="2640597" y="6583680"/>
            <a:ext cx="5507719" cy="274320"/>
          </a:xfrm>
          <a:prstGeom prst="rect">
            <a:avLst/>
          </a:prstGeom>
        </p:spPr>
        <p:txBody>
          <a:bodyPr vert="horz" lIns="45720"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7" y="6583680"/>
            <a:ext cx="733864" cy="274320"/>
          </a:xfrm>
          <a:prstGeom prst="rect">
            <a:avLst/>
          </a:prstGeom>
        </p:spPr>
        <p:txBody>
          <a:bodyPr vert="horz" bIns="0" rtlCol="0" anchor="b"/>
          <a:lstStyle>
            <a:lvl1pPr algn="r" eaLnBrk="1" latinLnBrk="0" hangingPunct="1">
              <a:defRPr kumimoji="0" sz="675">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3375" b="1" kern="1200">
          <a:solidFill>
            <a:schemeClr val="accent1">
              <a:satMod val="150000"/>
            </a:schemeClr>
          </a:solidFill>
          <a:effectLst/>
          <a:latin typeface="+mj-lt"/>
          <a:ea typeface="+mj-ea"/>
          <a:cs typeface="+mj-cs"/>
        </a:defRPr>
      </a:lvl1pPr>
      <a:extLst/>
    </p:titleStyle>
    <p:body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Calibri" pitchFamily="34" charset="0"/>
          <a:ea typeface="+mn-ea"/>
          <a:cs typeface="Calibri" pitchFamily="34" charset="0"/>
        </a:defRPr>
      </a:lvl1pPr>
      <a:lvl2pPr marL="548640" indent="-205740" algn="l" rtl="0" eaLnBrk="1" latinLnBrk="0" hangingPunct="1">
        <a:spcBef>
          <a:spcPct val="20000"/>
        </a:spcBef>
        <a:buClr>
          <a:schemeClr val="accent2"/>
        </a:buClr>
        <a:buSzPct val="100000"/>
        <a:buFont typeface="Wingdings" pitchFamily="2" charset="2"/>
        <a:buChar char="§"/>
        <a:defRPr kumimoji="0" sz="2100" kern="1200">
          <a:solidFill>
            <a:schemeClr val="tx1"/>
          </a:solidFill>
          <a:latin typeface="Calibri" pitchFamily="34" charset="0"/>
          <a:ea typeface="+mn-ea"/>
          <a:cs typeface="Calibri" pitchFamily="34" charset="0"/>
        </a:defRPr>
      </a:lvl2pPr>
      <a:lvl3pPr marL="747522" indent="-171450" algn="l" rtl="0" eaLnBrk="1" latinLnBrk="0" hangingPunct="1">
        <a:spcBef>
          <a:spcPct val="20000"/>
        </a:spcBef>
        <a:buClr>
          <a:schemeClr val="accent3"/>
        </a:buClr>
        <a:buSzPct val="100000"/>
        <a:buFont typeface="Wingdings" pitchFamily="2" charset="2"/>
        <a:buChar char="§"/>
        <a:defRPr kumimoji="0" sz="1800" kern="1200">
          <a:solidFill>
            <a:schemeClr val="tx1"/>
          </a:solidFill>
          <a:latin typeface="Calibri" pitchFamily="34" charset="0"/>
          <a:ea typeface="+mn-ea"/>
          <a:cs typeface="Calibri" pitchFamily="34" charset="0"/>
        </a:defRPr>
      </a:lvl3pPr>
      <a:lvl4pPr marL="912114" indent="-137160" algn="l" rtl="0" eaLnBrk="1" latinLnBrk="0" hangingPunct="1">
        <a:spcBef>
          <a:spcPct val="20000"/>
        </a:spcBef>
        <a:buClr>
          <a:schemeClr val="accent4"/>
        </a:buClr>
        <a:buSzPct val="100000"/>
        <a:buFont typeface="Wingdings" pitchFamily="2" charset="2"/>
        <a:buChar char="§"/>
        <a:defRPr kumimoji="0" sz="1500" kern="1200">
          <a:solidFill>
            <a:schemeClr val="tx1"/>
          </a:solidFill>
          <a:latin typeface="Calibri" pitchFamily="34" charset="0"/>
          <a:ea typeface="+mn-ea"/>
          <a:cs typeface="Calibri" pitchFamily="34" charset="0"/>
        </a:defRPr>
      </a:lvl4pPr>
      <a:lvl5pPr marL="1069848" indent="-137160" algn="l" rtl="0" eaLnBrk="1" latinLnBrk="0" hangingPunct="1">
        <a:spcBef>
          <a:spcPct val="20000"/>
        </a:spcBef>
        <a:buClr>
          <a:schemeClr val="accent5"/>
        </a:buClr>
        <a:buSzPct val="100000"/>
        <a:buFont typeface="Wingdings" pitchFamily="2" charset="2"/>
        <a:buChar char="§"/>
        <a:defRPr kumimoji="0" lang="en-US" sz="1500" kern="1200" smtClean="0">
          <a:solidFill>
            <a:schemeClr val="tx1"/>
          </a:solidFill>
          <a:latin typeface="Calibri" pitchFamily="34" charset="0"/>
          <a:ea typeface="+mn-ea"/>
          <a:cs typeface="Calibri" pitchFamily="34" charset="0"/>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m.elecfans.com/article/1104175.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0" y="0"/>
            <a:ext cx="9254508" cy="6934200"/>
          </a:xfrm>
          <a:prstGeom prst="rect">
            <a:avLst/>
          </a:prstGeom>
        </p:spPr>
      </p:pic>
      <p:sp>
        <p:nvSpPr>
          <p:cNvPr id="3" name="文本框 2"/>
          <p:cNvSpPr txBox="1"/>
          <p:nvPr/>
        </p:nvSpPr>
        <p:spPr>
          <a:xfrm>
            <a:off x="1524000" y="5105400"/>
            <a:ext cx="5791200" cy="830997"/>
          </a:xfrm>
          <a:prstGeom prst="rect">
            <a:avLst/>
          </a:prstGeom>
          <a:noFill/>
        </p:spPr>
        <p:txBody>
          <a:bodyPr wrap="square" rtlCol="0">
            <a:spAutoFit/>
          </a:bodyPr>
          <a:lstStyle/>
          <a:p>
            <a:pPr algn="ctr"/>
            <a:r>
              <a:rPr lang="zh-CN" altLang="en-US" sz="4800" dirty="0"/>
              <a:t>第四章 数据流挖掘</a:t>
            </a:r>
          </a:p>
        </p:txBody>
      </p:sp>
    </p:spTree>
    <p:extLst>
      <p:ext uri="{BB962C8B-B14F-4D97-AF65-F5344CB8AC3E}">
        <p14:creationId xmlns:p14="http://schemas.microsoft.com/office/powerpoint/2010/main" val="41180670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10</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800" dirty="0">
                <a:latin typeface="方正宋刻本秀楷简体" panose="02000000000000000000" pitchFamily="2" charset="-122"/>
                <a:ea typeface="方正宋刻本秀楷简体" panose="02000000000000000000" pitchFamily="2" charset="-122"/>
              </a:rPr>
              <a:t>4.0  </a:t>
            </a:r>
            <a:r>
              <a:rPr lang="zh-CN" altLang="en-US" sz="2800" dirty="0">
                <a:latin typeface="方正宋刻本秀楷简体" panose="02000000000000000000" pitchFamily="2" charset="-122"/>
                <a:ea typeface="方正宋刻本秀楷简体" panose="02000000000000000000" pitchFamily="2" charset="-122"/>
              </a:rPr>
              <a:t>流数据的概念 </a:t>
            </a:r>
            <a:r>
              <a:rPr lang="en-US" altLang="zh-CN" sz="2800" dirty="0">
                <a:latin typeface="方正宋刻本秀楷简体" panose="02000000000000000000" pitchFamily="2" charset="-122"/>
                <a:ea typeface="方正宋刻本秀楷简体" panose="02000000000000000000" pitchFamily="2" charset="-122"/>
              </a:rPr>
              <a:t>–</a:t>
            </a:r>
            <a:r>
              <a:rPr lang="zh-CN" altLang="en-US" sz="2800" dirty="0">
                <a:solidFill>
                  <a:srgbClr val="FF0000"/>
                </a:solidFill>
              </a:rPr>
              <a:t>例子</a:t>
            </a:r>
            <a:endParaRPr lang="en-US" altLang="zh-CN" sz="2800" dirty="0">
              <a:solidFill>
                <a:srgbClr val="002060"/>
              </a:solidFill>
              <a:latin typeface="Bahnschrift" panose="020B0502040204020203" pitchFamily="34" charset="0"/>
              <a:ea typeface="文道楷体" panose="02010600040101010101" pitchFamily="2" charset="-122"/>
            </a:endParaRPr>
          </a:p>
          <a:p>
            <a:endParaRPr lang="zh-CN" altLang="en-US" sz="2700" dirty="0">
              <a:latin typeface="+mn-ea"/>
            </a:endParaRPr>
          </a:p>
        </p:txBody>
      </p:sp>
      <p:sp>
        <p:nvSpPr>
          <p:cNvPr id="8" name="内容占位符 2"/>
          <p:cNvSpPr txBox="1">
            <a:spLocks/>
          </p:cNvSpPr>
          <p:nvPr/>
        </p:nvSpPr>
        <p:spPr>
          <a:xfrm>
            <a:off x="228600" y="2018211"/>
            <a:ext cx="8915400" cy="386823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zh-CN" altLang="zh-CN" sz="2000" dirty="0">
                <a:solidFill>
                  <a:srgbClr val="0000FF"/>
                </a:solidFill>
                <a:latin typeface="方正卡通简体" panose="03000509000000000000" pitchFamily="65" charset="-122"/>
                <a:ea typeface="方正卡通简体" panose="03000509000000000000" pitchFamily="65" charset="-122"/>
              </a:rPr>
              <a:t>传统的业务分析一般采用分布式离线计算的方式，即将数据全部保存起来，然后每隔一定的时间进行离线分析来得到结果。但这样会导致一定的延时，</a:t>
            </a:r>
            <a:r>
              <a:rPr lang="zh-CN" altLang="en-US" sz="2000" dirty="0">
                <a:solidFill>
                  <a:srgbClr val="0000FF"/>
                </a:solidFill>
                <a:latin typeface="方正卡通简体" panose="03000509000000000000" pitchFamily="65" charset="-122"/>
                <a:ea typeface="方正卡通简体" panose="03000509000000000000" pitchFamily="65" charset="-122"/>
              </a:rPr>
              <a:t>难以</a:t>
            </a:r>
            <a:r>
              <a:rPr lang="zh-CN" altLang="zh-CN" sz="2000" dirty="0">
                <a:solidFill>
                  <a:srgbClr val="0000FF"/>
                </a:solidFill>
                <a:latin typeface="方正卡通简体" panose="03000509000000000000" pitchFamily="65" charset="-122"/>
                <a:ea typeface="方正卡通简体" panose="03000509000000000000" pitchFamily="65" charset="-122"/>
              </a:rPr>
              <a:t>保证结果的实时性</a:t>
            </a:r>
            <a:endParaRPr lang="en-US" altLang="zh-CN" sz="2000" dirty="0">
              <a:solidFill>
                <a:srgbClr val="0000FF"/>
              </a:solidFill>
              <a:latin typeface="方正卡通简体" panose="03000509000000000000" pitchFamily="65" charset="-122"/>
              <a:ea typeface="方正卡通简体" panose="03000509000000000000" pitchFamily="65" charset="-122"/>
            </a:endParaRPr>
          </a:p>
          <a:p>
            <a:r>
              <a:rPr lang="zh-CN" altLang="en-US" sz="2000" dirty="0">
                <a:solidFill>
                  <a:schemeClr val="accent6">
                    <a:lumMod val="75000"/>
                  </a:schemeClr>
                </a:solidFill>
                <a:latin typeface="方正卡通简体" panose="03000509000000000000" pitchFamily="65" charset="-122"/>
                <a:ea typeface="方正卡通简体" panose="03000509000000000000" pitchFamily="65" charset="-122"/>
              </a:rPr>
              <a:t>随着分析业务对实时性要求的提升，离线分析模式已经不适合用于流数据的分析，也不适用于要求实时响应的互联网应用场景</a:t>
            </a:r>
            <a:endParaRPr lang="en-US" altLang="zh-CN" sz="2000" dirty="0">
              <a:solidFill>
                <a:schemeClr val="accent6">
                  <a:lumMod val="75000"/>
                </a:schemeClr>
              </a:solidFill>
              <a:latin typeface="方正卡通简体" panose="03000509000000000000" pitchFamily="65" charset="-122"/>
              <a:ea typeface="方正卡通简体" panose="03000509000000000000" pitchFamily="65" charset="-122"/>
            </a:endParaRPr>
          </a:p>
        </p:txBody>
      </p:sp>
    </p:spTree>
    <p:extLst>
      <p:ext uri="{BB962C8B-B14F-4D97-AF65-F5344CB8AC3E}">
        <p14:creationId xmlns:p14="http://schemas.microsoft.com/office/powerpoint/2010/main" val="2059229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11</a:t>
            </a:fld>
            <a:endParaRPr lang="en-US"/>
          </a:p>
        </p:txBody>
      </p:sp>
      <p:sp>
        <p:nvSpPr>
          <p:cNvPr id="13" name="内容占位符 2"/>
          <p:cNvSpPr>
            <a:spLocks noGrp="1"/>
          </p:cNvSpPr>
          <p:nvPr>
            <p:ph idx="1"/>
          </p:nvPr>
        </p:nvSpPr>
        <p:spPr>
          <a:xfrm>
            <a:off x="0" y="1563625"/>
            <a:ext cx="9086850" cy="4231385"/>
          </a:xfrm>
        </p:spPr>
        <p:txBody>
          <a:bodyPr>
            <a:normAutofit/>
          </a:bodyPr>
          <a:lstStyle/>
          <a:p>
            <a:pPr marL="89154" indent="0">
              <a:buNone/>
            </a:pPr>
            <a:r>
              <a:rPr lang="en-US" altLang="zh-CN" sz="2800" dirty="0">
                <a:latin typeface="方正宋刻本秀楷简体" panose="02000000000000000000" pitchFamily="2" charset="-122"/>
                <a:ea typeface="方正宋刻本秀楷简体" panose="02000000000000000000" pitchFamily="2" charset="-122"/>
              </a:rPr>
              <a:t>4.0  </a:t>
            </a:r>
            <a:r>
              <a:rPr lang="zh-CN" altLang="en-US" sz="2800" dirty="0">
                <a:latin typeface="方正宋刻本秀楷简体" panose="02000000000000000000" pitchFamily="2" charset="-122"/>
                <a:ea typeface="方正宋刻本秀楷简体" panose="02000000000000000000" pitchFamily="2" charset="-122"/>
              </a:rPr>
              <a:t>流数据的概念 </a:t>
            </a:r>
            <a:r>
              <a:rPr lang="en-US" altLang="zh-CN" sz="2800" dirty="0">
                <a:latin typeface="方正宋刻本秀楷简体" panose="02000000000000000000" pitchFamily="2" charset="-122"/>
                <a:ea typeface="方正宋刻本秀楷简体" panose="02000000000000000000" pitchFamily="2" charset="-122"/>
              </a:rPr>
              <a:t>–</a:t>
            </a:r>
            <a:r>
              <a:rPr lang="zh-CN" altLang="en-US" sz="2800" dirty="0">
                <a:solidFill>
                  <a:srgbClr val="FF0000"/>
                </a:solidFill>
              </a:rPr>
              <a:t>例子</a:t>
            </a:r>
            <a:endParaRPr lang="zh-CN" altLang="en-US" sz="2700" dirty="0">
              <a:latin typeface="+mn-ea"/>
            </a:endParaRPr>
          </a:p>
          <a:p>
            <a:endParaRPr lang="zh-CN" altLang="en-US" sz="2700" dirty="0">
              <a:latin typeface="+mn-ea"/>
            </a:endParaRPr>
          </a:p>
        </p:txBody>
      </p:sp>
      <p:sp>
        <p:nvSpPr>
          <p:cNvPr id="8" name="内容占位符 2"/>
          <p:cNvSpPr txBox="1">
            <a:spLocks/>
          </p:cNvSpPr>
          <p:nvPr/>
        </p:nvSpPr>
        <p:spPr>
          <a:xfrm>
            <a:off x="228600" y="2018211"/>
            <a:ext cx="8915400" cy="386823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zh-CN" altLang="en-US" sz="2000" dirty="0">
                <a:solidFill>
                  <a:schemeClr val="accent2">
                    <a:lumMod val="75000"/>
                  </a:schemeClr>
                </a:solidFill>
                <a:latin typeface="方正卡通简体" panose="03000509000000000000" pitchFamily="65" charset="-122"/>
                <a:ea typeface="方正卡通简体" panose="03000509000000000000" pitchFamily="65" charset="-122"/>
              </a:rPr>
              <a:t>如</a:t>
            </a:r>
            <a:r>
              <a:rPr lang="zh-CN" altLang="zh-CN" sz="2000" dirty="0">
                <a:solidFill>
                  <a:schemeClr val="accent2">
                    <a:lumMod val="75000"/>
                  </a:schemeClr>
                </a:solidFill>
                <a:latin typeface="方正卡通简体" panose="03000509000000000000" pitchFamily="65" charset="-122"/>
                <a:ea typeface="方正卡通简体" panose="03000509000000000000" pitchFamily="65" charset="-122"/>
              </a:rPr>
              <a:t>淘宝网“双十一”、“双十二”的促销活动，商家</a:t>
            </a:r>
            <a:r>
              <a:rPr lang="zh-CN" altLang="en-US" sz="2000" dirty="0">
                <a:solidFill>
                  <a:schemeClr val="accent2">
                    <a:lumMod val="75000"/>
                  </a:schemeClr>
                </a:solidFill>
                <a:latin typeface="方正卡通简体" panose="03000509000000000000" pitchFamily="65" charset="-122"/>
                <a:ea typeface="方正卡通简体" panose="03000509000000000000" pitchFamily="65" charset="-122"/>
              </a:rPr>
              <a:t>需要</a:t>
            </a:r>
            <a:r>
              <a:rPr lang="zh-CN" altLang="zh-CN" sz="2000" dirty="0">
                <a:solidFill>
                  <a:schemeClr val="accent2">
                    <a:lumMod val="75000"/>
                  </a:schemeClr>
                </a:solidFill>
                <a:latin typeface="方正卡通简体" panose="03000509000000000000" pitchFamily="65" charset="-122"/>
                <a:ea typeface="方正卡通简体" panose="03000509000000000000" pitchFamily="65" charset="-122"/>
              </a:rPr>
              <a:t>根据广告效果来</a:t>
            </a:r>
            <a:r>
              <a:rPr lang="zh-CN" altLang="en-US" sz="2000" dirty="0">
                <a:solidFill>
                  <a:schemeClr val="accent2">
                    <a:lumMod val="75000"/>
                  </a:schemeClr>
                </a:solidFill>
                <a:latin typeface="方正卡通简体" panose="03000509000000000000" pitchFamily="65" charset="-122"/>
                <a:ea typeface="方正卡通简体" panose="03000509000000000000" pitchFamily="65" charset="-122"/>
              </a:rPr>
              <a:t>即时</a:t>
            </a:r>
            <a:r>
              <a:rPr lang="zh-CN" altLang="zh-CN" sz="2000" dirty="0">
                <a:solidFill>
                  <a:schemeClr val="accent2">
                    <a:lumMod val="75000"/>
                  </a:schemeClr>
                </a:solidFill>
                <a:latin typeface="方正卡通简体" panose="03000509000000000000" pitchFamily="65" charset="-122"/>
                <a:ea typeface="方正卡通简体" panose="03000509000000000000" pitchFamily="65" charset="-122"/>
              </a:rPr>
              <a:t>调整</a:t>
            </a:r>
            <a:r>
              <a:rPr lang="zh-CN" altLang="en-US" sz="2000" dirty="0">
                <a:solidFill>
                  <a:schemeClr val="accent2">
                    <a:lumMod val="75000"/>
                  </a:schemeClr>
                </a:solidFill>
                <a:latin typeface="方正卡通简体" panose="03000509000000000000" pitchFamily="65" charset="-122"/>
                <a:ea typeface="方正卡通简体" panose="03000509000000000000" pitchFamily="65" charset="-122"/>
              </a:rPr>
              <a:t>广告</a:t>
            </a:r>
            <a:r>
              <a:rPr lang="zh-CN" altLang="zh-CN" sz="2000" dirty="0">
                <a:solidFill>
                  <a:schemeClr val="accent2">
                    <a:lumMod val="75000"/>
                  </a:schemeClr>
                </a:solidFill>
                <a:latin typeface="方正卡通简体" panose="03000509000000000000" pitchFamily="65" charset="-122"/>
                <a:ea typeface="方正卡通简体" panose="03000509000000000000" pitchFamily="65" charset="-122"/>
              </a:rPr>
              <a:t>，这就需要对广告的</a:t>
            </a:r>
            <a:r>
              <a:rPr lang="zh-CN" altLang="en-US" sz="2000" dirty="0">
                <a:solidFill>
                  <a:schemeClr val="accent2">
                    <a:lumMod val="75000"/>
                  </a:schemeClr>
                </a:solidFill>
                <a:latin typeface="方正卡通简体" panose="03000509000000000000" pitchFamily="65" charset="-122"/>
                <a:ea typeface="方正卡通简体" panose="03000509000000000000" pitchFamily="65" charset="-122"/>
              </a:rPr>
              <a:t>受访情况</a:t>
            </a:r>
            <a:r>
              <a:rPr lang="zh-CN" altLang="zh-CN" sz="2000" dirty="0">
                <a:solidFill>
                  <a:schemeClr val="accent2">
                    <a:lumMod val="75000"/>
                  </a:schemeClr>
                </a:solidFill>
                <a:latin typeface="方正卡通简体" panose="03000509000000000000" pitchFamily="65" charset="-122"/>
                <a:ea typeface="方正卡通简体" panose="03000509000000000000" pitchFamily="65" charset="-122"/>
              </a:rPr>
              <a:t>进行分析。但以往采用分布式离线分析，</a:t>
            </a:r>
            <a:r>
              <a:rPr lang="zh-CN" altLang="en-US" sz="2000" dirty="0">
                <a:solidFill>
                  <a:schemeClr val="accent2">
                    <a:lumMod val="75000"/>
                  </a:schemeClr>
                </a:solidFill>
                <a:latin typeface="方正卡通简体" panose="03000509000000000000" pitchFamily="65" charset="-122"/>
                <a:ea typeface="方正卡通简体" panose="03000509000000000000" pitchFamily="65" charset="-122"/>
              </a:rPr>
              <a:t>需要</a:t>
            </a:r>
            <a:r>
              <a:rPr lang="zh-CN" altLang="zh-CN" sz="2000" dirty="0">
                <a:solidFill>
                  <a:schemeClr val="accent2">
                    <a:lumMod val="75000"/>
                  </a:schemeClr>
                </a:solidFill>
                <a:latin typeface="方正卡通简体" panose="03000509000000000000" pitchFamily="65" charset="-122"/>
                <a:ea typeface="方正卡通简体" panose="03000509000000000000" pitchFamily="65" charset="-122"/>
              </a:rPr>
              <a:t>几小时甚至一天的延时</a:t>
            </a:r>
            <a:r>
              <a:rPr lang="zh-CN" altLang="en-US" sz="2000" dirty="0">
                <a:solidFill>
                  <a:schemeClr val="accent2">
                    <a:lumMod val="75000"/>
                  </a:schemeClr>
                </a:solidFill>
                <a:latin typeface="方正卡通简体" panose="03000509000000000000" pitchFamily="65" charset="-122"/>
                <a:ea typeface="方正卡通简体" panose="03000509000000000000" pitchFamily="65" charset="-122"/>
              </a:rPr>
              <a:t>才能得到分析结果</a:t>
            </a:r>
            <a:r>
              <a:rPr lang="zh-CN" altLang="zh-CN" sz="2000" dirty="0">
                <a:solidFill>
                  <a:schemeClr val="accent2">
                    <a:lumMod val="75000"/>
                  </a:schemeClr>
                </a:solidFill>
                <a:latin typeface="方正卡通简体" panose="03000509000000000000" pitchFamily="65" charset="-122"/>
                <a:ea typeface="方正卡通简体" panose="03000509000000000000" pitchFamily="65" charset="-122"/>
              </a:rPr>
              <a:t>。</a:t>
            </a:r>
            <a:r>
              <a:rPr lang="zh-CN" altLang="en-US" sz="2000" dirty="0">
                <a:solidFill>
                  <a:schemeClr val="accent2">
                    <a:lumMod val="75000"/>
                  </a:schemeClr>
                </a:solidFill>
                <a:latin typeface="方正卡通简体" panose="03000509000000000000" pitchFamily="65" charset="-122"/>
                <a:ea typeface="方正卡通简体" panose="03000509000000000000" pitchFamily="65" charset="-122"/>
              </a:rPr>
              <a:t>而</a:t>
            </a:r>
            <a:r>
              <a:rPr lang="zh-CN" altLang="zh-CN" sz="2000" dirty="0">
                <a:solidFill>
                  <a:schemeClr val="accent2">
                    <a:lumMod val="75000"/>
                  </a:schemeClr>
                </a:solidFill>
                <a:latin typeface="方正卡通简体" panose="03000509000000000000" pitchFamily="65" charset="-122"/>
                <a:ea typeface="方正卡通简体" panose="03000509000000000000" pitchFamily="65" charset="-122"/>
              </a:rPr>
              <a:t>促销活动只持续一天，因此，隔天才能得到的分析结果便失去了价值</a:t>
            </a:r>
          </a:p>
          <a:p>
            <a:r>
              <a:rPr lang="zh-CN" altLang="zh-CN" sz="2000" dirty="0">
                <a:solidFill>
                  <a:srgbClr val="008000"/>
                </a:solidFill>
                <a:latin typeface="方正卡通简体" panose="03000509000000000000" pitchFamily="65" charset="-122"/>
                <a:ea typeface="方正卡通简体" panose="03000509000000000000" pitchFamily="65" charset="-122"/>
              </a:rPr>
              <a:t>虽然分布式离线分析带来的小时级的分析延时可以满足大部分商家的需求，但随着实时性</a:t>
            </a:r>
            <a:r>
              <a:rPr lang="zh-CN" altLang="en-US" sz="2000" dirty="0">
                <a:solidFill>
                  <a:srgbClr val="008000"/>
                </a:solidFill>
                <a:latin typeface="方正卡通简体" panose="03000509000000000000" pitchFamily="65" charset="-122"/>
                <a:ea typeface="方正卡通简体" panose="03000509000000000000" pitchFamily="65" charset="-122"/>
              </a:rPr>
              <a:t>要求</a:t>
            </a:r>
            <a:r>
              <a:rPr lang="zh-CN" altLang="zh-CN" sz="2000" dirty="0">
                <a:solidFill>
                  <a:srgbClr val="008000"/>
                </a:solidFill>
                <a:latin typeface="方正卡通简体" panose="03000509000000000000" pitchFamily="65" charset="-122"/>
                <a:ea typeface="方正卡通简体" panose="03000509000000000000" pitchFamily="65" charset="-122"/>
              </a:rPr>
              <a:t>越来越</a:t>
            </a:r>
            <a:r>
              <a:rPr lang="zh-CN" altLang="en-US" sz="2000" dirty="0">
                <a:solidFill>
                  <a:srgbClr val="008000"/>
                </a:solidFill>
                <a:latin typeface="方正卡通简体" panose="03000509000000000000" pitchFamily="65" charset="-122"/>
                <a:ea typeface="方正卡通简体" panose="03000509000000000000" pitchFamily="65" charset="-122"/>
              </a:rPr>
              <a:t>高</a:t>
            </a:r>
            <a:r>
              <a:rPr lang="zh-CN" altLang="zh-CN" sz="2000" dirty="0">
                <a:solidFill>
                  <a:srgbClr val="008000"/>
                </a:solidFill>
                <a:latin typeface="方正卡通简体" panose="03000509000000000000" pitchFamily="65" charset="-122"/>
                <a:ea typeface="方正卡通简体" panose="03000509000000000000" pitchFamily="65" charset="-122"/>
              </a:rPr>
              <a:t>，如何实现秒级别的实时分析响应成为业务分析的一大挑战</a:t>
            </a:r>
          </a:p>
        </p:txBody>
      </p:sp>
      <p:pic>
        <p:nvPicPr>
          <p:cNvPr id="9" name="图片 8"/>
          <p:cNvPicPr>
            <a:picLocks noChangeAspect="1"/>
          </p:cNvPicPr>
          <p:nvPr/>
        </p:nvPicPr>
        <p:blipFill>
          <a:blip r:embed="rId3"/>
          <a:stretch>
            <a:fillRect/>
          </a:stretch>
        </p:blipFill>
        <p:spPr>
          <a:xfrm>
            <a:off x="1368506" y="4325303"/>
            <a:ext cx="2876316" cy="2103306"/>
          </a:xfrm>
          <a:prstGeom prst="rect">
            <a:avLst/>
          </a:prstGeom>
        </p:spPr>
      </p:pic>
      <p:pic>
        <p:nvPicPr>
          <p:cNvPr id="10" name="图片 9"/>
          <p:cNvPicPr>
            <a:picLocks noChangeAspect="1"/>
          </p:cNvPicPr>
          <p:nvPr/>
        </p:nvPicPr>
        <p:blipFill>
          <a:blip r:embed="rId4"/>
          <a:stretch>
            <a:fillRect/>
          </a:stretch>
        </p:blipFill>
        <p:spPr>
          <a:xfrm>
            <a:off x="5334000" y="4343400"/>
            <a:ext cx="2776060" cy="2082045"/>
          </a:xfrm>
          <a:prstGeom prst="rect">
            <a:avLst/>
          </a:prstGeom>
        </p:spPr>
      </p:pic>
    </p:spTree>
    <p:extLst>
      <p:ext uri="{BB962C8B-B14F-4D97-AF65-F5344CB8AC3E}">
        <p14:creationId xmlns:p14="http://schemas.microsoft.com/office/powerpoint/2010/main" val="3479438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12</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800" dirty="0">
                <a:latin typeface="方正宋刻本秀楷简体" panose="02000000000000000000" pitchFamily="2" charset="-122"/>
                <a:ea typeface="方正宋刻本秀楷简体" panose="02000000000000000000" pitchFamily="2" charset="-122"/>
              </a:rPr>
              <a:t>4.0  </a:t>
            </a:r>
            <a:r>
              <a:rPr lang="zh-CN" altLang="en-US" sz="2800" dirty="0">
                <a:latin typeface="方正宋刻本秀楷简体" panose="02000000000000000000" pitchFamily="2" charset="-122"/>
                <a:ea typeface="方正宋刻本秀楷简体" panose="02000000000000000000" pitchFamily="2" charset="-122"/>
              </a:rPr>
              <a:t>流数据的概念 </a:t>
            </a:r>
            <a:r>
              <a:rPr lang="en-US" altLang="zh-CN" sz="2800" dirty="0">
                <a:latin typeface="方正宋刻本秀楷简体" panose="02000000000000000000" pitchFamily="2" charset="-122"/>
                <a:ea typeface="方正宋刻本秀楷简体" panose="02000000000000000000" pitchFamily="2" charset="-122"/>
              </a:rPr>
              <a:t>–</a:t>
            </a:r>
            <a:r>
              <a:rPr lang="zh-CN" altLang="en-US" sz="2800" dirty="0">
                <a:solidFill>
                  <a:srgbClr val="FF0000"/>
                </a:solidFill>
              </a:rPr>
              <a:t>例子</a:t>
            </a:r>
            <a:endParaRPr lang="en-US" altLang="zh-CN" sz="2800" dirty="0">
              <a:solidFill>
                <a:srgbClr val="002060"/>
              </a:solidFill>
              <a:latin typeface="Bahnschrift" panose="020B0502040204020203" pitchFamily="34" charset="0"/>
              <a:ea typeface="文道楷体" panose="02010600040101010101" pitchFamily="2" charset="-122"/>
            </a:endParaRPr>
          </a:p>
        </p:txBody>
      </p:sp>
      <p:sp>
        <p:nvSpPr>
          <p:cNvPr id="8" name="内容占位符 2"/>
          <p:cNvSpPr txBox="1">
            <a:spLocks/>
          </p:cNvSpPr>
          <p:nvPr/>
        </p:nvSpPr>
        <p:spPr>
          <a:xfrm>
            <a:off x="228600" y="2018211"/>
            <a:ext cx="8972550" cy="386823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zh-CN" altLang="zh-CN" sz="1800" dirty="0">
                <a:solidFill>
                  <a:srgbClr val="CC0066"/>
                </a:solidFill>
                <a:latin typeface="方正卡通简体" panose="03000509000000000000" pitchFamily="65" charset="-122"/>
                <a:ea typeface="方正卡通简体" panose="03000509000000000000" pitchFamily="65" charset="-122"/>
              </a:rPr>
              <a:t>流计算不仅为互联网带来改变，也能改变我们的生活</a:t>
            </a:r>
            <a:endParaRPr lang="en-US" altLang="zh-CN" sz="1800" dirty="0">
              <a:solidFill>
                <a:srgbClr val="CC0066"/>
              </a:solidFill>
              <a:latin typeface="方正卡通简体" panose="03000509000000000000" pitchFamily="65" charset="-122"/>
              <a:ea typeface="方正卡通简体" panose="03000509000000000000" pitchFamily="65" charset="-122"/>
            </a:endParaRPr>
          </a:p>
          <a:p>
            <a:r>
              <a:rPr lang="zh-CN" altLang="en-US" sz="1800" dirty="0">
                <a:solidFill>
                  <a:srgbClr val="008000"/>
                </a:solidFill>
                <a:latin typeface="方正卡通简体" panose="03000509000000000000" pitchFamily="65" charset="-122"/>
                <a:ea typeface="方正卡通简体" panose="03000509000000000000" pitchFamily="65" charset="-122"/>
              </a:rPr>
              <a:t>如</a:t>
            </a:r>
            <a:r>
              <a:rPr lang="zh-CN" altLang="zh-CN" sz="1800" dirty="0">
                <a:solidFill>
                  <a:srgbClr val="008000"/>
                </a:solidFill>
                <a:latin typeface="方正卡通简体" panose="03000509000000000000" pitchFamily="65" charset="-122"/>
                <a:ea typeface="方正卡通简体" panose="03000509000000000000" pitchFamily="65" charset="-122"/>
              </a:rPr>
              <a:t>提供导航路线，</a:t>
            </a:r>
            <a:r>
              <a:rPr lang="zh-CN" altLang="en-US" sz="1800" dirty="0">
                <a:solidFill>
                  <a:srgbClr val="008000"/>
                </a:solidFill>
                <a:latin typeface="方正卡通简体" panose="03000509000000000000" pitchFamily="65" charset="-122"/>
                <a:ea typeface="方正卡通简体" panose="03000509000000000000" pitchFamily="65" charset="-122"/>
              </a:rPr>
              <a:t>传统</a:t>
            </a:r>
            <a:r>
              <a:rPr lang="zh-CN" altLang="zh-CN" sz="1800" dirty="0">
                <a:solidFill>
                  <a:srgbClr val="008000"/>
                </a:solidFill>
                <a:latin typeface="方正卡通简体" panose="03000509000000000000" pitchFamily="65" charset="-122"/>
                <a:ea typeface="方正卡通简体" panose="03000509000000000000" pitchFamily="65" charset="-122"/>
              </a:rPr>
              <a:t>的导航路线并没有考虑实时的交通状况，即便在计算路线时有考虑交通状况，往往也只是使用了以往的交通状况数据。要达到根据实时交通状态进行导航的效果，就需要获取海量的实时交通数据并进行实时分析</a:t>
            </a:r>
            <a:endParaRPr lang="en-US" altLang="zh-CN" sz="1800" dirty="0">
              <a:solidFill>
                <a:srgbClr val="008000"/>
              </a:solidFill>
              <a:latin typeface="方正卡通简体" panose="03000509000000000000" pitchFamily="65" charset="-122"/>
              <a:ea typeface="方正卡通简体" panose="03000509000000000000" pitchFamily="65" charset="-122"/>
            </a:endParaRPr>
          </a:p>
          <a:p>
            <a:r>
              <a:rPr lang="zh-CN" altLang="zh-CN" sz="1800" dirty="0">
                <a:solidFill>
                  <a:schemeClr val="accent1">
                    <a:lumMod val="75000"/>
                  </a:schemeClr>
                </a:solidFill>
                <a:latin typeface="方正卡通简体" panose="03000509000000000000" pitchFamily="65" charset="-122"/>
                <a:ea typeface="方正卡通简体" panose="03000509000000000000" pitchFamily="65" charset="-122"/>
              </a:rPr>
              <a:t>借助于流计算的实时特性，不仅可以根据交通情况制定路线，而且在行驶过程中，也可以根据交通情况的变化实时更新路线，始终为用户提供最佳的行驶路线</a:t>
            </a:r>
          </a:p>
          <a:p>
            <a:endParaRPr lang="zh-CN" altLang="zh-CN" sz="1950" dirty="0">
              <a:solidFill>
                <a:srgbClr val="008000"/>
              </a:solidFill>
              <a:latin typeface="方正卡通简体" panose="03000509000000000000" pitchFamily="65" charset="-122"/>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1771650" y="3740857"/>
            <a:ext cx="5314950" cy="2202743"/>
          </a:xfrm>
          <a:prstGeom prst="rect">
            <a:avLst/>
          </a:prstGeom>
        </p:spPr>
      </p:pic>
    </p:spTree>
    <p:extLst>
      <p:ext uri="{BB962C8B-B14F-4D97-AF65-F5344CB8AC3E}">
        <p14:creationId xmlns:p14="http://schemas.microsoft.com/office/powerpoint/2010/main" val="1149659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13</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850" dirty="0">
                <a:latin typeface="方正宋刻本秀楷简体" panose="02000000000000000000" pitchFamily="2" charset="-122"/>
                <a:ea typeface="方正宋刻本秀楷简体" panose="02000000000000000000" pitchFamily="2" charset="-122"/>
              </a:rPr>
              <a:t>4.0  </a:t>
            </a:r>
            <a:r>
              <a:rPr lang="zh-CN" altLang="en-US" sz="2850" dirty="0">
                <a:latin typeface="方正宋刻本秀楷简体" panose="02000000000000000000" pitchFamily="2" charset="-122"/>
                <a:ea typeface="方正宋刻本秀楷简体" panose="02000000000000000000" pitchFamily="2" charset="-122"/>
              </a:rPr>
              <a:t>流数据的概念 </a:t>
            </a:r>
            <a:r>
              <a:rPr lang="en-US" altLang="zh-CN" sz="2850" dirty="0">
                <a:latin typeface="方正宋刻本秀楷简体" panose="02000000000000000000" pitchFamily="2" charset="-122"/>
                <a:ea typeface="方正宋刻本秀楷简体" panose="02000000000000000000" pitchFamily="2" charset="-122"/>
              </a:rPr>
              <a:t>–</a:t>
            </a:r>
            <a:r>
              <a:rPr lang="zh-CN" altLang="en-US" sz="3000" dirty="0">
                <a:solidFill>
                  <a:srgbClr val="FF0000"/>
                </a:solidFill>
              </a:rPr>
              <a:t>例子</a:t>
            </a:r>
            <a:endParaRPr lang="en-US" altLang="zh-CN" sz="3000" dirty="0">
              <a:solidFill>
                <a:srgbClr val="002060"/>
              </a:solidFill>
              <a:latin typeface="Bahnschrift" panose="020B0502040204020203" pitchFamily="34" charset="0"/>
              <a:ea typeface="文道楷体" panose="02010600040101010101" pitchFamily="2" charset="-122"/>
            </a:endParaRPr>
          </a:p>
        </p:txBody>
      </p:sp>
      <p:pic>
        <p:nvPicPr>
          <p:cNvPr id="4" name="图片 3"/>
          <p:cNvPicPr>
            <a:picLocks noChangeAspect="1"/>
          </p:cNvPicPr>
          <p:nvPr/>
        </p:nvPicPr>
        <p:blipFill>
          <a:blip r:embed="rId3"/>
          <a:stretch>
            <a:fillRect/>
          </a:stretch>
        </p:blipFill>
        <p:spPr>
          <a:xfrm>
            <a:off x="285750" y="2286000"/>
            <a:ext cx="6750000" cy="3353254"/>
          </a:xfrm>
          <a:prstGeom prst="rect">
            <a:avLst/>
          </a:prstGeom>
        </p:spPr>
      </p:pic>
      <p:sp>
        <p:nvSpPr>
          <p:cNvPr id="120" name="文本框 119"/>
          <p:cNvSpPr txBox="1"/>
          <p:nvPr/>
        </p:nvSpPr>
        <p:spPr>
          <a:xfrm>
            <a:off x="7151025" y="2228850"/>
            <a:ext cx="1771649" cy="3070071"/>
          </a:xfrm>
          <a:prstGeom prst="rect">
            <a:avLst/>
          </a:prstGeom>
          <a:noFill/>
        </p:spPr>
        <p:txBody>
          <a:bodyPr wrap="square" rtlCol="0">
            <a:spAutoFit/>
          </a:bodyPr>
          <a:lstStyle/>
          <a:p>
            <a:r>
              <a:rPr lang="zh-CN" altLang="zh-CN" sz="1500" dirty="0">
                <a:latin typeface="方正卡通简体" panose="03000509000000000000" pitchFamily="65" charset="-122"/>
                <a:ea typeface="方正卡通简体" panose="03000509000000000000" pitchFamily="65" charset="-122"/>
                <a:cs typeface="Helvetica Neue"/>
                <a:sym typeface="Helvetica Neue"/>
              </a:rPr>
              <a:t>配送业务主要是围绕着用户、商家和骑手三个利益方，进行多目标的优化，提升用户体验，降低配送成本。为此，我们在配送全流程进行了智能化覆盖，在配送业务的多个子业务线的全链路都应有了机器学习方法</a:t>
            </a:r>
            <a:r>
              <a:rPr lang="zh-CN" altLang="en-US" sz="1500" dirty="0">
                <a:latin typeface="方正卡通简体" panose="03000509000000000000" pitchFamily="65" charset="-122"/>
                <a:ea typeface="方正卡通简体" panose="03000509000000000000" pitchFamily="65" charset="-122"/>
                <a:cs typeface="Helvetica Neue"/>
                <a:sym typeface="Helvetica Neue"/>
              </a:rPr>
              <a:t>的身影</a:t>
            </a:r>
            <a:r>
              <a:rPr lang="zh-CN" altLang="zh-CN" sz="1500" dirty="0">
                <a:latin typeface="方正卡通简体" panose="03000509000000000000" pitchFamily="65" charset="-122"/>
                <a:ea typeface="方正卡通简体" panose="03000509000000000000" pitchFamily="65" charset="-122"/>
                <a:cs typeface="Helvetica Neue"/>
                <a:sym typeface="Helvetica Neue"/>
              </a:rPr>
              <a:t>。</a:t>
            </a:r>
          </a:p>
          <a:p>
            <a:endParaRPr lang="zh-CN" altLang="en-US" sz="1350" dirty="0"/>
          </a:p>
        </p:txBody>
      </p:sp>
      <p:sp>
        <p:nvSpPr>
          <p:cNvPr id="3" name="文本框 2">
            <a:extLst>
              <a:ext uri="{FF2B5EF4-FFF2-40B4-BE49-F238E27FC236}">
                <a16:creationId xmlns:a16="http://schemas.microsoft.com/office/drawing/2014/main" id="{A81CFDD1-4D38-DAD6-CA65-9BE1435B19C0}"/>
              </a:ext>
            </a:extLst>
          </p:cNvPr>
          <p:cNvSpPr txBox="1"/>
          <p:nvPr/>
        </p:nvSpPr>
        <p:spPr>
          <a:xfrm>
            <a:off x="5003996" y="1641783"/>
            <a:ext cx="3378003" cy="461665"/>
          </a:xfrm>
          <a:prstGeom prst="rect">
            <a:avLst/>
          </a:prstGeom>
          <a:noFill/>
          <a:ln w="19050">
            <a:solidFill>
              <a:srgbClr val="FF0000"/>
            </a:solidFill>
          </a:ln>
        </p:spPr>
        <p:txBody>
          <a:bodyPr wrap="square" rtlCol="0">
            <a:spAutoFit/>
          </a:bodyPr>
          <a:lstStyle/>
          <a:p>
            <a:pPr algn="ctr"/>
            <a:r>
              <a:rPr kumimoji="1" lang="zh-CN" altLang="en-US" sz="2400" dirty="0">
                <a:solidFill>
                  <a:srgbClr val="FF0000"/>
                </a:solidFill>
              </a:rPr>
              <a:t>估价和准时，缺一不可！</a:t>
            </a:r>
          </a:p>
        </p:txBody>
      </p:sp>
    </p:spTree>
    <p:extLst>
      <p:ext uri="{BB962C8B-B14F-4D97-AF65-F5344CB8AC3E}">
        <p14:creationId xmlns:p14="http://schemas.microsoft.com/office/powerpoint/2010/main" val="24775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14</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850" dirty="0">
                <a:latin typeface="方正宋刻本秀楷简体" panose="02000000000000000000" pitchFamily="2" charset="-122"/>
                <a:ea typeface="方正宋刻本秀楷简体" panose="02000000000000000000" pitchFamily="2" charset="-122"/>
              </a:rPr>
              <a:t>4.0  </a:t>
            </a:r>
            <a:r>
              <a:rPr lang="zh-CN" altLang="en-US" sz="2850" dirty="0">
                <a:latin typeface="方正宋刻本秀楷简体" panose="02000000000000000000" pitchFamily="2" charset="-122"/>
                <a:ea typeface="方正宋刻本秀楷简体" panose="02000000000000000000" pitchFamily="2" charset="-122"/>
              </a:rPr>
              <a:t>流数据的概念 </a:t>
            </a:r>
            <a:r>
              <a:rPr lang="en-US" altLang="zh-CN" sz="2850" dirty="0">
                <a:latin typeface="方正宋刻本秀楷简体" panose="02000000000000000000" pitchFamily="2" charset="-122"/>
                <a:ea typeface="方正宋刻本秀楷简体" panose="02000000000000000000" pitchFamily="2" charset="-122"/>
              </a:rPr>
              <a:t>–</a:t>
            </a:r>
            <a:r>
              <a:rPr lang="zh-CN" altLang="en-US" sz="3000" dirty="0">
                <a:solidFill>
                  <a:srgbClr val="FF0000"/>
                </a:solidFill>
              </a:rPr>
              <a:t>例子</a:t>
            </a:r>
            <a:endParaRPr lang="en-US" altLang="zh-CN" sz="3000" dirty="0">
              <a:solidFill>
                <a:srgbClr val="002060"/>
              </a:solidFill>
              <a:latin typeface="Bahnschrift" panose="020B0502040204020203" pitchFamily="34" charset="0"/>
              <a:ea typeface="文道楷体" panose="02010600040101010101" pitchFamily="2" charset="-122"/>
            </a:endParaRPr>
          </a:p>
        </p:txBody>
      </p:sp>
      <p:pic>
        <p:nvPicPr>
          <p:cNvPr id="3" name="图片 2"/>
          <p:cNvPicPr>
            <a:picLocks noChangeAspect="1"/>
          </p:cNvPicPr>
          <p:nvPr/>
        </p:nvPicPr>
        <p:blipFill>
          <a:blip r:embed="rId3"/>
          <a:stretch>
            <a:fillRect/>
          </a:stretch>
        </p:blipFill>
        <p:spPr>
          <a:xfrm>
            <a:off x="86308" y="3051810"/>
            <a:ext cx="8840368" cy="3044190"/>
          </a:xfrm>
          <a:prstGeom prst="rect">
            <a:avLst/>
          </a:prstGeom>
        </p:spPr>
      </p:pic>
      <p:sp>
        <p:nvSpPr>
          <p:cNvPr id="7" name="文本框 6"/>
          <p:cNvSpPr txBox="1"/>
          <p:nvPr/>
        </p:nvSpPr>
        <p:spPr>
          <a:xfrm>
            <a:off x="114300" y="2030680"/>
            <a:ext cx="9029700" cy="1223412"/>
          </a:xfrm>
          <a:prstGeom prst="rect">
            <a:avLst/>
          </a:prstGeom>
          <a:noFill/>
        </p:spPr>
        <p:txBody>
          <a:bodyPr wrap="square" rtlCol="0">
            <a:spAutoFit/>
          </a:bodyPr>
          <a:lstStyle/>
          <a:p>
            <a:r>
              <a:rPr lang="zh-CN" altLang="zh-CN" sz="1500" dirty="0">
                <a:solidFill>
                  <a:srgbClr val="0070C0"/>
                </a:solidFill>
                <a:latin typeface="Cambria Math" panose="02040503050406030204" pitchFamily="18" charset="0"/>
                <a:ea typeface="方正卡通简体" panose="03000509000000000000" pitchFamily="65" charset="-122"/>
                <a:cs typeface="Helvetica Neue"/>
                <a:sym typeface="Helvetica Neue"/>
              </a:rPr>
              <a:t>实时特征工程就是一个由数据到知识淬炼过程。对于一个每天</a:t>
            </a:r>
            <a:r>
              <a:rPr lang="en-US" altLang="zh-CN" sz="1500" dirty="0">
                <a:solidFill>
                  <a:srgbClr val="0070C0"/>
                </a:solidFill>
                <a:latin typeface="Cambria Math" panose="02040503050406030204" pitchFamily="18" charset="0"/>
                <a:ea typeface="Cambria Math" panose="02040503050406030204" pitchFamily="18" charset="0"/>
                <a:cs typeface="Helvetica Neue"/>
                <a:sym typeface="Helvetica Neue"/>
              </a:rPr>
              <a:t>1800</a:t>
            </a:r>
            <a:r>
              <a:rPr lang="zh-CN" altLang="zh-CN" sz="1500" dirty="0">
                <a:solidFill>
                  <a:srgbClr val="0070C0"/>
                </a:solidFill>
                <a:latin typeface="Cambria Math" panose="02040503050406030204" pitchFamily="18" charset="0"/>
                <a:ea typeface="方正卡通简体" panose="03000509000000000000" pitchFamily="65" charset="-122"/>
                <a:cs typeface="Helvetica Neue"/>
                <a:sym typeface="Helvetica Neue"/>
              </a:rPr>
              <a:t>万单，在线骑手数超过</a:t>
            </a:r>
            <a:r>
              <a:rPr lang="en-US" altLang="zh-CN" sz="1500" dirty="0">
                <a:solidFill>
                  <a:srgbClr val="0070C0"/>
                </a:solidFill>
                <a:latin typeface="Cambria Math" panose="02040503050406030204" pitchFamily="18" charset="0"/>
                <a:ea typeface="Cambria Math" panose="02040503050406030204" pitchFamily="18" charset="0"/>
                <a:cs typeface="Helvetica Neue"/>
                <a:sym typeface="Helvetica Neue"/>
              </a:rPr>
              <a:t>50</a:t>
            </a:r>
            <a:r>
              <a:rPr lang="zh-CN" altLang="zh-CN" sz="1500" dirty="0">
                <a:solidFill>
                  <a:srgbClr val="0070C0"/>
                </a:solidFill>
                <a:latin typeface="Cambria Math" panose="02040503050406030204" pitchFamily="18" charset="0"/>
                <a:ea typeface="方正卡通简体" panose="03000509000000000000" pitchFamily="65" charset="-122"/>
                <a:cs typeface="Helvetica Neue"/>
                <a:sym typeface="Helvetica Neue"/>
              </a:rPr>
              <a:t>万的业务系统来说，难点不在于数据的缺失，而在于如何在海量的实时数据流中萃取出我们想要的可以表征当前状态的特征，为后续各个业务决策提供依据。这个将数据萃取成知识的系统，我们大致可以将其划分为四个步骤。即：</a:t>
            </a:r>
            <a:r>
              <a:rPr lang="zh-CN" altLang="zh-CN" sz="1500" dirty="0">
                <a:solidFill>
                  <a:srgbClr val="FF0000"/>
                </a:solidFill>
                <a:latin typeface="Cambria Math" panose="02040503050406030204" pitchFamily="18" charset="0"/>
                <a:ea typeface="方正卡通简体" panose="03000509000000000000" pitchFamily="65" charset="-122"/>
                <a:cs typeface="Helvetica Neue"/>
                <a:sym typeface="Helvetica Neue"/>
              </a:rPr>
              <a:t>数据的收集、数据分拣，数据的计算和数据的发布</a:t>
            </a:r>
            <a:r>
              <a:rPr lang="zh-CN" altLang="zh-CN" sz="1500" dirty="0">
                <a:solidFill>
                  <a:srgbClr val="0070C0"/>
                </a:solidFill>
                <a:latin typeface="Cambria Math" panose="02040503050406030204" pitchFamily="18" charset="0"/>
                <a:ea typeface="方正卡通简体" panose="03000509000000000000" pitchFamily="65" charset="-122"/>
                <a:cs typeface="Helvetica Neue"/>
                <a:sym typeface="Helvetica Neue"/>
              </a:rPr>
              <a:t>。</a:t>
            </a:r>
          </a:p>
          <a:p>
            <a:endParaRPr lang="zh-CN" altLang="en-US" sz="1350" dirty="0"/>
          </a:p>
        </p:txBody>
      </p:sp>
    </p:spTree>
    <p:extLst>
      <p:ext uri="{BB962C8B-B14F-4D97-AF65-F5344CB8AC3E}">
        <p14:creationId xmlns:p14="http://schemas.microsoft.com/office/powerpoint/2010/main" val="2391228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15</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850" dirty="0">
                <a:latin typeface="Cambria Math" panose="02040503050406030204" pitchFamily="18" charset="0"/>
                <a:ea typeface="Cambria Math" panose="02040503050406030204" pitchFamily="18" charset="0"/>
              </a:rPr>
              <a:t>4.1  </a:t>
            </a:r>
            <a:r>
              <a:rPr lang="zh-CN" altLang="en-US" sz="2850" dirty="0">
                <a:latin typeface="Cambria Math" panose="02040503050406030204" pitchFamily="18" charset="0"/>
                <a:ea typeface="方正卡通简体" panose="03000509000000000000" pitchFamily="65" charset="-122"/>
              </a:rPr>
              <a:t>流数据模型</a:t>
            </a:r>
            <a:endParaRPr lang="en-US" altLang="zh-CN" sz="3000" dirty="0">
              <a:solidFill>
                <a:srgbClr val="002060"/>
              </a:solidFill>
              <a:latin typeface="Cambria Math" panose="02040503050406030204" pitchFamily="18" charset="0"/>
              <a:ea typeface="Cambria Math" panose="02040503050406030204" pitchFamily="18" charset="0"/>
            </a:endParaRPr>
          </a:p>
        </p:txBody>
      </p:sp>
      <p:sp>
        <p:nvSpPr>
          <p:cNvPr id="7" name="文本框 6"/>
          <p:cNvSpPr txBox="1"/>
          <p:nvPr/>
        </p:nvSpPr>
        <p:spPr>
          <a:xfrm>
            <a:off x="114300" y="2030680"/>
            <a:ext cx="9029700" cy="2769989"/>
          </a:xfrm>
          <a:prstGeom prst="rect">
            <a:avLst/>
          </a:prstGeom>
          <a:noFill/>
        </p:spPr>
        <p:txBody>
          <a:bodyPr wrap="square" rtlCol="0">
            <a:spAutoFit/>
          </a:bodyPr>
          <a:lstStyle/>
          <a:p>
            <a:r>
              <a:rPr lang="zh-CN" altLang="en-US" sz="2700" dirty="0">
                <a:solidFill>
                  <a:srgbClr val="0070C0"/>
                </a:solidFill>
                <a:latin typeface="Cambria Math" panose="02040503050406030204" pitchFamily="18" charset="0"/>
                <a:ea typeface="方正卡通简体" panose="03000509000000000000" pitchFamily="65" charset="-122"/>
                <a:cs typeface="Helvetica Neue"/>
                <a:sym typeface="Helvetica Neue"/>
              </a:rPr>
              <a:t>两种数据的假设</a:t>
            </a:r>
            <a:endParaRPr lang="en-US" altLang="zh-CN" sz="2700" dirty="0">
              <a:solidFill>
                <a:srgbClr val="0070C0"/>
              </a:solidFill>
              <a:latin typeface="Cambria Math" panose="02040503050406030204" pitchFamily="18" charset="0"/>
              <a:ea typeface="方正卡通简体" panose="03000509000000000000" pitchFamily="65" charset="-122"/>
              <a:cs typeface="Helvetica Neue"/>
              <a:sym typeface="Helvetica Neue"/>
            </a:endParaRPr>
          </a:p>
          <a:p>
            <a:pPr marL="214313" indent="-214313">
              <a:buFont typeface="Wingdings" panose="05000000000000000000" pitchFamily="2" charset="2"/>
              <a:buChar char="n"/>
            </a:pPr>
            <a:r>
              <a:rPr lang="zh-CN" altLang="en-US" sz="1350" dirty="0"/>
              <a:t> </a:t>
            </a:r>
            <a:r>
              <a:rPr lang="zh-CN" altLang="en-US" sz="2100" dirty="0">
                <a:solidFill>
                  <a:srgbClr val="002060"/>
                </a:solidFill>
                <a:latin typeface="文道楷体" panose="02010600040101010101" pitchFamily="2" charset="-122"/>
                <a:ea typeface="文道楷体" panose="02010600040101010101" pitchFamily="2" charset="-122"/>
              </a:rPr>
              <a:t>假定是从数据库中进行挖掘。也就是说，如果真需要数据的时候，所有数据都可用。（</a:t>
            </a:r>
            <a:r>
              <a:rPr lang="zh-CN" altLang="en-US" sz="2100" dirty="0">
                <a:solidFill>
                  <a:srgbClr val="FF0000"/>
                </a:solidFill>
                <a:latin typeface="文道楷体" panose="02010600040101010101" pitchFamily="2" charset="-122"/>
                <a:ea typeface="文道楷体" panose="02010600040101010101" pitchFamily="2" charset="-122"/>
              </a:rPr>
              <a:t>需要考虑数据检索的效率</a:t>
            </a:r>
            <a:r>
              <a:rPr lang="zh-CN" altLang="en-US" sz="2100" dirty="0">
                <a:solidFill>
                  <a:srgbClr val="002060"/>
                </a:solidFill>
                <a:latin typeface="文道楷体" panose="02010600040101010101" pitchFamily="2" charset="-122"/>
                <a:ea typeface="文道楷体" panose="02010600040101010101" pitchFamily="2" charset="-122"/>
              </a:rPr>
              <a:t>）</a:t>
            </a:r>
            <a:endParaRPr lang="en-US" altLang="zh-CN" sz="2100" dirty="0">
              <a:solidFill>
                <a:srgbClr val="002060"/>
              </a:solidFill>
              <a:latin typeface="文道楷体" panose="02010600040101010101" pitchFamily="2" charset="-122"/>
              <a:ea typeface="文道楷体" panose="02010600040101010101" pitchFamily="2" charset="-122"/>
            </a:endParaRPr>
          </a:p>
          <a:p>
            <a:pPr marL="214313" indent="-214313">
              <a:buFont typeface="Wingdings" panose="05000000000000000000" pitchFamily="2" charset="2"/>
              <a:buChar char="n"/>
            </a:pPr>
            <a:r>
              <a:rPr lang="zh-CN" altLang="en-US" sz="2100" dirty="0">
                <a:solidFill>
                  <a:srgbClr val="002060"/>
                </a:solidFill>
                <a:latin typeface="文道楷体" panose="02010600040101010101" pitchFamily="2" charset="-122"/>
                <a:ea typeface="文道楷体" panose="02010600040101010101" pitchFamily="2" charset="-122"/>
              </a:rPr>
              <a:t>数据以一个或多个流的方式到来，如果不对数据进行及时的处理或者存储，</a:t>
            </a:r>
            <a:r>
              <a:rPr lang="zh-CN" altLang="en-US" sz="2100" b="1" dirty="0">
                <a:solidFill>
                  <a:srgbClr val="7030A0"/>
                </a:solidFill>
                <a:latin typeface="文道楷体" panose="02010600040101010101" pitchFamily="2" charset="-122"/>
                <a:ea typeface="文道楷体" panose="02010600040101010101" pitchFamily="2" charset="-122"/>
              </a:rPr>
              <a:t>数据</a:t>
            </a:r>
            <a:r>
              <a:rPr lang="zh-CN" altLang="en-US" sz="2100" dirty="0">
                <a:solidFill>
                  <a:srgbClr val="002060"/>
                </a:solidFill>
                <a:latin typeface="文道楷体" panose="02010600040101010101" pitchFamily="2" charset="-122"/>
                <a:ea typeface="文道楷体" panose="02010600040101010101" pitchFamily="2" charset="-122"/>
              </a:rPr>
              <a:t>将</a:t>
            </a:r>
            <a:r>
              <a:rPr lang="zh-CN" altLang="en-US" sz="2100" b="1" dirty="0">
                <a:solidFill>
                  <a:srgbClr val="7030A0"/>
                </a:solidFill>
                <a:latin typeface="文道楷体" panose="02010600040101010101" pitchFamily="2" charset="-122"/>
                <a:ea typeface="文道楷体" panose="02010600040101010101" pitchFamily="2" charset="-122"/>
              </a:rPr>
              <a:t>会永远丢失</a:t>
            </a:r>
            <a:r>
              <a:rPr lang="zh-CN" altLang="en-US" sz="2100" dirty="0">
                <a:solidFill>
                  <a:srgbClr val="002060"/>
                </a:solidFill>
                <a:latin typeface="文道楷体" panose="02010600040101010101" pitchFamily="2" charset="-122"/>
                <a:ea typeface="文道楷体" panose="02010600040101010101" pitchFamily="2" charset="-122"/>
              </a:rPr>
              <a:t>。此外，我们假定数据到来的速度实在是太快，以致将</a:t>
            </a:r>
            <a:r>
              <a:rPr lang="zh-CN" altLang="en-US" sz="2100" b="1" dirty="0">
                <a:solidFill>
                  <a:srgbClr val="7030A0"/>
                </a:solidFill>
                <a:latin typeface="文道楷体" panose="02010600040101010101" pitchFamily="2" charset="-122"/>
                <a:ea typeface="文道楷体" panose="02010600040101010101" pitchFamily="2" charset="-122"/>
              </a:rPr>
              <a:t>全部数据存在活动存储器</a:t>
            </a:r>
            <a:r>
              <a:rPr lang="en-US" altLang="zh-CN" sz="2100" dirty="0">
                <a:solidFill>
                  <a:srgbClr val="002060"/>
                </a:solidFill>
                <a:latin typeface="文道楷体" panose="02010600040101010101" pitchFamily="2" charset="-122"/>
                <a:ea typeface="文道楷体" panose="02010600040101010101" pitchFamily="2" charset="-122"/>
              </a:rPr>
              <a:t>(</a:t>
            </a:r>
            <a:r>
              <a:rPr lang="zh-CN" altLang="en-US" sz="2100" dirty="0">
                <a:solidFill>
                  <a:srgbClr val="002060"/>
                </a:solidFill>
                <a:latin typeface="文道楷体" panose="02010600040101010101" pitchFamily="2" charset="-122"/>
                <a:ea typeface="文道楷体" panose="02010600040101010101" pitchFamily="2" charset="-122"/>
              </a:rPr>
              <a:t>即传统数据库</a:t>
            </a:r>
            <a:r>
              <a:rPr lang="en-US" altLang="zh-CN" sz="2100" dirty="0">
                <a:solidFill>
                  <a:srgbClr val="002060"/>
                </a:solidFill>
                <a:latin typeface="文道楷体" panose="02010600040101010101" pitchFamily="2" charset="-122"/>
                <a:ea typeface="文道楷体" panose="02010600040101010101" pitchFamily="2" charset="-122"/>
              </a:rPr>
              <a:t>)</a:t>
            </a:r>
            <a:r>
              <a:rPr lang="zh-CN" altLang="en-US" sz="2100" dirty="0">
                <a:solidFill>
                  <a:srgbClr val="002060"/>
                </a:solidFill>
                <a:latin typeface="文道楷体" panose="02010600040101010101" pitchFamily="2" charset="-122"/>
                <a:ea typeface="文道楷体" panose="02010600040101010101" pitchFamily="2" charset="-122"/>
              </a:rPr>
              <a:t>并在我们选定的时间进行交互是</a:t>
            </a:r>
            <a:r>
              <a:rPr lang="zh-CN" altLang="en-US" sz="2100" b="1" dirty="0">
                <a:solidFill>
                  <a:srgbClr val="7030A0"/>
                </a:solidFill>
                <a:latin typeface="文道楷体" panose="02010600040101010101" pitchFamily="2" charset="-122"/>
                <a:ea typeface="文道楷体" panose="02010600040101010101" pitchFamily="2" charset="-122"/>
              </a:rPr>
              <a:t>不可能</a:t>
            </a:r>
            <a:r>
              <a:rPr lang="zh-CN" altLang="en-US" sz="2100" dirty="0">
                <a:solidFill>
                  <a:srgbClr val="002060"/>
                </a:solidFill>
                <a:latin typeface="文道楷体" panose="02010600040101010101" pitchFamily="2" charset="-122"/>
                <a:ea typeface="文道楷体" panose="02010600040101010101" pitchFamily="2" charset="-122"/>
              </a:rPr>
              <a:t>的。（</a:t>
            </a:r>
            <a:r>
              <a:rPr lang="zh-CN" altLang="en-US" sz="2100" dirty="0">
                <a:solidFill>
                  <a:srgbClr val="FF0000"/>
                </a:solidFill>
                <a:latin typeface="文道楷体" panose="02010600040101010101" pitchFamily="2" charset="-122"/>
                <a:ea typeface="文道楷体" panose="02010600040101010101" pitchFamily="2" charset="-122"/>
              </a:rPr>
              <a:t>本章的假设</a:t>
            </a:r>
            <a:r>
              <a:rPr lang="zh-CN" altLang="en-US" sz="2100" dirty="0">
                <a:solidFill>
                  <a:srgbClr val="002060"/>
                </a:solidFill>
                <a:latin typeface="文道楷体" panose="02010600040101010101" pitchFamily="2" charset="-122"/>
                <a:ea typeface="文道楷体" panose="02010600040101010101" pitchFamily="2" charset="-122"/>
              </a:rPr>
              <a:t>）</a:t>
            </a:r>
            <a:endParaRPr lang="en-US" altLang="zh-CN" sz="2100" dirty="0">
              <a:solidFill>
                <a:srgbClr val="002060"/>
              </a:solidFill>
              <a:latin typeface="文道楷体" panose="02010600040101010101" pitchFamily="2" charset="-122"/>
              <a:ea typeface="文道楷体" panose="02010600040101010101" pitchFamily="2" charset="-122"/>
            </a:endParaRPr>
          </a:p>
          <a:p>
            <a:endParaRPr lang="zh-CN" altLang="en-US" sz="2100" dirty="0">
              <a:solidFill>
                <a:srgbClr val="002060"/>
              </a:solidFill>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1773590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16</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850" dirty="0">
                <a:latin typeface="Cambria Math" panose="02040503050406030204" pitchFamily="18" charset="0"/>
                <a:ea typeface="Cambria Math" panose="02040503050406030204" pitchFamily="18" charset="0"/>
              </a:rPr>
              <a:t>4.1  </a:t>
            </a:r>
            <a:r>
              <a:rPr lang="zh-CN" altLang="en-US" sz="2850" dirty="0">
                <a:latin typeface="Cambria Math" panose="02040503050406030204" pitchFamily="18" charset="0"/>
                <a:ea typeface="方正卡通简体" panose="03000509000000000000" pitchFamily="65" charset="-122"/>
              </a:rPr>
              <a:t>流数据模型</a:t>
            </a:r>
            <a:endParaRPr lang="en-US" altLang="zh-CN" sz="3000" dirty="0">
              <a:solidFill>
                <a:srgbClr val="002060"/>
              </a:solidFill>
              <a:latin typeface="Cambria Math" panose="02040503050406030204" pitchFamily="18" charset="0"/>
              <a:ea typeface="Cambria Math" panose="02040503050406030204" pitchFamily="18" charset="0"/>
            </a:endParaRPr>
          </a:p>
        </p:txBody>
      </p:sp>
      <p:sp>
        <p:nvSpPr>
          <p:cNvPr id="7" name="文本框 6"/>
          <p:cNvSpPr txBox="1"/>
          <p:nvPr/>
        </p:nvSpPr>
        <p:spPr>
          <a:xfrm>
            <a:off x="228600" y="2171700"/>
            <a:ext cx="9029700" cy="2446824"/>
          </a:xfrm>
          <a:prstGeom prst="rect">
            <a:avLst/>
          </a:prstGeom>
          <a:noFill/>
        </p:spPr>
        <p:txBody>
          <a:bodyPr wrap="square" rtlCol="0">
            <a:spAutoFit/>
          </a:bodyPr>
          <a:lstStyle/>
          <a:p>
            <a:r>
              <a:rPr lang="zh-CN" altLang="en-US" sz="2400" dirty="0">
                <a:solidFill>
                  <a:srgbClr val="002060"/>
                </a:solidFill>
                <a:latin typeface="文道楷体" panose="02010600040101010101" pitchFamily="2" charset="-122"/>
                <a:ea typeface="文道楷体" panose="02010600040101010101" pitchFamily="2" charset="-122"/>
              </a:rPr>
              <a:t>流数据处理分类</a:t>
            </a:r>
            <a:endParaRPr lang="en-US" altLang="zh-CN" sz="2400" dirty="0">
              <a:solidFill>
                <a:srgbClr val="002060"/>
              </a:solidFill>
              <a:latin typeface="文道楷体" panose="02010600040101010101" pitchFamily="2" charset="-122"/>
              <a:ea typeface="文道楷体" panose="02010600040101010101" pitchFamily="2" charset="-122"/>
            </a:endParaRPr>
          </a:p>
          <a:p>
            <a:endParaRPr lang="en-US" altLang="zh-CN" sz="2400" dirty="0">
              <a:solidFill>
                <a:srgbClr val="002060"/>
              </a:solidFill>
              <a:latin typeface="文道楷体" panose="02010600040101010101" pitchFamily="2" charset="-122"/>
              <a:ea typeface="文道楷体" panose="02010600040101010101" pitchFamily="2" charset="-122"/>
            </a:endParaRPr>
          </a:p>
          <a:p>
            <a:pPr marL="342900" indent="-342900">
              <a:buFont typeface="Wingdings" panose="05000000000000000000" pitchFamily="2" charset="2"/>
              <a:buChar char="p"/>
            </a:pPr>
            <a:r>
              <a:rPr lang="zh-CN" altLang="en-US" sz="2100" dirty="0">
                <a:solidFill>
                  <a:srgbClr val="7030A0"/>
                </a:solidFill>
                <a:latin typeface="文道楷体" panose="02010600040101010101" pitchFamily="2" charset="-122"/>
                <a:ea typeface="文道楷体" panose="02010600040101010101" pitchFamily="2" charset="-122"/>
              </a:rPr>
              <a:t>从流中抽取有用样本。</a:t>
            </a:r>
            <a:endParaRPr lang="en-US" altLang="zh-CN" sz="2100" dirty="0">
              <a:solidFill>
                <a:srgbClr val="7030A0"/>
              </a:solidFill>
              <a:latin typeface="文道楷体" panose="02010600040101010101" pitchFamily="2" charset="-122"/>
              <a:ea typeface="文道楷体" panose="02010600040101010101" pitchFamily="2" charset="-122"/>
            </a:endParaRPr>
          </a:p>
          <a:p>
            <a:pPr marL="342900" indent="-342900">
              <a:buFont typeface="Wingdings" panose="05000000000000000000" pitchFamily="2" charset="2"/>
              <a:buChar char="p"/>
            </a:pPr>
            <a:r>
              <a:rPr lang="zh-CN" altLang="en-US" sz="2100" dirty="0">
                <a:solidFill>
                  <a:srgbClr val="7030A0"/>
                </a:solidFill>
                <a:latin typeface="文道楷体" panose="02010600040101010101" pitchFamily="2" charset="-122"/>
                <a:ea typeface="文道楷体" panose="02010600040101010101" pitchFamily="2" charset="-122"/>
              </a:rPr>
              <a:t>如何从流中过滤除大部分“不想要”的元素。</a:t>
            </a:r>
            <a:endParaRPr lang="en-US" altLang="zh-CN" sz="2100" dirty="0">
              <a:solidFill>
                <a:srgbClr val="7030A0"/>
              </a:solidFill>
              <a:latin typeface="文道楷体" panose="02010600040101010101" pitchFamily="2" charset="-122"/>
              <a:ea typeface="文道楷体" panose="02010600040101010101" pitchFamily="2" charset="-122"/>
            </a:endParaRPr>
          </a:p>
          <a:p>
            <a:pPr marL="342900" indent="-342900">
              <a:buFont typeface="Wingdings" panose="05000000000000000000" pitchFamily="2" charset="2"/>
              <a:buChar char="p"/>
            </a:pPr>
            <a:r>
              <a:rPr lang="zh-CN" altLang="en-US" sz="2100" dirty="0">
                <a:solidFill>
                  <a:srgbClr val="7030A0"/>
                </a:solidFill>
                <a:latin typeface="文道楷体" panose="02010600040101010101" pitchFamily="2" charset="-122"/>
                <a:ea typeface="文道楷体" panose="02010600040101010101" pitchFamily="2" charset="-122"/>
              </a:rPr>
              <a:t>如何估计流中的独立元素个数，其中估计方法所用的存储开销远少于列举所有所见元素的开销。</a:t>
            </a:r>
            <a:endParaRPr lang="en-US" altLang="zh-CN" sz="2100" dirty="0">
              <a:solidFill>
                <a:srgbClr val="7030A0"/>
              </a:solidFill>
              <a:latin typeface="文道楷体" panose="02010600040101010101" pitchFamily="2" charset="-122"/>
              <a:ea typeface="文道楷体" panose="02010600040101010101" pitchFamily="2" charset="-122"/>
            </a:endParaRPr>
          </a:p>
          <a:p>
            <a:pPr marL="342900" indent="-342900">
              <a:buFont typeface="Wingdings" panose="05000000000000000000" pitchFamily="2" charset="2"/>
              <a:buChar char="p"/>
            </a:pPr>
            <a:r>
              <a:rPr lang="zh-CN" altLang="en-US" sz="2100" dirty="0">
                <a:solidFill>
                  <a:srgbClr val="7030A0"/>
                </a:solidFill>
                <a:latin typeface="文道楷体" panose="02010600040101010101" pitchFamily="2" charset="-122"/>
                <a:ea typeface="文道楷体" panose="02010600040101010101" pitchFamily="2" charset="-122"/>
              </a:rPr>
              <a:t>只观察一个定长“窗口”，该窗口由最近的</a:t>
            </a:r>
            <a:r>
              <a:rPr lang="en-US" altLang="zh-CN" sz="2100" dirty="0">
                <a:solidFill>
                  <a:srgbClr val="7030A0"/>
                </a:solidFill>
                <a:latin typeface="文道楷体" panose="02010600040101010101" pitchFamily="2" charset="-122"/>
                <a:ea typeface="文道楷体" panose="02010600040101010101" pitchFamily="2" charset="-122"/>
              </a:rPr>
              <a:t>n</a:t>
            </a:r>
            <a:r>
              <a:rPr lang="zh-CN" altLang="en-US" sz="2100" dirty="0">
                <a:solidFill>
                  <a:srgbClr val="7030A0"/>
                </a:solidFill>
                <a:latin typeface="文道楷体" panose="02010600040101010101" pitchFamily="2" charset="-122"/>
                <a:ea typeface="文道楷体" panose="02010600040101010101" pitchFamily="2" charset="-122"/>
              </a:rPr>
              <a:t>个元素组成，关注窗口。</a:t>
            </a:r>
          </a:p>
        </p:txBody>
      </p:sp>
    </p:spTree>
    <p:extLst>
      <p:ext uri="{BB962C8B-B14F-4D97-AF65-F5344CB8AC3E}">
        <p14:creationId xmlns:p14="http://schemas.microsoft.com/office/powerpoint/2010/main" val="3597166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17</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700" dirty="0">
                <a:latin typeface="Cambria Math" panose="02040503050406030204" pitchFamily="18" charset="0"/>
                <a:ea typeface="Cambria Math" panose="02040503050406030204" pitchFamily="18" charset="0"/>
              </a:rPr>
              <a:t>4.1.1</a:t>
            </a:r>
            <a:r>
              <a:rPr lang="zh-CN" altLang="en-US" sz="2700" dirty="0">
                <a:latin typeface="Cambria Math" panose="02040503050406030204" pitchFamily="18" charset="0"/>
                <a:ea typeface="方正卡通简体" panose="03000509000000000000" pitchFamily="65" charset="-122"/>
              </a:rPr>
              <a:t>一个数据流管理系统</a:t>
            </a:r>
          </a:p>
        </p:txBody>
      </p:sp>
      <p:pic>
        <p:nvPicPr>
          <p:cNvPr id="3" name="图片 2"/>
          <p:cNvPicPr>
            <a:picLocks noChangeAspect="1"/>
          </p:cNvPicPr>
          <p:nvPr/>
        </p:nvPicPr>
        <p:blipFill>
          <a:blip r:embed="rId3"/>
          <a:stretch>
            <a:fillRect/>
          </a:stretch>
        </p:blipFill>
        <p:spPr>
          <a:xfrm>
            <a:off x="5070813" y="1828800"/>
            <a:ext cx="4035088" cy="3404477"/>
          </a:xfrm>
          <a:prstGeom prst="rect">
            <a:avLst/>
          </a:prstGeom>
        </p:spPr>
      </p:pic>
      <p:sp>
        <p:nvSpPr>
          <p:cNvPr id="8" name="内容占位符 2"/>
          <p:cNvSpPr txBox="1">
            <a:spLocks/>
          </p:cNvSpPr>
          <p:nvPr/>
        </p:nvSpPr>
        <p:spPr>
          <a:xfrm>
            <a:off x="228600" y="2018211"/>
            <a:ext cx="5143500" cy="386823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0" indent="0">
              <a:buNone/>
            </a:pPr>
            <a:r>
              <a:rPr lang="zh-CN" altLang="en-US" sz="1800" dirty="0"/>
              <a:t>流处理器实际上也可以看成是一种数据管理系统。</a:t>
            </a:r>
            <a:endParaRPr lang="en-US" altLang="zh-CN" sz="1800" dirty="0"/>
          </a:p>
          <a:p>
            <a:pPr marL="257175" indent="-257175">
              <a:buFont typeface="Wingdings" panose="05000000000000000000" pitchFamily="2" charset="2"/>
              <a:buChar char="n"/>
            </a:pPr>
            <a:r>
              <a:rPr lang="zh-CN" altLang="en-US" sz="1800" dirty="0"/>
              <a:t>每个流可以按照各自的时间表来提供元素</a:t>
            </a:r>
            <a:endParaRPr lang="en-US" altLang="zh-CN" sz="1800" dirty="0"/>
          </a:p>
          <a:p>
            <a:pPr marL="257175" indent="-257175">
              <a:buFont typeface="Wingdings" panose="05000000000000000000" pitchFamily="2" charset="2"/>
              <a:buChar char="n"/>
            </a:pPr>
            <a:r>
              <a:rPr lang="zh-CN" altLang="en-US" sz="1800" dirty="0"/>
              <a:t>不同流的数据率或数据类型不必相同</a:t>
            </a:r>
            <a:endParaRPr lang="en-US" altLang="zh-CN" sz="1800" dirty="0"/>
          </a:p>
          <a:p>
            <a:pPr marL="257175" indent="-257175">
              <a:buFont typeface="Wingdings" panose="05000000000000000000" pitchFamily="2" charset="2"/>
              <a:buChar char="n"/>
            </a:pPr>
            <a:r>
              <a:rPr lang="zh-CN" altLang="en-US" sz="1800" dirty="0"/>
              <a:t>一个流中的元素到达时间间隔不一定要满足均匀分布，到达速率不受系统控制。</a:t>
            </a:r>
            <a:endParaRPr lang="en-US" altLang="zh-CN" sz="1800" dirty="0"/>
          </a:p>
          <a:p>
            <a:pPr marL="257175" indent="-257175">
              <a:buFont typeface="Wingdings" panose="05000000000000000000" pitchFamily="2" charset="2"/>
              <a:buChar char="n"/>
            </a:pPr>
            <a:r>
              <a:rPr lang="zh-CN" altLang="en-US" sz="1800" dirty="0"/>
              <a:t>流可以在大容量归档存储器</a:t>
            </a:r>
            <a:r>
              <a:rPr lang="en-US" altLang="zh-CN" sz="1800" dirty="0"/>
              <a:t>(archival store)</a:t>
            </a:r>
            <a:r>
              <a:rPr lang="zh-CN" altLang="en-US" sz="1800" dirty="0"/>
              <a:t>上进行归档处理</a:t>
            </a:r>
            <a:endParaRPr lang="en-US" altLang="zh-CN" sz="1800" dirty="0"/>
          </a:p>
          <a:p>
            <a:pPr marL="257175" indent="-257175">
              <a:buFont typeface="Wingdings" panose="05000000000000000000" pitchFamily="2" charset="2"/>
              <a:buChar char="n"/>
            </a:pPr>
            <a:r>
              <a:rPr lang="zh-CN" altLang="en-US" sz="1800" dirty="0"/>
              <a:t>流汇总数据或者部分流数据可以存在工作存储器</a:t>
            </a:r>
            <a:r>
              <a:rPr lang="en-US" altLang="zh-CN" sz="1800" dirty="0"/>
              <a:t>(working store)</a:t>
            </a:r>
            <a:r>
              <a:rPr lang="zh-CN" altLang="en-US" sz="1800" dirty="0"/>
              <a:t>上，该存储器可以用于查询应答的处理。</a:t>
            </a:r>
            <a:endParaRPr lang="en-US" altLang="zh-CN" sz="1800" dirty="0"/>
          </a:p>
          <a:p>
            <a:pPr marL="257175" indent="-257175">
              <a:buFont typeface="Wingdings" panose="05000000000000000000" pitchFamily="2" charset="2"/>
              <a:buChar char="n"/>
            </a:pPr>
            <a:r>
              <a:rPr lang="zh-CN" altLang="en-US" sz="1800" dirty="0"/>
              <a:t>工作存储器可以是磁盘或者是内存，这取决于查询处理的速度需求。但是不管是采用哪种存储介质，其容量都是有限的。</a:t>
            </a:r>
          </a:p>
        </p:txBody>
      </p:sp>
    </p:spTree>
    <p:extLst>
      <p:ext uri="{BB962C8B-B14F-4D97-AF65-F5344CB8AC3E}">
        <p14:creationId xmlns:p14="http://schemas.microsoft.com/office/powerpoint/2010/main" val="3517180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18</a:t>
            </a:fld>
            <a:endParaRPr lang="en-US"/>
          </a:p>
        </p:txBody>
      </p:sp>
      <p:sp>
        <p:nvSpPr>
          <p:cNvPr id="13" name="内容占位符 2"/>
          <p:cNvSpPr>
            <a:spLocks noGrp="1"/>
          </p:cNvSpPr>
          <p:nvPr>
            <p:ph idx="1"/>
          </p:nvPr>
        </p:nvSpPr>
        <p:spPr>
          <a:xfrm>
            <a:off x="0" y="1563625"/>
            <a:ext cx="9086850" cy="4231385"/>
          </a:xfrm>
        </p:spPr>
        <p:txBody>
          <a:bodyPr>
            <a:normAutofit/>
          </a:bodyPr>
          <a:lstStyle/>
          <a:p>
            <a:pPr marL="89154" indent="0">
              <a:buNone/>
            </a:pPr>
            <a:r>
              <a:rPr lang="en-US" altLang="zh-CN" sz="2700" dirty="0">
                <a:latin typeface="Cambria Math" panose="02040503050406030204" pitchFamily="18" charset="0"/>
                <a:ea typeface="Cambria Math" panose="02040503050406030204" pitchFamily="18" charset="0"/>
              </a:rPr>
              <a:t>4.1.2 </a:t>
            </a:r>
            <a:r>
              <a:rPr lang="zh-CN" altLang="en-US" sz="2700" dirty="0">
                <a:latin typeface="Cambria Math" panose="02040503050406030204" pitchFamily="18" charset="0"/>
                <a:ea typeface="方正卡通简体" panose="03000509000000000000" pitchFamily="65" charset="-122"/>
              </a:rPr>
              <a:t>流数据源的例子</a:t>
            </a:r>
          </a:p>
          <a:p>
            <a:r>
              <a:rPr lang="zh-CN" altLang="zh-CN" sz="2100" dirty="0">
                <a:latin typeface="文道楷体" panose="02010600040101010101" pitchFamily="2" charset="-122"/>
                <a:ea typeface="文道楷体" panose="02010600040101010101" pitchFamily="2" charset="-122"/>
              </a:rPr>
              <a:t>数据实时采集阶段通常采集多个数据源的海量数据，需要保证实时性、低延迟与稳定可靠</a:t>
            </a:r>
            <a:endParaRPr lang="en-US" altLang="zh-CN" sz="2100" dirty="0">
              <a:latin typeface="文道楷体" panose="02010600040101010101" pitchFamily="2" charset="-122"/>
              <a:ea typeface="文道楷体" panose="02010600040101010101" pitchFamily="2" charset="-122"/>
            </a:endParaRPr>
          </a:p>
          <a:p>
            <a:r>
              <a:rPr lang="zh-CN" altLang="zh-CN" sz="2100" dirty="0">
                <a:solidFill>
                  <a:schemeClr val="accent4">
                    <a:lumMod val="50000"/>
                  </a:schemeClr>
                </a:solidFill>
                <a:latin typeface="文道楷体" panose="02010600040101010101" pitchFamily="2" charset="-122"/>
                <a:ea typeface="文道楷体" panose="02010600040101010101" pitchFamily="2" charset="-122"/>
              </a:rPr>
              <a:t>以日志数据为例，由于分布式集群的广泛应用，数据分散存储在不同的机器上，因此需要实时汇总来自不同机器上的日志数据</a:t>
            </a:r>
            <a:endParaRPr lang="en-US" altLang="zh-CN" sz="2100" dirty="0">
              <a:solidFill>
                <a:schemeClr val="accent4">
                  <a:lumMod val="50000"/>
                </a:schemeClr>
              </a:solidFill>
              <a:latin typeface="文道楷体" panose="02010600040101010101" pitchFamily="2" charset="-122"/>
              <a:ea typeface="文道楷体" panose="02010600040101010101" pitchFamily="2" charset="-122"/>
            </a:endParaRPr>
          </a:p>
          <a:p>
            <a:r>
              <a:rPr lang="zh-CN" altLang="zh-CN" sz="2100" dirty="0">
                <a:solidFill>
                  <a:schemeClr val="accent6">
                    <a:lumMod val="75000"/>
                  </a:schemeClr>
                </a:solidFill>
                <a:latin typeface="文道楷体" panose="02010600040101010101" pitchFamily="2" charset="-122"/>
                <a:ea typeface="文道楷体" panose="02010600040101010101" pitchFamily="2" charset="-122"/>
              </a:rPr>
              <a:t>目前有许多互联网公司发布的开源分布式日志采集系统均可满足每秒数百</a:t>
            </a:r>
            <a:r>
              <a:rPr lang="en-US" altLang="zh-CN" sz="2100" dirty="0">
                <a:solidFill>
                  <a:schemeClr val="accent6">
                    <a:lumMod val="75000"/>
                  </a:schemeClr>
                </a:solidFill>
                <a:latin typeface="文道楷体" panose="02010600040101010101" pitchFamily="2" charset="-122"/>
                <a:ea typeface="文道楷体" panose="02010600040101010101" pitchFamily="2" charset="-122"/>
              </a:rPr>
              <a:t>MB</a:t>
            </a:r>
            <a:r>
              <a:rPr lang="zh-CN" altLang="zh-CN" sz="2100" dirty="0">
                <a:solidFill>
                  <a:schemeClr val="accent6">
                    <a:lumMod val="75000"/>
                  </a:schemeClr>
                </a:solidFill>
                <a:latin typeface="文道楷体" panose="02010600040101010101" pitchFamily="2" charset="-122"/>
                <a:ea typeface="文道楷体" panose="02010600040101010101" pitchFamily="2" charset="-122"/>
              </a:rPr>
              <a:t>的数据采集和传输需求，如</a:t>
            </a:r>
            <a:r>
              <a:rPr lang="zh-CN" altLang="en-US" sz="2100" dirty="0">
                <a:solidFill>
                  <a:schemeClr val="accent6">
                    <a:lumMod val="75000"/>
                  </a:schemeClr>
                </a:solidFill>
                <a:latin typeface="文道楷体" panose="02010600040101010101" pitchFamily="2" charset="-122"/>
                <a:ea typeface="文道楷体" panose="02010600040101010101" pitchFamily="2" charset="-122"/>
              </a:rPr>
              <a:t>：</a:t>
            </a:r>
            <a:endParaRPr lang="en-US" altLang="zh-CN" sz="2100" dirty="0">
              <a:solidFill>
                <a:schemeClr val="accent6">
                  <a:lumMod val="75000"/>
                </a:schemeClr>
              </a:solidFill>
              <a:latin typeface="文道楷体" panose="02010600040101010101" pitchFamily="2" charset="-122"/>
              <a:ea typeface="文道楷体" panose="02010600040101010101" pitchFamily="2" charset="-122"/>
            </a:endParaRPr>
          </a:p>
          <a:p>
            <a:pPr lvl="1"/>
            <a:r>
              <a:rPr lang="en-US" altLang="zh-CN" dirty="0">
                <a:solidFill>
                  <a:schemeClr val="accent2">
                    <a:lumMod val="50000"/>
                  </a:schemeClr>
                </a:solidFill>
                <a:latin typeface="文道楷体" panose="02010600040101010101" pitchFamily="2" charset="-122"/>
                <a:ea typeface="文道楷体" panose="02010600040101010101" pitchFamily="2" charset="-122"/>
              </a:rPr>
              <a:t>Facebook</a:t>
            </a:r>
            <a:r>
              <a:rPr lang="zh-CN" altLang="zh-CN" dirty="0">
                <a:solidFill>
                  <a:schemeClr val="accent2">
                    <a:lumMod val="50000"/>
                  </a:schemeClr>
                </a:solidFill>
                <a:latin typeface="文道楷体" panose="02010600040101010101" pitchFamily="2" charset="-122"/>
                <a:ea typeface="文道楷体" panose="02010600040101010101" pitchFamily="2" charset="-122"/>
              </a:rPr>
              <a:t>的</a:t>
            </a:r>
            <a:r>
              <a:rPr lang="en-US" altLang="zh-CN" dirty="0">
                <a:solidFill>
                  <a:schemeClr val="accent2">
                    <a:lumMod val="50000"/>
                  </a:schemeClr>
                </a:solidFill>
                <a:latin typeface="文道楷体" panose="02010600040101010101" pitchFamily="2" charset="-122"/>
                <a:ea typeface="文道楷体" panose="02010600040101010101" pitchFamily="2" charset="-122"/>
              </a:rPr>
              <a:t>Scribe</a:t>
            </a:r>
          </a:p>
          <a:p>
            <a:pPr lvl="1"/>
            <a:r>
              <a:rPr lang="en-US" altLang="zh-CN" dirty="0">
                <a:solidFill>
                  <a:srgbClr val="CC0066"/>
                </a:solidFill>
                <a:latin typeface="文道楷体" panose="02010600040101010101" pitchFamily="2" charset="-122"/>
                <a:ea typeface="文道楷体" panose="02010600040101010101" pitchFamily="2" charset="-122"/>
              </a:rPr>
              <a:t>LinkedIn</a:t>
            </a:r>
            <a:r>
              <a:rPr lang="zh-CN" altLang="zh-CN" dirty="0">
                <a:solidFill>
                  <a:srgbClr val="CC0066"/>
                </a:solidFill>
                <a:latin typeface="文道楷体" panose="02010600040101010101" pitchFamily="2" charset="-122"/>
                <a:ea typeface="文道楷体" panose="02010600040101010101" pitchFamily="2" charset="-122"/>
              </a:rPr>
              <a:t>的</a:t>
            </a:r>
            <a:r>
              <a:rPr lang="en-US" altLang="zh-CN" dirty="0">
                <a:solidFill>
                  <a:srgbClr val="CC0066"/>
                </a:solidFill>
                <a:latin typeface="文道楷体" panose="02010600040101010101" pitchFamily="2" charset="-122"/>
                <a:ea typeface="文道楷体" panose="02010600040101010101" pitchFamily="2" charset="-122"/>
              </a:rPr>
              <a:t>Kafka</a:t>
            </a:r>
          </a:p>
          <a:p>
            <a:pPr lvl="1"/>
            <a:r>
              <a:rPr lang="zh-CN" altLang="zh-CN" dirty="0">
                <a:solidFill>
                  <a:srgbClr val="008000"/>
                </a:solidFill>
                <a:latin typeface="文道楷体" panose="02010600040101010101" pitchFamily="2" charset="-122"/>
                <a:ea typeface="文道楷体" panose="02010600040101010101" pitchFamily="2" charset="-122"/>
              </a:rPr>
              <a:t>淘宝的</a:t>
            </a:r>
            <a:r>
              <a:rPr lang="en-US" altLang="zh-CN" dirty="0">
                <a:solidFill>
                  <a:srgbClr val="008000"/>
                </a:solidFill>
                <a:latin typeface="文道楷体" panose="02010600040101010101" pitchFamily="2" charset="-122"/>
                <a:ea typeface="文道楷体" panose="02010600040101010101" pitchFamily="2" charset="-122"/>
              </a:rPr>
              <a:t>Time Tunnel</a:t>
            </a:r>
          </a:p>
          <a:p>
            <a:pPr lvl="1"/>
            <a:r>
              <a:rPr lang="zh-CN" altLang="zh-CN" dirty="0">
                <a:solidFill>
                  <a:srgbClr val="0070C0"/>
                </a:solidFill>
                <a:latin typeface="文道楷体" panose="02010600040101010101" pitchFamily="2" charset="-122"/>
                <a:ea typeface="文道楷体" panose="02010600040101010101" pitchFamily="2" charset="-122"/>
              </a:rPr>
              <a:t>基于</a:t>
            </a:r>
            <a:r>
              <a:rPr lang="en-US" altLang="zh-CN" dirty="0">
                <a:solidFill>
                  <a:srgbClr val="0070C0"/>
                </a:solidFill>
                <a:latin typeface="文道楷体" panose="02010600040101010101" pitchFamily="2" charset="-122"/>
                <a:ea typeface="文道楷体" panose="02010600040101010101" pitchFamily="2" charset="-122"/>
              </a:rPr>
              <a:t>Hadoop</a:t>
            </a:r>
            <a:r>
              <a:rPr lang="zh-CN" altLang="zh-CN" dirty="0">
                <a:solidFill>
                  <a:srgbClr val="0070C0"/>
                </a:solidFill>
                <a:latin typeface="文道楷体" panose="02010600040101010101" pitchFamily="2" charset="-122"/>
                <a:ea typeface="文道楷体" panose="02010600040101010101" pitchFamily="2" charset="-122"/>
              </a:rPr>
              <a:t>的</a:t>
            </a:r>
            <a:r>
              <a:rPr lang="en-US" altLang="zh-CN" dirty="0" err="1">
                <a:solidFill>
                  <a:srgbClr val="0070C0"/>
                </a:solidFill>
                <a:latin typeface="文道楷体" panose="02010600040101010101" pitchFamily="2" charset="-122"/>
                <a:ea typeface="文道楷体" panose="02010600040101010101" pitchFamily="2" charset="-122"/>
              </a:rPr>
              <a:t>Chukwa</a:t>
            </a:r>
            <a:r>
              <a:rPr lang="zh-CN" altLang="zh-CN" dirty="0">
                <a:solidFill>
                  <a:srgbClr val="0070C0"/>
                </a:solidFill>
                <a:latin typeface="文道楷体" panose="02010600040101010101" pitchFamily="2" charset="-122"/>
                <a:ea typeface="文道楷体" panose="02010600040101010101" pitchFamily="2" charset="-122"/>
              </a:rPr>
              <a:t>和</a:t>
            </a:r>
            <a:r>
              <a:rPr lang="en-US" altLang="zh-CN" dirty="0">
                <a:solidFill>
                  <a:srgbClr val="0070C0"/>
                </a:solidFill>
                <a:latin typeface="文道楷体" panose="02010600040101010101" pitchFamily="2" charset="-122"/>
                <a:ea typeface="文道楷体" panose="02010600040101010101" pitchFamily="2" charset="-122"/>
              </a:rPr>
              <a:t>Flume</a:t>
            </a:r>
            <a:endParaRPr lang="zh-CN" altLang="zh-CN" dirty="0">
              <a:solidFill>
                <a:srgbClr val="0070C0"/>
              </a:solidFill>
              <a:latin typeface="文道楷体" panose="02010600040101010101" pitchFamily="2" charset="-122"/>
              <a:ea typeface="文道楷体" panose="02010600040101010101" pitchFamily="2" charset="-122"/>
            </a:endParaRPr>
          </a:p>
          <a:p>
            <a:pPr marL="89154" indent="0">
              <a:buNone/>
            </a:pPr>
            <a:endParaRPr lang="zh-CN" altLang="en-US" sz="2700" dirty="0">
              <a:latin typeface="Cambria Math" panose="02040503050406030204" pitchFamily="18" charset="0"/>
              <a:ea typeface="方正卡通简体" panose="03000509000000000000" pitchFamily="65" charset="-122"/>
            </a:endParaRPr>
          </a:p>
        </p:txBody>
      </p:sp>
      <p:pic>
        <p:nvPicPr>
          <p:cNvPr id="4" name="图片 3"/>
          <p:cNvPicPr>
            <a:picLocks noChangeAspect="1"/>
          </p:cNvPicPr>
          <p:nvPr/>
        </p:nvPicPr>
        <p:blipFill>
          <a:blip r:embed="rId3"/>
          <a:stretch>
            <a:fillRect/>
          </a:stretch>
        </p:blipFill>
        <p:spPr>
          <a:xfrm>
            <a:off x="4864224" y="4032734"/>
            <a:ext cx="3822577" cy="1572865"/>
          </a:xfrm>
          <a:prstGeom prst="rect">
            <a:avLst/>
          </a:prstGeom>
        </p:spPr>
      </p:pic>
      <p:sp>
        <p:nvSpPr>
          <p:cNvPr id="3" name="文本框 2">
            <a:extLst>
              <a:ext uri="{FF2B5EF4-FFF2-40B4-BE49-F238E27FC236}">
                <a16:creationId xmlns:a16="http://schemas.microsoft.com/office/drawing/2014/main" id="{F087219D-1737-D012-A08F-1103161FA05C}"/>
              </a:ext>
            </a:extLst>
          </p:cNvPr>
          <p:cNvSpPr txBox="1"/>
          <p:nvPr/>
        </p:nvSpPr>
        <p:spPr>
          <a:xfrm>
            <a:off x="1289112" y="5795010"/>
            <a:ext cx="5486400" cy="461665"/>
          </a:xfrm>
          <a:prstGeom prst="rect">
            <a:avLst/>
          </a:prstGeom>
          <a:noFill/>
        </p:spPr>
        <p:txBody>
          <a:bodyPr wrap="square" rtlCol="0">
            <a:spAutoFit/>
          </a:bodyPr>
          <a:lstStyle/>
          <a:p>
            <a:pPr algn="ctr"/>
            <a:r>
              <a:rPr kumimoji="1" lang="zh-CN" altLang="en-US" sz="2400" dirty="0">
                <a:solidFill>
                  <a:srgbClr val="FF0000"/>
                </a:solidFill>
              </a:rPr>
              <a:t>一个简单直观的理解：开源的爬虫</a:t>
            </a:r>
            <a:r>
              <a:rPr kumimoji="1" lang="en-US" altLang="zh-CN" sz="2400" dirty="0">
                <a:solidFill>
                  <a:srgbClr val="FF0000"/>
                </a:solidFill>
              </a:rPr>
              <a:t>API</a:t>
            </a:r>
            <a:endParaRPr kumimoji="1" lang="zh-CN" altLang="en-US" sz="2400" dirty="0">
              <a:solidFill>
                <a:srgbClr val="FF0000"/>
              </a:solidFill>
            </a:endParaRPr>
          </a:p>
        </p:txBody>
      </p:sp>
    </p:spTree>
    <p:extLst>
      <p:ext uri="{BB962C8B-B14F-4D97-AF65-F5344CB8AC3E}">
        <p14:creationId xmlns:p14="http://schemas.microsoft.com/office/powerpoint/2010/main" val="395495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19</a:t>
            </a:fld>
            <a:endParaRPr lang="en-US"/>
          </a:p>
        </p:txBody>
      </p:sp>
      <p:sp>
        <p:nvSpPr>
          <p:cNvPr id="13" name="内容占位符 2"/>
          <p:cNvSpPr>
            <a:spLocks noGrp="1"/>
          </p:cNvSpPr>
          <p:nvPr>
            <p:ph idx="1"/>
          </p:nvPr>
        </p:nvSpPr>
        <p:spPr>
          <a:xfrm>
            <a:off x="0" y="1563625"/>
            <a:ext cx="9086850" cy="4231385"/>
          </a:xfrm>
        </p:spPr>
        <p:txBody>
          <a:bodyPr>
            <a:normAutofit/>
          </a:bodyPr>
          <a:lstStyle/>
          <a:p>
            <a:pPr marL="89154" indent="0">
              <a:buNone/>
            </a:pPr>
            <a:r>
              <a:rPr lang="en-US" altLang="zh-CN" sz="2700" dirty="0">
                <a:latin typeface="Cambria Math" panose="02040503050406030204" pitchFamily="18" charset="0"/>
                <a:ea typeface="Cambria Math" panose="02040503050406030204" pitchFamily="18" charset="0"/>
              </a:rPr>
              <a:t>4.1.2 </a:t>
            </a:r>
            <a:r>
              <a:rPr lang="zh-CN" altLang="en-US" sz="2700" dirty="0">
                <a:latin typeface="Cambria Math" panose="02040503050406030204" pitchFamily="18" charset="0"/>
                <a:ea typeface="方正卡通简体" panose="03000509000000000000" pitchFamily="65" charset="-122"/>
              </a:rPr>
              <a:t>流数据源的例子</a:t>
            </a:r>
          </a:p>
          <a:p>
            <a:pPr marL="89154" indent="0">
              <a:buNone/>
            </a:pPr>
            <a:r>
              <a:rPr lang="zh-CN" altLang="zh-CN" sz="2100" dirty="0"/>
              <a:t>数据采集系统的基本架构一般有以下三个部分</a:t>
            </a:r>
            <a:r>
              <a:rPr lang="zh-CN" altLang="en-US" sz="2100" dirty="0"/>
              <a:t>：</a:t>
            </a:r>
            <a:endParaRPr lang="zh-CN" altLang="zh-CN" sz="2100" dirty="0"/>
          </a:p>
          <a:p>
            <a:pPr lvl="1"/>
            <a:r>
              <a:rPr lang="en-US" altLang="zh-CN" dirty="0">
                <a:solidFill>
                  <a:srgbClr val="0070C0"/>
                </a:solidFill>
              </a:rPr>
              <a:t>Agent</a:t>
            </a:r>
            <a:r>
              <a:rPr lang="zh-CN" altLang="zh-CN" dirty="0">
                <a:solidFill>
                  <a:srgbClr val="0070C0"/>
                </a:solidFill>
              </a:rPr>
              <a:t>：主动采集数据，并把数据推送到</a:t>
            </a:r>
            <a:r>
              <a:rPr lang="en-US" altLang="zh-CN" dirty="0">
                <a:solidFill>
                  <a:srgbClr val="0070C0"/>
                </a:solidFill>
              </a:rPr>
              <a:t>Collector</a:t>
            </a:r>
            <a:r>
              <a:rPr lang="zh-CN" altLang="zh-CN" dirty="0">
                <a:solidFill>
                  <a:srgbClr val="0070C0"/>
                </a:solidFill>
              </a:rPr>
              <a:t>部分</a:t>
            </a:r>
          </a:p>
          <a:p>
            <a:pPr lvl="1"/>
            <a:r>
              <a:rPr lang="en-US" altLang="zh-CN" dirty="0">
                <a:solidFill>
                  <a:srgbClr val="FF0066"/>
                </a:solidFill>
              </a:rPr>
              <a:t>Collector</a:t>
            </a:r>
            <a:r>
              <a:rPr lang="zh-CN" altLang="zh-CN" dirty="0">
                <a:solidFill>
                  <a:srgbClr val="FF0066"/>
                </a:solidFill>
              </a:rPr>
              <a:t>：接收多个</a:t>
            </a:r>
            <a:r>
              <a:rPr lang="en-US" altLang="zh-CN" dirty="0">
                <a:solidFill>
                  <a:srgbClr val="FF0066"/>
                </a:solidFill>
              </a:rPr>
              <a:t>Agent</a:t>
            </a:r>
            <a:r>
              <a:rPr lang="zh-CN" altLang="zh-CN" dirty="0">
                <a:solidFill>
                  <a:srgbClr val="FF0066"/>
                </a:solidFill>
              </a:rPr>
              <a:t>的数据，并实现有序、可靠、高性能的</a:t>
            </a:r>
            <a:r>
              <a:rPr lang="zh-CN" altLang="en-US" dirty="0">
                <a:solidFill>
                  <a:srgbClr val="FF0066"/>
                </a:solidFill>
              </a:rPr>
              <a:t>转发</a:t>
            </a:r>
            <a:endParaRPr lang="en-US" altLang="zh-CN" dirty="0">
              <a:solidFill>
                <a:srgbClr val="FF0066"/>
              </a:solidFill>
            </a:endParaRPr>
          </a:p>
          <a:p>
            <a:pPr lvl="1"/>
            <a:r>
              <a:rPr lang="en-US" altLang="zh-CN" dirty="0">
                <a:solidFill>
                  <a:srgbClr val="008000"/>
                </a:solidFill>
              </a:rPr>
              <a:t>Store</a:t>
            </a:r>
            <a:r>
              <a:rPr lang="zh-CN" altLang="zh-CN" dirty="0">
                <a:solidFill>
                  <a:srgbClr val="008000"/>
                </a:solidFill>
              </a:rPr>
              <a:t>：存储</a:t>
            </a:r>
            <a:r>
              <a:rPr lang="en-US" altLang="zh-CN" dirty="0">
                <a:solidFill>
                  <a:srgbClr val="008000"/>
                </a:solidFill>
              </a:rPr>
              <a:t>Collector</a:t>
            </a:r>
            <a:r>
              <a:rPr lang="zh-CN" altLang="zh-CN" dirty="0">
                <a:solidFill>
                  <a:srgbClr val="008000"/>
                </a:solidFill>
              </a:rPr>
              <a:t>转发过来的数据</a:t>
            </a:r>
            <a:r>
              <a:rPr lang="zh-CN" altLang="en-US" dirty="0">
                <a:solidFill>
                  <a:srgbClr val="008000"/>
                </a:solidFill>
              </a:rPr>
              <a:t>（对于流计算不存储数据）</a:t>
            </a:r>
            <a:endParaRPr lang="zh-CN" altLang="zh-CN" dirty="0">
              <a:solidFill>
                <a:srgbClr val="008000"/>
              </a:solidFill>
            </a:endParaRPr>
          </a:p>
          <a:p>
            <a:pPr lvl="1"/>
            <a:endParaRPr lang="zh-CN" altLang="zh-CN" dirty="0">
              <a:solidFill>
                <a:srgbClr val="FF0066"/>
              </a:solidFill>
            </a:endParaRPr>
          </a:p>
          <a:p>
            <a:pPr marL="89154" indent="0">
              <a:buNone/>
            </a:pPr>
            <a:endParaRPr lang="zh-CN" altLang="en-US" sz="2700" dirty="0">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1647481" y="3587877"/>
            <a:ext cx="4958421" cy="2207133"/>
          </a:xfrm>
          <a:prstGeom prst="rect">
            <a:avLst/>
          </a:prstGeom>
        </p:spPr>
      </p:pic>
    </p:spTree>
    <p:extLst>
      <p:ext uri="{BB962C8B-B14F-4D97-AF65-F5344CB8AC3E}">
        <p14:creationId xmlns:p14="http://schemas.microsoft.com/office/powerpoint/2010/main" val="4235471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2</a:t>
            </a:fld>
            <a:endParaRPr lang="en-US"/>
          </a:p>
        </p:txBody>
      </p:sp>
      <p:sp>
        <p:nvSpPr>
          <p:cNvPr id="13" name="内容占位符 2"/>
          <p:cNvSpPr>
            <a:spLocks noGrp="1"/>
          </p:cNvSpPr>
          <p:nvPr>
            <p:ph idx="1"/>
          </p:nvPr>
        </p:nvSpPr>
        <p:spPr>
          <a:xfrm>
            <a:off x="285750" y="1655065"/>
            <a:ext cx="8477250" cy="4139945"/>
          </a:xfrm>
        </p:spPr>
        <p:txBody>
          <a:bodyPr>
            <a:normAutofit fontScale="92500" lnSpcReduction="10000"/>
          </a:bodyPr>
          <a:lstStyle/>
          <a:p>
            <a:pPr marL="89154" indent="0">
              <a:buNone/>
            </a:pPr>
            <a:r>
              <a:rPr lang="zh-CN" altLang="en-US" sz="3000" dirty="0">
                <a:latin typeface="方正宋刻本秀楷简体" panose="02000000000000000000" pitchFamily="2" charset="-122"/>
                <a:ea typeface="方正宋刻本秀楷简体" panose="02000000000000000000" pitchFamily="2" charset="-122"/>
              </a:rPr>
              <a:t>教学大纲要求</a:t>
            </a:r>
            <a:endParaRPr lang="en-US" altLang="zh-CN" sz="3000" dirty="0">
              <a:latin typeface="方正宋刻本秀楷简体" panose="02000000000000000000" pitchFamily="2" charset="-122"/>
              <a:ea typeface="方正宋刻本秀楷简体" panose="02000000000000000000" pitchFamily="2" charset="-122"/>
            </a:endParaRPr>
          </a:p>
          <a:p>
            <a:pPr marL="89154" indent="0">
              <a:buNone/>
            </a:pPr>
            <a:r>
              <a:rPr lang="zh-CN" altLang="zh-CN" sz="3000" dirty="0">
                <a:latin typeface="方正宋刻本秀楷简体" panose="02000000000000000000" pitchFamily="2" charset="-122"/>
                <a:ea typeface="方正宋刻本秀楷简体" panose="02000000000000000000" pitchFamily="2" charset="-122"/>
              </a:rPr>
              <a:t>数据流发掘</a:t>
            </a:r>
            <a:endParaRPr lang="en-US" altLang="zh-CN" sz="3000" dirty="0">
              <a:latin typeface="方正宋刻本秀楷简体" panose="02000000000000000000" pitchFamily="2" charset="-122"/>
              <a:ea typeface="方正宋刻本秀楷简体" panose="02000000000000000000" pitchFamily="2" charset="-122"/>
            </a:endParaRPr>
          </a:p>
          <a:p>
            <a:pPr marL="89154" indent="0">
              <a:buNone/>
            </a:pPr>
            <a:r>
              <a:rPr lang="zh-CN" altLang="zh-CN" sz="3000" dirty="0">
                <a:latin typeface="方正宋刻本秀楷简体" panose="02000000000000000000" pitchFamily="2" charset="-122"/>
                <a:ea typeface="方正宋刻本秀楷简体" panose="02000000000000000000" pitchFamily="2" charset="-122"/>
              </a:rPr>
              <a:t>（</a:t>
            </a:r>
            <a:r>
              <a:rPr lang="en-US" altLang="zh-CN" sz="3000" dirty="0">
                <a:latin typeface="方正宋刻本秀楷简体" panose="02000000000000000000" pitchFamily="2" charset="-122"/>
                <a:ea typeface="方正宋刻本秀楷简体" panose="02000000000000000000" pitchFamily="2" charset="-122"/>
              </a:rPr>
              <a:t>1</a:t>
            </a:r>
            <a:r>
              <a:rPr lang="zh-CN" altLang="zh-CN" sz="3000" dirty="0">
                <a:latin typeface="方正宋刻本秀楷简体" panose="02000000000000000000" pitchFamily="2" charset="-122"/>
                <a:ea typeface="方正宋刻本秀楷简体" panose="02000000000000000000" pitchFamily="2" charset="-122"/>
              </a:rPr>
              <a:t>）</a:t>
            </a:r>
            <a:r>
              <a:rPr lang="zh-CN" altLang="zh-CN" sz="3000" dirty="0">
                <a:solidFill>
                  <a:srgbClr val="FF0000"/>
                </a:solidFill>
                <a:latin typeface="方正宋刻本秀楷简体" panose="02000000000000000000" pitchFamily="2" charset="-122"/>
                <a:ea typeface="方正宋刻本秀楷简体" panose="02000000000000000000" pitchFamily="2" charset="-122"/>
              </a:rPr>
              <a:t>数据流模型</a:t>
            </a:r>
          </a:p>
          <a:p>
            <a:pPr marL="89154" indent="0">
              <a:buNone/>
            </a:pPr>
            <a:r>
              <a:rPr lang="zh-CN" altLang="zh-CN" sz="3000" dirty="0">
                <a:latin typeface="方正宋刻本秀楷简体" panose="02000000000000000000" pitchFamily="2" charset="-122"/>
                <a:ea typeface="方正宋刻本秀楷简体" panose="02000000000000000000" pitchFamily="2" charset="-122"/>
              </a:rPr>
              <a:t>（</a:t>
            </a:r>
            <a:r>
              <a:rPr lang="en-US" altLang="zh-CN" sz="3000" dirty="0">
                <a:latin typeface="方正宋刻本秀楷简体" panose="02000000000000000000" pitchFamily="2" charset="-122"/>
                <a:ea typeface="方正宋刻本秀楷简体" panose="02000000000000000000" pitchFamily="2" charset="-122"/>
              </a:rPr>
              <a:t>2</a:t>
            </a:r>
            <a:r>
              <a:rPr lang="zh-CN" altLang="zh-CN" sz="3000" dirty="0">
                <a:latin typeface="方正宋刻本秀楷简体" panose="02000000000000000000" pitchFamily="2" charset="-122"/>
                <a:ea typeface="方正宋刻本秀楷简体" panose="02000000000000000000" pitchFamily="2" charset="-122"/>
              </a:rPr>
              <a:t>）流中的</a:t>
            </a:r>
            <a:r>
              <a:rPr lang="zh-CN" altLang="zh-CN" sz="3000" dirty="0">
                <a:solidFill>
                  <a:srgbClr val="FF0000"/>
                </a:solidFill>
                <a:latin typeface="方正宋刻本秀楷简体" panose="02000000000000000000" pitchFamily="2" charset="-122"/>
                <a:ea typeface="方正宋刻本秀楷简体" panose="02000000000000000000" pitchFamily="2" charset="-122"/>
              </a:rPr>
              <a:t>数据</a:t>
            </a:r>
            <a:r>
              <a:rPr lang="zh-CN" altLang="en-US" sz="3000" dirty="0">
                <a:solidFill>
                  <a:srgbClr val="FF0000"/>
                </a:solidFill>
                <a:latin typeface="方正宋刻本秀楷简体" panose="02000000000000000000" pitchFamily="2" charset="-122"/>
                <a:ea typeface="方正宋刻本秀楷简体" panose="02000000000000000000" pitchFamily="2" charset="-122"/>
              </a:rPr>
              <a:t>抽样</a:t>
            </a:r>
            <a:endParaRPr lang="zh-CN" altLang="zh-CN" sz="3000" dirty="0">
              <a:solidFill>
                <a:srgbClr val="FF0000"/>
              </a:solidFill>
              <a:latin typeface="方正宋刻本秀楷简体" panose="02000000000000000000" pitchFamily="2" charset="-122"/>
              <a:ea typeface="方正宋刻本秀楷简体" panose="02000000000000000000" pitchFamily="2" charset="-122"/>
            </a:endParaRPr>
          </a:p>
          <a:p>
            <a:pPr marL="89154" indent="0">
              <a:buNone/>
            </a:pPr>
            <a:r>
              <a:rPr lang="zh-CN" altLang="zh-CN" sz="3000" dirty="0">
                <a:latin typeface="方正宋刻本秀楷简体" panose="02000000000000000000" pitchFamily="2" charset="-122"/>
                <a:ea typeface="方正宋刻本秀楷简体" panose="02000000000000000000" pitchFamily="2" charset="-122"/>
              </a:rPr>
              <a:t>（</a:t>
            </a:r>
            <a:r>
              <a:rPr lang="en-US" altLang="zh-CN" sz="3000" dirty="0">
                <a:latin typeface="方正宋刻本秀楷简体" panose="02000000000000000000" pitchFamily="2" charset="-122"/>
                <a:ea typeface="方正宋刻本秀楷简体" panose="02000000000000000000" pitchFamily="2" charset="-122"/>
              </a:rPr>
              <a:t>3</a:t>
            </a:r>
            <a:r>
              <a:rPr lang="zh-CN" altLang="zh-CN" sz="3000" dirty="0">
                <a:latin typeface="方正宋刻本秀楷简体" panose="02000000000000000000" pitchFamily="2" charset="-122"/>
                <a:ea typeface="方正宋刻本秀楷简体" panose="02000000000000000000" pitchFamily="2" charset="-122"/>
              </a:rPr>
              <a:t>）</a:t>
            </a:r>
            <a:r>
              <a:rPr lang="zh-CN" altLang="zh-CN" sz="3000" dirty="0">
                <a:solidFill>
                  <a:srgbClr val="FF0000"/>
                </a:solidFill>
                <a:latin typeface="方正宋刻本秀楷简体" panose="02000000000000000000" pitchFamily="2" charset="-122"/>
                <a:ea typeface="方正宋刻本秀楷简体" panose="02000000000000000000" pitchFamily="2" charset="-122"/>
              </a:rPr>
              <a:t>流过滤</a:t>
            </a:r>
          </a:p>
          <a:p>
            <a:pPr marL="89154" indent="0">
              <a:buNone/>
            </a:pPr>
            <a:r>
              <a:rPr lang="zh-CN" altLang="zh-CN" sz="3000" dirty="0">
                <a:latin typeface="方正宋刻本秀楷简体" panose="02000000000000000000" pitchFamily="2" charset="-122"/>
                <a:ea typeface="方正宋刻本秀楷简体" panose="02000000000000000000" pitchFamily="2" charset="-122"/>
              </a:rPr>
              <a:t>（</a:t>
            </a:r>
            <a:r>
              <a:rPr lang="en-US" altLang="zh-CN" sz="3000" dirty="0">
                <a:latin typeface="方正宋刻本秀楷简体" panose="02000000000000000000" pitchFamily="2" charset="-122"/>
                <a:ea typeface="方正宋刻本秀楷简体" panose="02000000000000000000" pitchFamily="2" charset="-122"/>
              </a:rPr>
              <a:t>4</a:t>
            </a:r>
            <a:r>
              <a:rPr lang="zh-CN" altLang="zh-CN" sz="3000" dirty="0">
                <a:latin typeface="方正宋刻本秀楷简体" panose="02000000000000000000" pitchFamily="2" charset="-122"/>
                <a:ea typeface="方正宋刻本秀楷简体" panose="02000000000000000000" pitchFamily="2" charset="-122"/>
              </a:rPr>
              <a:t>）流中</a:t>
            </a:r>
            <a:r>
              <a:rPr lang="zh-CN" altLang="zh-CN" sz="3000" dirty="0">
                <a:solidFill>
                  <a:srgbClr val="FF0000"/>
                </a:solidFill>
                <a:latin typeface="方正宋刻本秀楷简体" panose="02000000000000000000" pitchFamily="2" charset="-122"/>
                <a:ea typeface="方正宋刻本秀楷简体" panose="02000000000000000000" pitchFamily="2" charset="-122"/>
              </a:rPr>
              <a:t>独立元素的数目统计</a:t>
            </a:r>
          </a:p>
          <a:p>
            <a:pPr marL="89154" indent="0">
              <a:buNone/>
            </a:pPr>
            <a:endParaRPr lang="en-US" altLang="zh-CN" sz="3000" dirty="0">
              <a:latin typeface="方正宋刻本秀楷简体" panose="02000000000000000000" pitchFamily="2" charset="-122"/>
              <a:ea typeface="方正宋刻本秀楷简体" panose="02000000000000000000" pitchFamily="2" charset="-122"/>
            </a:endParaRPr>
          </a:p>
          <a:p>
            <a:pPr marL="89154" indent="0">
              <a:buNone/>
            </a:pPr>
            <a:r>
              <a:rPr lang="zh-CN" altLang="zh-CN" sz="3000" dirty="0">
                <a:latin typeface="方正宋刻本秀楷简体" panose="02000000000000000000" pitchFamily="2" charset="-122"/>
                <a:ea typeface="方正宋刻本秀楷简体" panose="02000000000000000000" pitchFamily="2" charset="-122"/>
              </a:rPr>
              <a:t>教学基本要求：</a:t>
            </a:r>
            <a:r>
              <a:rPr lang="zh-CN" altLang="zh-CN" sz="3000" dirty="0">
                <a:solidFill>
                  <a:srgbClr val="FF0000"/>
                </a:solidFill>
                <a:latin typeface="方正宋刻本秀楷简体" panose="02000000000000000000" pitchFamily="2" charset="-122"/>
                <a:ea typeface="方正宋刻本秀楷简体" panose="02000000000000000000" pitchFamily="2" charset="-122"/>
              </a:rPr>
              <a:t>掌握数据流模型</a:t>
            </a:r>
            <a:r>
              <a:rPr lang="zh-CN" altLang="zh-CN" sz="3000" dirty="0">
                <a:latin typeface="方正宋刻本秀楷简体" panose="02000000000000000000" pitchFamily="2" charset="-122"/>
                <a:ea typeface="方正宋刻本秀楷简体" panose="02000000000000000000" pitchFamily="2" charset="-122"/>
              </a:rPr>
              <a:t>和</a:t>
            </a:r>
            <a:r>
              <a:rPr lang="zh-CN" altLang="zh-CN" sz="3000" dirty="0">
                <a:solidFill>
                  <a:srgbClr val="FF0000"/>
                </a:solidFill>
                <a:latin typeface="方正宋刻本秀楷简体" panose="02000000000000000000" pitchFamily="2" charset="-122"/>
                <a:ea typeface="方正宋刻本秀楷简体" panose="02000000000000000000" pitchFamily="2" charset="-122"/>
              </a:rPr>
              <a:t>流中的数据</a:t>
            </a:r>
            <a:r>
              <a:rPr lang="zh-CN" altLang="en-US" sz="3000" dirty="0">
                <a:solidFill>
                  <a:srgbClr val="FF0000"/>
                </a:solidFill>
                <a:latin typeface="方正宋刻本秀楷简体" panose="02000000000000000000" pitchFamily="2" charset="-122"/>
                <a:ea typeface="方正宋刻本秀楷简体" panose="02000000000000000000" pitchFamily="2" charset="-122"/>
              </a:rPr>
              <a:t>抽样</a:t>
            </a:r>
            <a:r>
              <a:rPr lang="zh-CN" altLang="zh-CN" sz="3000" dirty="0">
                <a:solidFill>
                  <a:srgbClr val="FF0000"/>
                </a:solidFill>
                <a:latin typeface="方正宋刻本秀楷简体" panose="02000000000000000000" pitchFamily="2" charset="-122"/>
                <a:ea typeface="方正宋刻本秀楷简体" panose="02000000000000000000" pitchFamily="2" charset="-122"/>
              </a:rPr>
              <a:t>的相关概念</a:t>
            </a:r>
            <a:r>
              <a:rPr lang="zh-CN" altLang="zh-CN" sz="3000" dirty="0">
                <a:latin typeface="方正宋刻本秀楷简体" panose="02000000000000000000" pitchFamily="2" charset="-122"/>
                <a:ea typeface="方正宋刻本秀楷简体" panose="02000000000000000000" pitchFamily="2" charset="-122"/>
              </a:rPr>
              <a:t>，了解</a:t>
            </a:r>
            <a:r>
              <a:rPr lang="zh-CN" altLang="zh-CN" sz="3000" dirty="0">
                <a:solidFill>
                  <a:srgbClr val="FF0000"/>
                </a:solidFill>
                <a:latin typeface="方正宋刻本秀楷简体" panose="02000000000000000000" pitchFamily="2" charset="-122"/>
                <a:ea typeface="方正宋刻本秀楷简体" panose="02000000000000000000" pitchFamily="2" charset="-122"/>
              </a:rPr>
              <a:t>流过滤</a:t>
            </a:r>
            <a:r>
              <a:rPr lang="zh-CN" altLang="zh-CN" sz="3000" dirty="0">
                <a:latin typeface="方正宋刻本秀楷简体" panose="02000000000000000000" pitchFamily="2" charset="-122"/>
                <a:ea typeface="方正宋刻本秀楷简体" panose="02000000000000000000" pitchFamily="2" charset="-122"/>
              </a:rPr>
              <a:t>和</a:t>
            </a:r>
            <a:r>
              <a:rPr lang="zh-CN" altLang="zh-CN" sz="3000" dirty="0">
                <a:solidFill>
                  <a:srgbClr val="FF0000"/>
                </a:solidFill>
                <a:latin typeface="方正宋刻本秀楷简体" panose="02000000000000000000" pitchFamily="2" charset="-122"/>
                <a:ea typeface="方正宋刻本秀楷简体" panose="02000000000000000000" pitchFamily="2" charset="-122"/>
              </a:rPr>
              <a:t>流中独立元素的数目统计的方法</a:t>
            </a:r>
            <a:r>
              <a:rPr lang="zh-CN" altLang="zh-CN" sz="3000" dirty="0">
                <a:latin typeface="方正宋刻本秀楷简体" panose="02000000000000000000" pitchFamily="2" charset="-122"/>
                <a:ea typeface="方正宋刻本秀楷简体" panose="02000000000000000000" pitchFamily="2" charset="-122"/>
              </a:rPr>
              <a:t>。</a:t>
            </a:r>
          </a:p>
          <a:p>
            <a:pPr marL="89154" indent="0">
              <a:buNone/>
            </a:pPr>
            <a:endParaRPr lang="en-US" altLang="zh-CN" sz="3000" dirty="0">
              <a:solidFill>
                <a:srgbClr val="002060"/>
              </a:solidFill>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344224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20</a:t>
            </a:fld>
            <a:endParaRPr lang="en-US"/>
          </a:p>
        </p:txBody>
      </p:sp>
      <p:sp>
        <p:nvSpPr>
          <p:cNvPr id="13" name="内容占位符 2"/>
          <p:cNvSpPr>
            <a:spLocks noGrp="1"/>
          </p:cNvSpPr>
          <p:nvPr>
            <p:ph idx="1"/>
          </p:nvPr>
        </p:nvSpPr>
        <p:spPr>
          <a:xfrm>
            <a:off x="0" y="1563625"/>
            <a:ext cx="9086850" cy="4231385"/>
          </a:xfrm>
        </p:spPr>
        <p:txBody>
          <a:bodyPr>
            <a:normAutofit/>
          </a:bodyPr>
          <a:lstStyle/>
          <a:p>
            <a:pPr marL="89154" indent="0">
              <a:buNone/>
            </a:pPr>
            <a:r>
              <a:rPr lang="en-US" altLang="zh-CN" sz="2700" dirty="0">
                <a:latin typeface="Cambria Math" panose="02040503050406030204" pitchFamily="18" charset="0"/>
                <a:ea typeface="Cambria Math" panose="02040503050406030204" pitchFamily="18" charset="0"/>
              </a:rPr>
              <a:t>4.1.2 </a:t>
            </a:r>
            <a:r>
              <a:rPr lang="zh-CN" altLang="en-US" sz="2700" dirty="0">
                <a:latin typeface="Cambria Math" panose="02040503050406030204" pitchFamily="18" charset="0"/>
                <a:ea typeface="方正卡通简体" panose="03000509000000000000" pitchFamily="65" charset="-122"/>
              </a:rPr>
              <a:t>流数据源的例子</a:t>
            </a:r>
          </a:p>
          <a:p>
            <a:pPr marL="89154" indent="0">
              <a:buNone/>
            </a:pPr>
            <a:r>
              <a:rPr lang="zh-CN" altLang="en-US" dirty="0">
                <a:latin typeface="文道楷体" panose="02010600040101010101" pitchFamily="2" charset="-122"/>
                <a:ea typeface="文道楷体" panose="02010600040101010101" pitchFamily="2" charset="-122"/>
              </a:rPr>
              <a:t> 传感器数据</a:t>
            </a:r>
            <a:endParaRPr lang="en-US" altLang="zh-CN" dirty="0">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zh-CN" altLang="en-US" dirty="0">
                <a:latin typeface="Cambria Math" panose="02040503050406030204" pitchFamily="18" charset="0"/>
                <a:ea typeface="方正卡通简体" panose="03000509000000000000" pitchFamily="65" charset="-122"/>
              </a:rPr>
              <a:t>一个在大海中温度传感器，它每小时会将海表面的温度读数传回基站，整个流数据实际上都可以在内存中永久存放。</a:t>
            </a:r>
            <a:endParaRPr lang="en-US" altLang="zh-CN" dirty="0">
              <a:latin typeface="Cambria Math" panose="02040503050406030204" pitchFamily="18" charset="0"/>
              <a:ea typeface="Cambria Math" panose="02040503050406030204" pitchFamily="18" charset="0"/>
            </a:endParaRPr>
          </a:p>
          <a:p>
            <a:pPr>
              <a:buFont typeface="Wingdings" panose="05000000000000000000" pitchFamily="2" charset="2"/>
              <a:buChar char="n"/>
            </a:pPr>
            <a:r>
              <a:rPr lang="zh-CN" altLang="en-US" dirty="0">
                <a:solidFill>
                  <a:srgbClr val="7030A0"/>
                </a:solidFill>
                <a:latin typeface="Cambria Math" panose="02040503050406030204" pitchFamily="18" charset="0"/>
                <a:ea typeface="方正卡通简体" panose="03000509000000000000" pitchFamily="65" charset="-122"/>
              </a:rPr>
              <a:t>传感器装上一个</a:t>
            </a:r>
            <a:r>
              <a:rPr lang="en-US" altLang="zh-CN" dirty="0">
                <a:solidFill>
                  <a:srgbClr val="7030A0"/>
                </a:solidFill>
                <a:latin typeface="Cambria Math" panose="02040503050406030204" pitchFamily="18" charset="0"/>
                <a:ea typeface="Cambria Math" panose="02040503050406030204" pitchFamily="18" charset="0"/>
              </a:rPr>
              <a:t>GPS</a:t>
            </a:r>
            <a:r>
              <a:rPr lang="zh-CN" altLang="en-US" dirty="0">
                <a:solidFill>
                  <a:srgbClr val="7030A0"/>
                </a:solidFill>
                <a:latin typeface="Cambria Math" panose="02040503050406030204" pitchFamily="18" charset="0"/>
                <a:ea typeface="方正卡通简体" panose="03000509000000000000" pitchFamily="65" charset="-122"/>
              </a:rPr>
              <a:t>部件，并让它报告海表面的高度而不是温度。由于相对于海表面的温度而言，海表面的高度变化异常迅速。每天传回的数据为</a:t>
            </a:r>
            <a:r>
              <a:rPr lang="en-US" altLang="zh-CN" dirty="0">
                <a:solidFill>
                  <a:srgbClr val="7030A0"/>
                </a:solidFill>
                <a:latin typeface="Cambria Math" panose="02040503050406030204" pitchFamily="18" charset="0"/>
                <a:ea typeface="方正卡通简体" panose="03000509000000000000" pitchFamily="65" charset="-122"/>
              </a:rPr>
              <a:t>3.5MB.</a:t>
            </a:r>
            <a:endParaRPr lang="en-US" altLang="zh-CN" dirty="0">
              <a:solidFill>
                <a:srgbClr val="7030A0"/>
              </a:solidFill>
              <a:latin typeface="Cambria Math" panose="02040503050406030204" pitchFamily="18" charset="0"/>
              <a:ea typeface="Cambria Math" panose="02040503050406030204" pitchFamily="18" charset="0"/>
            </a:endParaRPr>
          </a:p>
          <a:p>
            <a:pPr>
              <a:buFont typeface="Wingdings" panose="05000000000000000000" pitchFamily="2" charset="2"/>
              <a:buChar char="n"/>
            </a:pPr>
            <a:r>
              <a:rPr lang="zh-CN" altLang="en-US" dirty="0">
                <a:solidFill>
                  <a:srgbClr val="008000"/>
                </a:solidFill>
                <a:latin typeface="Cambria Math" panose="02040503050406030204" pitchFamily="18" charset="0"/>
                <a:ea typeface="方正卡通简体" panose="03000509000000000000" pitchFamily="65" charset="-122"/>
              </a:rPr>
              <a:t>部署</a:t>
            </a:r>
            <a:r>
              <a:rPr lang="en-US" altLang="zh-CN" dirty="0">
                <a:solidFill>
                  <a:srgbClr val="008000"/>
                </a:solidFill>
                <a:latin typeface="Cambria Math" panose="02040503050406030204" pitchFamily="18" charset="0"/>
                <a:ea typeface="Cambria Math" panose="02040503050406030204" pitchFamily="18" charset="0"/>
              </a:rPr>
              <a:t>100</a:t>
            </a:r>
            <a:r>
              <a:rPr lang="zh-CN" altLang="en-US" dirty="0">
                <a:solidFill>
                  <a:srgbClr val="008000"/>
                </a:solidFill>
                <a:latin typeface="Cambria Math" panose="02040503050406030204" pitchFamily="18" charset="0"/>
                <a:ea typeface="方正卡通简体" panose="03000509000000000000" pitchFamily="65" charset="-122"/>
              </a:rPr>
              <a:t>万个传感器，每个传感器都以每秒</a:t>
            </a:r>
            <a:r>
              <a:rPr lang="en-US" altLang="zh-CN" dirty="0">
                <a:solidFill>
                  <a:srgbClr val="008000"/>
                </a:solidFill>
                <a:latin typeface="Cambria Math" panose="02040503050406030204" pitchFamily="18" charset="0"/>
                <a:ea typeface="Cambria Math" panose="02040503050406030204" pitchFamily="18" charset="0"/>
              </a:rPr>
              <a:t>10</a:t>
            </a:r>
            <a:r>
              <a:rPr lang="zh-CN" altLang="en-US" dirty="0">
                <a:solidFill>
                  <a:srgbClr val="008000"/>
                </a:solidFill>
                <a:latin typeface="Cambria Math" panose="02040503050406030204" pitchFamily="18" charset="0"/>
                <a:ea typeface="方正卡通简体" panose="03000509000000000000" pitchFamily="65" charset="-122"/>
              </a:rPr>
              <a:t>次的速率传回数据。而</a:t>
            </a:r>
            <a:r>
              <a:rPr lang="en-US" altLang="zh-CN" dirty="0">
                <a:solidFill>
                  <a:srgbClr val="008000"/>
                </a:solidFill>
                <a:latin typeface="Cambria Math" panose="02040503050406030204" pitchFamily="18" charset="0"/>
                <a:ea typeface="Cambria Math" panose="02040503050406030204" pitchFamily="18" charset="0"/>
              </a:rPr>
              <a:t>100</a:t>
            </a:r>
            <a:r>
              <a:rPr lang="zh-CN" altLang="en-US" dirty="0">
                <a:solidFill>
                  <a:srgbClr val="008000"/>
                </a:solidFill>
                <a:latin typeface="Cambria Math" panose="02040503050406030204" pitchFamily="18" charset="0"/>
                <a:ea typeface="方正卡通简体" panose="03000509000000000000" pitchFamily="65" charset="-122"/>
              </a:rPr>
              <a:t>万个传感器并不算多，每</a:t>
            </a:r>
            <a:r>
              <a:rPr lang="en-US" altLang="zh-CN" dirty="0">
                <a:solidFill>
                  <a:srgbClr val="008000"/>
                </a:solidFill>
                <a:latin typeface="Cambria Math" panose="02040503050406030204" pitchFamily="18" charset="0"/>
                <a:ea typeface="Cambria Math" panose="02040503050406030204" pitchFamily="18" charset="0"/>
              </a:rPr>
              <a:t>150</a:t>
            </a:r>
            <a:r>
              <a:rPr lang="zh-CN" altLang="en-US" dirty="0">
                <a:solidFill>
                  <a:srgbClr val="008000"/>
                </a:solidFill>
                <a:latin typeface="Cambria Math" panose="02040503050406030204" pitchFamily="18" charset="0"/>
                <a:ea typeface="方正卡通简体" panose="03000509000000000000" pitchFamily="65" charset="-122"/>
              </a:rPr>
              <a:t>平方英里海洋面积就需要部署一个传感器。现在，每天传回的数据就有</a:t>
            </a:r>
            <a:r>
              <a:rPr lang="en-US" altLang="zh-CN" dirty="0">
                <a:solidFill>
                  <a:srgbClr val="008000"/>
                </a:solidFill>
                <a:latin typeface="Cambria Math" panose="02040503050406030204" pitchFamily="18" charset="0"/>
                <a:ea typeface="Cambria Math" panose="02040503050406030204" pitchFamily="18" charset="0"/>
              </a:rPr>
              <a:t>3.5 TB</a:t>
            </a:r>
            <a:r>
              <a:rPr lang="zh-CN" altLang="en-US" dirty="0">
                <a:solidFill>
                  <a:srgbClr val="008000"/>
                </a:solidFill>
                <a:latin typeface="Cambria Math" panose="02040503050406030204" pitchFamily="18" charset="0"/>
                <a:ea typeface="方正卡通简体" panose="03000509000000000000" pitchFamily="65" charset="-122"/>
              </a:rPr>
              <a:t>。</a:t>
            </a:r>
            <a:endParaRPr lang="en-US" altLang="zh-CN" dirty="0">
              <a:solidFill>
                <a:srgbClr val="008000"/>
              </a:solidFill>
              <a:latin typeface="Cambria Math" panose="02040503050406030204" pitchFamily="18" charset="0"/>
              <a:ea typeface="Cambria Math" panose="02040503050406030204" pitchFamily="18" charset="0"/>
            </a:endParaRPr>
          </a:p>
          <a:p>
            <a:pPr>
              <a:buFont typeface="Wingdings" panose="05000000000000000000" pitchFamily="2" charset="2"/>
              <a:buChar char="n"/>
            </a:pPr>
            <a:r>
              <a:rPr lang="en-US" altLang="zh-CN" dirty="0">
                <a:latin typeface="Cambria Math" panose="02040503050406030204" pitchFamily="18" charset="0"/>
                <a:ea typeface="Cambria Math" panose="02040503050406030204" pitchFamily="18" charset="0"/>
              </a:rPr>
              <a:t> </a:t>
            </a:r>
            <a:r>
              <a:rPr lang="zh-CN" altLang="en-US" dirty="0">
                <a:solidFill>
                  <a:srgbClr val="FF0000"/>
                </a:solidFill>
                <a:latin typeface="Cambria Math" panose="02040503050406030204" pitchFamily="18" charset="0"/>
                <a:ea typeface="方正卡通简体" panose="03000509000000000000" pitchFamily="65" charset="-122"/>
              </a:rPr>
              <a:t>我们需要考虑哪些数据需要存储</a:t>
            </a:r>
            <a:endParaRPr lang="zh-CN" altLang="zh-CN" dirty="0">
              <a:solidFill>
                <a:srgbClr val="FF0000"/>
              </a:solidFill>
              <a:latin typeface="Cambria Math" panose="02040503050406030204" pitchFamily="18" charset="0"/>
              <a:ea typeface="方正卡通简体" panose="03000509000000000000" pitchFamily="65" charset="-122"/>
            </a:endParaRPr>
          </a:p>
          <a:p>
            <a:pPr marL="89154" indent="0">
              <a:buNone/>
            </a:pPr>
            <a:endParaRPr lang="zh-CN" altLang="en-US" sz="2700" dirty="0">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755915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21</a:t>
            </a:fld>
            <a:endParaRPr lang="en-US"/>
          </a:p>
        </p:txBody>
      </p:sp>
      <p:sp>
        <p:nvSpPr>
          <p:cNvPr id="13" name="内容占位符 2"/>
          <p:cNvSpPr>
            <a:spLocks noGrp="1"/>
          </p:cNvSpPr>
          <p:nvPr>
            <p:ph idx="1"/>
          </p:nvPr>
        </p:nvSpPr>
        <p:spPr>
          <a:xfrm>
            <a:off x="0" y="1563625"/>
            <a:ext cx="9086850" cy="4231385"/>
          </a:xfrm>
        </p:spPr>
        <p:txBody>
          <a:bodyPr>
            <a:normAutofit/>
          </a:bodyPr>
          <a:lstStyle/>
          <a:p>
            <a:pPr marL="89154" indent="0">
              <a:buNone/>
            </a:pPr>
            <a:r>
              <a:rPr lang="en-US" altLang="zh-CN" sz="2700" dirty="0">
                <a:latin typeface="Cambria Math" panose="02040503050406030204" pitchFamily="18" charset="0"/>
                <a:ea typeface="Cambria Math" panose="02040503050406030204" pitchFamily="18" charset="0"/>
              </a:rPr>
              <a:t>4.1.2 </a:t>
            </a:r>
            <a:r>
              <a:rPr lang="zh-CN" altLang="en-US" sz="2700" dirty="0">
                <a:latin typeface="Cambria Math" panose="02040503050406030204" pitchFamily="18" charset="0"/>
                <a:ea typeface="方正卡通简体" panose="03000509000000000000" pitchFamily="65" charset="-122"/>
              </a:rPr>
              <a:t>流数据源的例子</a:t>
            </a:r>
          </a:p>
          <a:p>
            <a:pPr marL="89154" indent="0">
              <a:buNone/>
            </a:pPr>
            <a:r>
              <a:rPr lang="zh-CN" altLang="en-US" dirty="0">
                <a:latin typeface="文道楷体" panose="02010600040101010101" pitchFamily="2" charset="-122"/>
                <a:ea typeface="文道楷体" panose="02010600040101010101" pitchFamily="2" charset="-122"/>
              </a:rPr>
              <a:t> 图像数据</a:t>
            </a:r>
            <a:endParaRPr lang="en-US" altLang="zh-CN" dirty="0">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zh-CN" altLang="en-US" dirty="0">
                <a:latin typeface="Cambria Math" panose="02040503050406030204" pitchFamily="18" charset="0"/>
                <a:ea typeface="方正卡通简体" panose="03000509000000000000" pitchFamily="65" charset="-122"/>
              </a:rPr>
              <a:t>卫星往往每天会给地球传回多个</a:t>
            </a:r>
            <a:r>
              <a:rPr lang="en-US" altLang="zh-CN" dirty="0">
                <a:latin typeface="Cambria Math" panose="02040503050406030204" pitchFamily="18" charset="0"/>
                <a:ea typeface="方正卡通简体" panose="03000509000000000000" pitchFamily="65" charset="-122"/>
              </a:rPr>
              <a:t>TB</a:t>
            </a:r>
            <a:r>
              <a:rPr lang="zh-CN" altLang="en-US" dirty="0">
                <a:latin typeface="Cambria Math" panose="02040503050406030204" pitchFamily="18" charset="0"/>
                <a:ea typeface="方正卡通简体" panose="03000509000000000000" pitchFamily="65" charset="-122"/>
              </a:rPr>
              <a:t>的图像流数据。</a:t>
            </a:r>
            <a:endParaRPr lang="en-US" altLang="zh-CN"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dirty="0">
                <a:solidFill>
                  <a:srgbClr val="7030A0"/>
                </a:solidFill>
                <a:latin typeface="Cambria Math" panose="02040503050406030204" pitchFamily="18" charset="0"/>
                <a:ea typeface="方正卡通简体" panose="03000509000000000000" pitchFamily="65" charset="-122"/>
              </a:rPr>
              <a:t>监控摄像机产生的图像分辨率虽然不如卫星，但是摄像机的数量可能很多，而每个摄像机能够连续不断</a:t>
            </a:r>
            <a:r>
              <a:rPr lang="en-US" altLang="zh-CN" dirty="0">
                <a:solidFill>
                  <a:srgbClr val="7030A0"/>
                </a:solidFill>
                <a:latin typeface="Cambria Math" panose="02040503050406030204" pitchFamily="18" charset="0"/>
                <a:ea typeface="方正卡通简体" panose="03000509000000000000" pitchFamily="65" charset="-122"/>
              </a:rPr>
              <a:t>(</a:t>
            </a:r>
            <a:r>
              <a:rPr lang="zh-CN" altLang="en-US" dirty="0">
                <a:solidFill>
                  <a:srgbClr val="7030A0"/>
                </a:solidFill>
                <a:latin typeface="Cambria Math" panose="02040503050406030204" pitchFamily="18" charset="0"/>
                <a:ea typeface="方正卡通简体" panose="03000509000000000000" pitchFamily="65" charset="-122"/>
              </a:rPr>
              <a:t>比如每秒</a:t>
            </a:r>
            <a:r>
              <a:rPr lang="en-US" altLang="zh-CN" dirty="0">
                <a:solidFill>
                  <a:srgbClr val="7030A0"/>
                </a:solidFill>
                <a:latin typeface="Cambria Math" panose="02040503050406030204" pitchFamily="18" charset="0"/>
                <a:ea typeface="方正卡通简体" panose="03000509000000000000" pitchFamily="65" charset="-122"/>
              </a:rPr>
              <a:t>)</a:t>
            </a:r>
            <a:r>
              <a:rPr lang="zh-CN" altLang="en-US" dirty="0">
                <a:solidFill>
                  <a:srgbClr val="7030A0"/>
                </a:solidFill>
                <a:latin typeface="Cambria Math" panose="02040503050406030204" pitchFamily="18" charset="0"/>
                <a:ea typeface="方正卡通简体" panose="03000509000000000000" pitchFamily="65" charset="-122"/>
              </a:rPr>
              <a:t>地产生图像。</a:t>
            </a:r>
            <a:endParaRPr lang="en-US" altLang="zh-CN" dirty="0">
              <a:solidFill>
                <a:srgbClr val="7030A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dirty="0">
                <a:solidFill>
                  <a:schemeClr val="accent4">
                    <a:lumMod val="50000"/>
                  </a:schemeClr>
                </a:solidFill>
                <a:latin typeface="Cambria Math" panose="02040503050406030204" pitchFamily="18" charset="0"/>
                <a:ea typeface="方正卡通简体" panose="03000509000000000000" pitchFamily="65" charset="-122"/>
              </a:rPr>
              <a:t>中国目前有</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2</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亿个摄像探头在使用之中。到了</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2022</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年，中国的探头总数可能会达到</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6</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26</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亿个，增幅为</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213</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a:t>
            </a:r>
            <a:r>
              <a:rPr lang="en-US" altLang="zh-CN" dirty="0">
                <a:solidFill>
                  <a:srgbClr val="008000"/>
                </a:solidFill>
                <a:latin typeface="Cambria Math" panose="02040503050406030204" pitchFamily="18" charset="0"/>
                <a:ea typeface="方正卡通简体" panose="03000509000000000000" pitchFamily="65" charset="-122"/>
                <a:hlinkClick r:id="rId3"/>
              </a:rPr>
              <a:t>http://m.elecfans.com/article/1104175.html</a:t>
            </a:r>
            <a:endParaRPr lang="en-US" altLang="zh-CN" dirty="0">
              <a:solidFill>
                <a:srgbClr val="00800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dirty="0">
                <a:solidFill>
                  <a:srgbClr val="FF0000"/>
                </a:solidFill>
                <a:latin typeface="Cambria Math" panose="02040503050406030204" pitchFamily="18" charset="0"/>
                <a:ea typeface="方正卡通简体" panose="03000509000000000000" pitchFamily="65" charset="-122"/>
              </a:rPr>
              <a:t>我们需要考虑哪些视频内容需要存储</a:t>
            </a:r>
            <a:endParaRPr lang="zh-CN" altLang="zh-CN" dirty="0">
              <a:solidFill>
                <a:srgbClr val="FF0000"/>
              </a:solidFill>
              <a:latin typeface="Cambria Math" panose="02040503050406030204" pitchFamily="18" charset="0"/>
              <a:ea typeface="方正卡通简体" panose="03000509000000000000" pitchFamily="65" charset="-122"/>
            </a:endParaRPr>
          </a:p>
          <a:p>
            <a:pPr marL="89154" indent="0">
              <a:buNone/>
            </a:pPr>
            <a:endParaRPr lang="zh-CN" altLang="en-US" sz="2700" dirty="0">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74844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22</a:t>
            </a:fld>
            <a:endParaRPr lang="en-US"/>
          </a:p>
        </p:txBody>
      </p:sp>
      <p:sp>
        <p:nvSpPr>
          <p:cNvPr id="13" name="内容占位符 2"/>
          <p:cNvSpPr>
            <a:spLocks noGrp="1"/>
          </p:cNvSpPr>
          <p:nvPr>
            <p:ph idx="1"/>
          </p:nvPr>
        </p:nvSpPr>
        <p:spPr>
          <a:xfrm>
            <a:off x="0" y="1563625"/>
            <a:ext cx="9086850" cy="4231385"/>
          </a:xfrm>
        </p:spPr>
        <p:txBody>
          <a:bodyPr>
            <a:normAutofit/>
          </a:bodyPr>
          <a:lstStyle/>
          <a:p>
            <a:pPr marL="89154" indent="0">
              <a:buNone/>
            </a:pPr>
            <a:r>
              <a:rPr lang="en-US" altLang="zh-CN" sz="2700" dirty="0">
                <a:latin typeface="Cambria Math" panose="02040503050406030204" pitchFamily="18" charset="0"/>
                <a:ea typeface="Cambria Math" panose="02040503050406030204" pitchFamily="18" charset="0"/>
              </a:rPr>
              <a:t>4.1.2 </a:t>
            </a:r>
            <a:r>
              <a:rPr lang="zh-CN" altLang="en-US" sz="2700" dirty="0">
                <a:latin typeface="Cambria Math" panose="02040503050406030204" pitchFamily="18" charset="0"/>
                <a:ea typeface="方正卡通简体" panose="03000509000000000000" pitchFamily="65" charset="-122"/>
              </a:rPr>
              <a:t>流数据源的例子</a:t>
            </a:r>
          </a:p>
          <a:p>
            <a:pPr marL="89154" indent="0">
              <a:buNone/>
            </a:pPr>
            <a:r>
              <a:rPr lang="zh-CN" altLang="en-US" dirty="0">
                <a:latin typeface="文道楷体" panose="02010600040101010101" pitchFamily="2" charset="-122"/>
                <a:ea typeface="文道楷体" panose="02010600040101010101" pitchFamily="2" charset="-122"/>
              </a:rPr>
              <a:t>   互联网及</a:t>
            </a:r>
            <a:r>
              <a:rPr lang="en-US" altLang="zh-CN" dirty="0">
                <a:latin typeface="文道楷体" panose="02010600040101010101" pitchFamily="2" charset="-122"/>
                <a:ea typeface="文道楷体" panose="02010600040101010101" pitchFamily="2" charset="-122"/>
              </a:rPr>
              <a:t>Web</a:t>
            </a:r>
            <a:r>
              <a:rPr lang="zh-CN" altLang="en-US" dirty="0">
                <a:latin typeface="文道楷体" panose="02010600040101010101" pitchFamily="2" charset="-122"/>
                <a:ea typeface="文道楷体" panose="02010600040101010101" pitchFamily="2" charset="-122"/>
              </a:rPr>
              <a:t>流量</a:t>
            </a:r>
            <a:endParaRPr lang="en-US" altLang="zh-CN" dirty="0">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zh-CN" altLang="en-US" dirty="0">
                <a:latin typeface="Cambria Math" panose="02040503050406030204" pitchFamily="18" charset="0"/>
                <a:ea typeface="方正卡通简体" panose="03000509000000000000" pitchFamily="65" charset="-122"/>
              </a:rPr>
              <a:t> 互联网当中的交换节点从很多输入源接收</a:t>
            </a:r>
            <a:r>
              <a:rPr lang="en-US" altLang="zh-CN" dirty="0">
                <a:latin typeface="Cambria Math" panose="02040503050406030204" pitchFamily="18" charset="0"/>
                <a:ea typeface="方正卡通简体" panose="03000509000000000000" pitchFamily="65" charset="-122"/>
              </a:rPr>
              <a:t>IP</a:t>
            </a:r>
            <a:r>
              <a:rPr lang="zh-CN" altLang="en-US" dirty="0">
                <a:latin typeface="Cambria Math" panose="02040503050406030204" pitchFamily="18" charset="0"/>
                <a:ea typeface="方正卡通简体" panose="03000509000000000000" pitchFamily="65" charset="-122"/>
              </a:rPr>
              <a:t>包流并将它们路由到输出目标。通常情况下，交换机的任务主要是传输数据而非保留或查询数据。但将更多功能放入交换机已成一种趋势。</a:t>
            </a:r>
            <a:endParaRPr lang="en-US" altLang="zh-CN"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dirty="0">
                <a:solidFill>
                  <a:srgbClr val="7030A0"/>
                </a:solidFill>
                <a:latin typeface="Cambria Math" panose="02040503050406030204" pitchFamily="18" charset="0"/>
                <a:ea typeface="方正卡通简体" panose="03000509000000000000" pitchFamily="65" charset="-122"/>
              </a:rPr>
              <a:t>监控</a:t>
            </a:r>
            <a:r>
              <a:rPr lang="en-US" altLang="zh-CN" dirty="0">
                <a:solidFill>
                  <a:srgbClr val="7030A0"/>
                </a:solidFill>
                <a:latin typeface="Cambria Math" panose="02040503050406030204" pitchFamily="18" charset="0"/>
                <a:ea typeface="方正卡通简体" panose="03000509000000000000" pitchFamily="65" charset="-122"/>
              </a:rPr>
              <a:t>Web</a:t>
            </a:r>
            <a:r>
              <a:rPr lang="zh-CN" altLang="en-US" dirty="0">
                <a:solidFill>
                  <a:srgbClr val="7030A0"/>
                </a:solidFill>
                <a:latin typeface="Cambria Math" panose="02040503050406030204" pitchFamily="18" charset="0"/>
                <a:ea typeface="方正卡通简体" panose="03000509000000000000" pitchFamily="65" charset="-122"/>
              </a:rPr>
              <a:t>网站收到的流包括各种类型。例如，谷歌一天收到几亿个搜索查询。雅虎的各个不同网站上收到数十亿个“点击”。</a:t>
            </a:r>
            <a:endParaRPr lang="en-US" altLang="zh-CN" dirty="0">
              <a:solidFill>
                <a:srgbClr val="7030A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dirty="0">
                <a:solidFill>
                  <a:schemeClr val="accent4">
                    <a:lumMod val="50000"/>
                  </a:schemeClr>
                </a:solidFill>
                <a:latin typeface="Cambria Math" panose="02040503050406030204" pitchFamily="18" charset="0"/>
                <a:ea typeface="方正卡通简体" panose="03000509000000000000" pitchFamily="65" charset="-122"/>
              </a:rPr>
              <a:t>基于这些流数据可以学习到很多有趣的结果。比如，诸如“</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sore throat"(</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咽喉痛或咽喉炎</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之类的查询频次的上升能够让我们对病毒的传播进行跟踪。</a:t>
            </a:r>
            <a:endParaRPr lang="en-US" altLang="zh-CN" dirty="0">
              <a:solidFill>
                <a:schemeClr val="accent4">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dirty="0">
                <a:solidFill>
                  <a:srgbClr val="FF0000"/>
                </a:solidFill>
                <a:latin typeface="Cambria Math" panose="02040503050406030204" pitchFamily="18" charset="0"/>
                <a:ea typeface="方正卡通简体" panose="03000509000000000000" pitchFamily="65" charset="-122"/>
              </a:rPr>
              <a:t>这些数据是有价值的</a:t>
            </a:r>
            <a:endParaRPr lang="zh-CN" altLang="en-US" sz="2700" dirty="0">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290007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23</a:t>
            </a:fld>
            <a:endParaRPr lang="en-US"/>
          </a:p>
        </p:txBody>
      </p:sp>
      <p:sp>
        <p:nvSpPr>
          <p:cNvPr id="13" name="内容占位符 2"/>
          <p:cNvSpPr>
            <a:spLocks noGrp="1"/>
          </p:cNvSpPr>
          <p:nvPr>
            <p:ph idx="1"/>
          </p:nvPr>
        </p:nvSpPr>
        <p:spPr>
          <a:xfrm>
            <a:off x="0" y="1666495"/>
            <a:ext cx="9086850" cy="4231385"/>
          </a:xfrm>
        </p:spPr>
        <p:txBody>
          <a:bodyPr>
            <a:normAutofit/>
          </a:bodyPr>
          <a:lstStyle/>
          <a:p>
            <a:pPr marL="89154" indent="0">
              <a:buNone/>
            </a:pPr>
            <a:r>
              <a:rPr lang="en-US" altLang="zh-CN" sz="2700" dirty="0">
                <a:latin typeface="Cambria Math" panose="02040503050406030204" pitchFamily="18" charset="0"/>
                <a:ea typeface="Cambria Math" panose="02040503050406030204" pitchFamily="18" charset="0"/>
              </a:rPr>
              <a:t>4.1.2 </a:t>
            </a:r>
            <a:r>
              <a:rPr lang="zh-CN" altLang="en-US" sz="2700" dirty="0">
                <a:latin typeface="Cambria Math" panose="02040503050406030204" pitchFamily="18" charset="0"/>
                <a:ea typeface="方正卡通简体" panose="03000509000000000000" pitchFamily="65" charset="-122"/>
              </a:rPr>
              <a:t>流数据源的例子</a:t>
            </a:r>
          </a:p>
          <a:p>
            <a:r>
              <a:rPr lang="zh-CN" altLang="en-US" dirty="0">
                <a:latin typeface="文道楷体" panose="02010600040101010101" pitchFamily="2" charset="-122"/>
                <a:ea typeface="文道楷体" panose="02010600040101010101" pitchFamily="2" charset="-122"/>
              </a:rPr>
              <a:t>数据以流的方式进入</a:t>
            </a:r>
            <a:endParaRPr lang="en-US" altLang="zh-CN" dirty="0">
              <a:latin typeface="文道楷体" panose="02010600040101010101" pitchFamily="2" charset="-122"/>
              <a:ea typeface="文道楷体" panose="02010600040101010101" pitchFamily="2" charset="-122"/>
            </a:endParaRPr>
          </a:p>
          <a:p>
            <a:pPr lvl="1"/>
            <a:r>
              <a:rPr lang="zh-CN" altLang="en-US" sz="2400" dirty="0">
                <a:latin typeface="文道楷体" panose="02010600040101010101" pitchFamily="2" charset="-122"/>
                <a:ea typeface="文道楷体" panose="02010600040101010101" pitchFamily="2" charset="-122"/>
              </a:rPr>
              <a:t>搜索引擎的查询请求</a:t>
            </a:r>
            <a:endParaRPr lang="en-US" altLang="zh-CN" sz="2400" dirty="0">
              <a:latin typeface="文道楷体" panose="02010600040101010101" pitchFamily="2" charset="-122"/>
              <a:ea typeface="文道楷体" panose="02010600040101010101" pitchFamily="2" charset="-122"/>
            </a:endParaRPr>
          </a:p>
          <a:p>
            <a:pPr lvl="1"/>
            <a:r>
              <a:rPr lang="zh-CN" altLang="en-US" sz="2400" dirty="0">
                <a:latin typeface="文道楷体" panose="02010600040101010101" pitchFamily="2" charset="-122"/>
                <a:ea typeface="文道楷体" panose="02010600040101010101" pitchFamily="2" charset="-122"/>
              </a:rPr>
              <a:t>微博更新</a:t>
            </a:r>
            <a:endParaRPr lang="en-US" altLang="zh-CN" sz="2400" dirty="0">
              <a:latin typeface="文道楷体" panose="02010600040101010101" pitchFamily="2" charset="-122"/>
              <a:ea typeface="文道楷体" panose="02010600040101010101" pitchFamily="2" charset="-122"/>
            </a:endParaRPr>
          </a:p>
          <a:p>
            <a:r>
              <a:rPr lang="zh-CN" altLang="en-US" dirty="0">
                <a:solidFill>
                  <a:srgbClr val="008000"/>
                </a:solidFill>
                <a:latin typeface="文道楷体" panose="02010600040101010101" pitchFamily="2" charset="-122"/>
                <a:ea typeface="文道楷体" panose="02010600040101010101" pitchFamily="2" charset="-122"/>
              </a:rPr>
              <a:t>特点</a:t>
            </a:r>
            <a:endParaRPr lang="en-US" altLang="zh-CN" dirty="0">
              <a:solidFill>
                <a:srgbClr val="008000"/>
              </a:solidFill>
              <a:latin typeface="文道楷体" panose="02010600040101010101" pitchFamily="2" charset="-122"/>
              <a:ea typeface="文道楷体" panose="02010600040101010101" pitchFamily="2" charset="-122"/>
            </a:endParaRPr>
          </a:p>
          <a:p>
            <a:pPr lvl="1"/>
            <a:r>
              <a:rPr lang="zh-CN" altLang="en-US" sz="2400" dirty="0">
                <a:solidFill>
                  <a:srgbClr val="008000"/>
                </a:solidFill>
                <a:latin typeface="文道楷体" panose="02010600040101010101" pitchFamily="2" charset="-122"/>
                <a:ea typeface="文道楷体" panose="02010600040101010101" pitchFamily="2" charset="-122"/>
              </a:rPr>
              <a:t>无穷</a:t>
            </a:r>
            <a:endParaRPr lang="en-US" altLang="zh-CN" sz="2400" dirty="0">
              <a:solidFill>
                <a:srgbClr val="008000"/>
              </a:solidFill>
              <a:latin typeface="文道楷体" panose="02010600040101010101" pitchFamily="2" charset="-122"/>
              <a:ea typeface="文道楷体" panose="02010600040101010101" pitchFamily="2" charset="-122"/>
            </a:endParaRPr>
          </a:p>
          <a:p>
            <a:pPr lvl="1"/>
            <a:r>
              <a:rPr lang="zh-CN" altLang="en-US" sz="2400" dirty="0">
                <a:solidFill>
                  <a:srgbClr val="008000"/>
                </a:solidFill>
                <a:latin typeface="文道楷体" panose="02010600040101010101" pitchFamily="2" charset="-122"/>
                <a:ea typeface="文道楷体" panose="02010600040101010101" pitchFamily="2" charset="-122"/>
              </a:rPr>
              <a:t>非平稳（比如：经典的泊松分布）</a:t>
            </a:r>
            <a:endParaRPr lang="en-US" altLang="zh-CN" sz="2400" dirty="0">
              <a:solidFill>
                <a:srgbClr val="008000"/>
              </a:solidFill>
              <a:latin typeface="文道楷体" panose="02010600040101010101" pitchFamily="2" charset="-122"/>
              <a:ea typeface="文道楷体" panose="02010600040101010101" pitchFamily="2" charset="-122"/>
            </a:endParaRPr>
          </a:p>
          <a:p>
            <a:pPr marL="361950" lvl="2" indent="212725"/>
            <a:r>
              <a:rPr lang="zh-CN" altLang="en-US" sz="2400" dirty="0">
                <a:solidFill>
                  <a:srgbClr val="008000"/>
                </a:solidFill>
                <a:latin typeface="文道楷体" panose="02010600040101010101" pitchFamily="2" charset="-122"/>
                <a:ea typeface="文道楷体" panose="02010600040101010101" pitchFamily="2" charset="-122"/>
              </a:rPr>
              <a:t>流的到达速率取决于用户行为，系统无法控制</a:t>
            </a:r>
            <a:endParaRPr lang="en-US" altLang="zh-CN" sz="2400" dirty="0">
              <a:solidFill>
                <a:srgbClr val="008000"/>
              </a:solidFill>
              <a:latin typeface="文道楷体" panose="02010600040101010101" pitchFamily="2" charset="-122"/>
              <a:ea typeface="文道楷体" panose="02010600040101010101" pitchFamily="2" charset="-122"/>
            </a:endParaRPr>
          </a:p>
        </p:txBody>
      </p:sp>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8326" y="2805708"/>
            <a:ext cx="4414838" cy="124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618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24</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700" dirty="0">
                <a:latin typeface="Cambria Math" panose="02040503050406030204" pitchFamily="18" charset="0"/>
                <a:ea typeface="Cambria Math" panose="02040503050406030204" pitchFamily="18" charset="0"/>
              </a:rPr>
              <a:t>4.1.3 </a:t>
            </a:r>
            <a:r>
              <a:rPr lang="zh-CN" altLang="en-US" sz="2700" dirty="0">
                <a:latin typeface="+mn-ea"/>
              </a:rPr>
              <a:t>流查询</a:t>
            </a:r>
          </a:p>
        </p:txBody>
      </p:sp>
      <p:pic>
        <p:nvPicPr>
          <p:cNvPr id="3" name="图片 2"/>
          <p:cNvPicPr>
            <a:picLocks noChangeAspect="1"/>
          </p:cNvPicPr>
          <p:nvPr/>
        </p:nvPicPr>
        <p:blipFill>
          <a:blip r:embed="rId3"/>
          <a:stretch>
            <a:fillRect/>
          </a:stretch>
        </p:blipFill>
        <p:spPr>
          <a:xfrm>
            <a:off x="4343400" y="2018211"/>
            <a:ext cx="4476376" cy="3776799"/>
          </a:xfrm>
          <a:prstGeom prst="rect">
            <a:avLst/>
          </a:prstGeom>
        </p:spPr>
      </p:pic>
      <p:sp>
        <p:nvSpPr>
          <p:cNvPr id="8" name="内容占位符 2"/>
          <p:cNvSpPr txBox="1">
            <a:spLocks/>
          </p:cNvSpPr>
          <p:nvPr/>
        </p:nvSpPr>
        <p:spPr>
          <a:xfrm>
            <a:off x="228600" y="2018211"/>
            <a:ext cx="4876800" cy="386823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0" indent="0">
              <a:buNone/>
            </a:pPr>
            <a:r>
              <a:rPr lang="zh-CN" altLang="en-US" sz="2100" dirty="0"/>
              <a:t>两种查询（广义上都可以归为条件查询）</a:t>
            </a:r>
            <a:endParaRPr lang="en-US" altLang="zh-CN" sz="2100" dirty="0"/>
          </a:p>
          <a:p>
            <a:pPr marL="385763" indent="-385763">
              <a:buFont typeface="+mj-lt"/>
              <a:buAutoNum type="arabicPeriod"/>
            </a:pPr>
            <a:r>
              <a:rPr lang="zh-CN" altLang="en-US" sz="2100" dirty="0">
                <a:solidFill>
                  <a:srgbClr val="D60093"/>
                </a:solidFill>
              </a:rPr>
              <a:t>固定查询</a:t>
            </a:r>
            <a:r>
              <a:rPr lang="en-US" altLang="zh-CN" sz="2100" dirty="0">
                <a:solidFill>
                  <a:srgbClr val="D60093"/>
                </a:solidFill>
              </a:rPr>
              <a:t>(Standing query)</a:t>
            </a:r>
            <a:r>
              <a:rPr lang="zh-CN" altLang="en-US" sz="2100" dirty="0">
                <a:solidFill>
                  <a:srgbClr val="D60093"/>
                </a:solidFill>
              </a:rPr>
              <a:t>：</a:t>
            </a:r>
            <a:endParaRPr lang="en-US" altLang="zh-CN" sz="2100" dirty="0">
              <a:solidFill>
                <a:srgbClr val="D60093"/>
              </a:solidFill>
            </a:endParaRPr>
          </a:p>
          <a:p>
            <a:pPr lvl="1"/>
            <a:r>
              <a:rPr lang="zh-CN" altLang="en-US" sz="2100" dirty="0">
                <a:solidFill>
                  <a:srgbClr val="D60093"/>
                </a:solidFill>
              </a:rPr>
              <a:t>从不停止</a:t>
            </a:r>
            <a:endParaRPr lang="en-US" altLang="zh-CN" sz="2100" dirty="0">
              <a:solidFill>
                <a:srgbClr val="D60093"/>
              </a:solidFill>
            </a:endParaRPr>
          </a:p>
          <a:p>
            <a:pPr lvl="1"/>
            <a:r>
              <a:rPr lang="zh-CN" altLang="en-US" sz="2100" dirty="0">
                <a:solidFill>
                  <a:srgbClr val="D60093"/>
                </a:solidFill>
              </a:rPr>
              <a:t>例：</a:t>
            </a:r>
            <a:endParaRPr lang="en-US" altLang="zh-CN" sz="2100" dirty="0">
              <a:solidFill>
                <a:srgbClr val="D60093"/>
              </a:solidFill>
            </a:endParaRPr>
          </a:p>
          <a:p>
            <a:pPr lvl="2"/>
            <a:r>
              <a:rPr lang="zh-CN" altLang="en-US" sz="2100" dirty="0">
                <a:solidFill>
                  <a:srgbClr val="D60093"/>
                </a:solidFill>
              </a:rPr>
              <a:t>温度超过</a:t>
            </a:r>
            <a:r>
              <a:rPr lang="en-US" altLang="zh-CN" sz="2100" dirty="0">
                <a:solidFill>
                  <a:srgbClr val="D60093"/>
                </a:solidFill>
              </a:rPr>
              <a:t>25</a:t>
            </a:r>
            <a:r>
              <a:rPr lang="zh-CN" altLang="en-US" sz="2100" dirty="0">
                <a:solidFill>
                  <a:srgbClr val="D60093"/>
                </a:solidFill>
              </a:rPr>
              <a:t>度时输出警报</a:t>
            </a:r>
            <a:endParaRPr lang="en-US" altLang="zh-CN" sz="2100" dirty="0">
              <a:solidFill>
                <a:srgbClr val="D60093"/>
              </a:solidFill>
            </a:endParaRPr>
          </a:p>
          <a:p>
            <a:pPr lvl="2"/>
            <a:r>
              <a:rPr lang="zh-CN" altLang="en-US" sz="2100" dirty="0">
                <a:solidFill>
                  <a:srgbClr val="D60093"/>
                </a:solidFill>
              </a:rPr>
              <a:t>输出最近</a:t>
            </a:r>
            <a:r>
              <a:rPr lang="en-US" altLang="zh-CN" sz="2100" dirty="0">
                <a:solidFill>
                  <a:srgbClr val="D60093"/>
                </a:solidFill>
              </a:rPr>
              <a:t>5</a:t>
            </a:r>
            <a:r>
              <a:rPr lang="zh-CN" altLang="en-US" sz="2100" dirty="0">
                <a:solidFill>
                  <a:srgbClr val="D60093"/>
                </a:solidFill>
              </a:rPr>
              <a:t>次读数的平均值</a:t>
            </a:r>
            <a:endParaRPr lang="en-US" altLang="zh-CN" sz="2100" dirty="0">
              <a:solidFill>
                <a:srgbClr val="D60093"/>
              </a:solidFill>
            </a:endParaRPr>
          </a:p>
          <a:p>
            <a:pPr lvl="2"/>
            <a:r>
              <a:rPr lang="zh-CN" altLang="en-US" sz="2100" dirty="0">
                <a:solidFill>
                  <a:srgbClr val="D60093"/>
                </a:solidFill>
              </a:rPr>
              <a:t>历史最高温度</a:t>
            </a:r>
            <a:endParaRPr lang="en-US" altLang="zh-CN" sz="2100" dirty="0">
              <a:solidFill>
                <a:srgbClr val="D60093"/>
              </a:solidFill>
            </a:endParaRPr>
          </a:p>
          <a:p>
            <a:pPr lvl="1"/>
            <a:r>
              <a:rPr lang="zh-CN" altLang="en-US" sz="2100" dirty="0">
                <a:solidFill>
                  <a:srgbClr val="D60093"/>
                </a:solidFill>
              </a:rPr>
              <a:t>事先写好</a:t>
            </a:r>
            <a:r>
              <a:rPr lang="en-US" altLang="zh-CN" sz="2100" dirty="0"/>
              <a:t>	</a:t>
            </a:r>
          </a:p>
          <a:p>
            <a:pPr marL="385763" indent="-385763">
              <a:buFont typeface="+mj-lt"/>
              <a:buAutoNum type="arabicPeriod"/>
            </a:pPr>
            <a:r>
              <a:rPr lang="en-US" altLang="zh-CN" sz="2100" dirty="0">
                <a:solidFill>
                  <a:srgbClr val="008000"/>
                </a:solidFill>
              </a:rPr>
              <a:t>Ad-hoc</a:t>
            </a:r>
            <a:r>
              <a:rPr lang="zh-CN" altLang="en-US" sz="2100" dirty="0">
                <a:solidFill>
                  <a:srgbClr val="008000"/>
                </a:solidFill>
              </a:rPr>
              <a:t>查询</a:t>
            </a:r>
            <a:endParaRPr lang="en-US" altLang="zh-CN" sz="2100" dirty="0">
              <a:solidFill>
                <a:srgbClr val="008000"/>
              </a:solidFill>
            </a:endParaRPr>
          </a:p>
          <a:p>
            <a:pPr lvl="1"/>
            <a:r>
              <a:rPr lang="zh-CN" altLang="en-US" sz="2100" dirty="0">
                <a:solidFill>
                  <a:srgbClr val="008000"/>
                </a:solidFill>
              </a:rPr>
              <a:t>存储数据流的合适部分，为查询作准备</a:t>
            </a:r>
            <a:endParaRPr lang="en-US" altLang="zh-CN" sz="2100" dirty="0">
              <a:solidFill>
                <a:srgbClr val="008000"/>
              </a:solidFill>
            </a:endParaRPr>
          </a:p>
          <a:p>
            <a:pPr lvl="1"/>
            <a:r>
              <a:rPr lang="zh-CN" altLang="en-US" sz="2100" dirty="0">
                <a:solidFill>
                  <a:srgbClr val="008000"/>
                </a:solidFill>
              </a:rPr>
              <a:t>根据存储的内容应答</a:t>
            </a:r>
          </a:p>
        </p:txBody>
      </p:sp>
      <p:sp>
        <p:nvSpPr>
          <p:cNvPr id="4" name="文本框 3">
            <a:extLst>
              <a:ext uri="{FF2B5EF4-FFF2-40B4-BE49-F238E27FC236}">
                <a16:creationId xmlns:a16="http://schemas.microsoft.com/office/drawing/2014/main" id="{4FC141C2-EAD0-2070-2AB6-958CF5204935}"/>
              </a:ext>
            </a:extLst>
          </p:cNvPr>
          <p:cNvSpPr txBox="1"/>
          <p:nvPr/>
        </p:nvSpPr>
        <p:spPr>
          <a:xfrm>
            <a:off x="2057400" y="5029200"/>
            <a:ext cx="3276600" cy="381000"/>
          </a:xfrm>
          <a:prstGeom prst="rect">
            <a:avLst/>
          </a:prstGeom>
          <a:noFill/>
        </p:spPr>
        <p:txBody>
          <a:bodyPr wrap="square" rtlCol="0">
            <a:spAutoFit/>
          </a:bodyPr>
          <a:lstStyle/>
          <a:p>
            <a:r>
              <a:rPr kumimoji="1" lang="en-US" altLang="zh-CN" dirty="0">
                <a:solidFill>
                  <a:srgbClr val="00B0F0"/>
                </a:solidFill>
              </a:rPr>
              <a:t>Ad-hoc</a:t>
            </a:r>
            <a:r>
              <a:rPr kumimoji="1" lang="zh-CN" altLang="en-US" dirty="0">
                <a:solidFill>
                  <a:srgbClr val="00B0F0"/>
                </a:solidFill>
              </a:rPr>
              <a:t>机制就是</a:t>
            </a:r>
            <a:r>
              <a:rPr kumimoji="1" lang="en-US" altLang="zh-CN" dirty="0">
                <a:solidFill>
                  <a:srgbClr val="00B0F0"/>
                </a:solidFill>
              </a:rPr>
              <a:t>for purpose</a:t>
            </a:r>
            <a:endParaRPr kumimoji="1" lang="zh-CN" altLang="en-US" dirty="0">
              <a:solidFill>
                <a:srgbClr val="00B0F0"/>
              </a:solidFill>
            </a:endParaRPr>
          </a:p>
        </p:txBody>
      </p:sp>
    </p:spTree>
    <p:extLst>
      <p:ext uri="{BB962C8B-B14F-4D97-AF65-F5344CB8AC3E}">
        <p14:creationId xmlns:p14="http://schemas.microsoft.com/office/powerpoint/2010/main" val="313579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25</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700" dirty="0">
                <a:latin typeface="Cambria Math" panose="02040503050406030204" pitchFamily="18" charset="0"/>
                <a:ea typeface="Cambria Math" panose="02040503050406030204" pitchFamily="18" charset="0"/>
              </a:rPr>
              <a:t>4.1.3 </a:t>
            </a:r>
            <a:r>
              <a:rPr lang="zh-CN" altLang="en-US" sz="2700" dirty="0">
                <a:latin typeface="Cambria Math" panose="02040503050406030204" pitchFamily="18" charset="0"/>
                <a:ea typeface="Cambria Math" panose="02040503050406030204" pitchFamily="18" charset="0"/>
              </a:rPr>
              <a:t>流查询</a:t>
            </a:r>
            <a:endParaRPr lang="zh-CN" altLang="en-US" sz="2700" dirty="0">
              <a:latin typeface="+mn-ea"/>
            </a:endParaRPr>
          </a:p>
          <a:p>
            <a:endParaRPr lang="zh-CN" altLang="en-US" sz="2700" dirty="0">
              <a:latin typeface="+mn-ea"/>
            </a:endParaRPr>
          </a:p>
        </p:txBody>
      </p:sp>
      <p:sp>
        <p:nvSpPr>
          <p:cNvPr id="8" name="内容占位符 2"/>
          <p:cNvSpPr txBox="1">
            <a:spLocks/>
          </p:cNvSpPr>
          <p:nvPr/>
        </p:nvSpPr>
        <p:spPr>
          <a:xfrm>
            <a:off x="228600" y="2018211"/>
            <a:ext cx="8915400" cy="386823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zh-CN" altLang="en-US" sz="2250" dirty="0">
                <a:solidFill>
                  <a:srgbClr val="0000FF"/>
                </a:solidFill>
                <a:latin typeface="文道楷体" panose="02010600040101010101" pitchFamily="2" charset="-122"/>
                <a:ea typeface="方正卡通简体" panose="03000509000000000000"/>
              </a:rPr>
              <a:t>两种查询</a:t>
            </a:r>
            <a:r>
              <a:rPr lang="zh-CN" altLang="zh-CN" sz="2250" dirty="0">
                <a:solidFill>
                  <a:srgbClr val="0000FF"/>
                </a:solidFill>
                <a:latin typeface="文道楷体" panose="02010600040101010101" pitchFamily="2" charset="-122"/>
                <a:ea typeface="方正卡通简体" panose="03000509000000000000"/>
              </a:rPr>
              <a:t>流计算是针对流数据的实时计算，可以应用在多种场景中，如</a:t>
            </a:r>
            <a:r>
              <a:rPr lang="en-US" altLang="zh-CN" sz="2250" dirty="0">
                <a:solidFill>
                  <a:srgbClr val="0000FF"/>
                </a:solidFill>
                <a:latin typeface="文道楷体" panose="02010600040101010101" pitchFamily="2" charset="-122"/>
                <a:ea typeface="方正卡通简体" panose="03000509000000000000"/>
              </a:rPr>
              <a:t>Web</a:t>
            </a:r>
            <a:r>
              <a:rPr lang="zh-CN" altLang="zh-CN" sz="2250" dirty="0">
                <a:solidFill>
                  <a:srgbClr val="0000FF"/>
                </a:solidFill>
                <a:latin typeface="文道楷体" panose="02010600040101010101" pitchFamily="2" charset="-122"/>
                <a:ea typeface="方正卡通简体" panose="03000509000000000000"/>
              </a:rPr>
              <a:t>服务、机器翻译、广告投放、自然语言处理、气候模拟预测等</a:t>
            </a:r>
            <a:endParaRPr lang="en-US" altLang="zh-CN" sz="2250" dirty="0">
              <a:solidFill>
                <a:srgbClr val="0000FF"/>
              </a:solidFill>
              <a:latin typeface="文道楷体" panose="02010600040101010101" pitchFamily="2" charset="-122"/>
              <a:ea typeface="方正卡通简体" panose="03000509000000000000"/>
            </a:endParaRPr>
          </a:p>
          <a:p>
            <a:r>
              <a:rPr lang="zh-CN" altLang="en-US" sz="2250" dirty="0">
                <a:solidFill>
                  <a:schemeClr val="accent3">
                    <a:lumMod val="75000"/>
                  </a:schemeClr>
                </a:solidFill>
                <a:latin typeface="文道楷体" panose="02010600040101010101" pitchFamily="2" charset="-122"/>
                <a:ea typeface="方正卡通简体" panose="03000509000000000000"/>
              </a:rPr>
              <a:t>如</a:t>
            </a:r>
            <a:r>
              <a:rPr lang="zh-CN" altLang="zh-CN" sz="2250" dirty="0">
                <a:solidFill>
                  <a:schemeClr val="accent3">
                    <a:lumMod val="75000"/>
                  </a:schemeClr>
                </a:solidFill>
                <a:latin typeface="文道楷体" panose="02010600040101010101" pitchFamily="2" charset="-122"/>
                <a:ea typeface="方正卡通简体" panose="03000509000000000000"/>
              </a:rPr>
              <a:t>百度、淘宝等大型网站中，每天都会产生大量流数据，包括用户的搜索内容、用户的浏览记录等数据。采用流计算进行实时数据分析，可以了解每个时刻的流量变化情况，甚至可以分析用户的实时浏览轨迹，从而进行实时个性化内容推荐</a:t>
            </a:r>
          </a:p>
          <a:p>
            <a:r>
              <a:rPr lang="zh-CN" altLang="zh-CN" sz="2250" dirty="0">
                <a:solidFill>
                  <a:srgbClr val="008000"/>
                </a:solidFill>
                <a:latin typeface="文道楷体" panose="02010600040101010101" pitchFamily="2" charset="-122"/>
                <a:ea typeface="方正卡通简体" panose="03000509000000000000"/>
              </a:rPr>
              <a:t>但是，并不是每个应用场景都需要用到流计算的。流计算适合于需要处理持续到达的流数据、对数据处理有较高实时性要求的场景</a:t>
            </a:r>
          </a:p>
        </p:txBody>
      </p:sp>
    </p:spTree>
    <p:extLst>
      <p:ext uri="{BB962C8B-B14F-4D97-AF65-F5344CB8AC3E}">
        <p14:creationId xmlns:p14="http://schemas.microsoft.com/office/powerpoint/2010/main" val="1475718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26</a:t>
            </a:fld>
            <a:endParaRPr lang="en-US"/>
          </a:p>
        </p:txBody>
      </p:sp>
      <p:sp>
        <p:nvSpPr>
          <p:cNvPr id="13" name="内容占位符 2"/>
          <p:cNvSpPr>
            <a:spLocks noGrp="1"/>
          </p:cNvSpPr>
          <p:nvPr>
            <p:ph idx="1"/>
          </p:nvPr>
        </p:nvSpPr>
        <p:spPr>
          <a:xfrm>
            <a:off x="0" y="1563625"/>
            <a:ext cx="9086850" cy="4231385"/>
          </a:xfrm>
        </p:spPr>
        <p:txBody>
          <a:bodyPr>
            <a:normAutofit/>
          </a:bodyPr>
          <a:lstStyle/>
          <a:p>
            <a:pPr marL="89154" indent="0">
              <a:buNone/>
            </a:pPr>
            <a:r>
              <a:rPr lang="en-US" altLang="zh-CN" sz="2700" dirty="0">
                <a:latin typeface="Cambria Math" panose="02040503050406030204" pitchFamily="18" charset="0"/>
                <a:ea typeface="Cambria Math" panose="02040503050406030204" pitchFamily="18" charset="0"/>
              </a:rPr>
              <a:t>4.1.4  </a:t>
            </a:r>
            <a:r>
              <a:rPr lang="zh-CN" altLang="en-US" sz="2700" dirty="0">
                <a:latin typeface="+mn-ea"/>
              </a:rPr>
              <a:t>流处理中的若干问题 </a:t>
            </a:r>
            <a:r>
              <a:rPr lang="en-US" altLang="zh-CN" sz="2700" dirty="0">
                <a:latin typeface="+mn-ea"/>
              </a:rPr>
              <a:t>–</a:t>
            </a:r>
            <a:r>
              <a:rPr lang="zh-CN" altLang="en-US" sz="2700" dirty="0">
                <a:latin typeface="+mn-ea"/>
              </a:rPr>
              <a:t>问题描述</a:t>
            </a:r>
          </a:p>
        </p:txBody>
      </p:sp>
      <p:sp>
        <p:nvSpPr>
          <p:cNvPr id="8" name="内容占位符 2"/>
          <p:cNvSpPr txBox="1">
            <a:spLocks/>
          </p:cNvSpPr>
          <p:nvPr/>
        </p:nvSpPr>
        <p:spPr>
          <a:xfrm>
            <a:off x="228600" y="2018211"/>
            <a:ext cx="8915400" cy="386823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zh-CN" sz="2625" dirty="0">
                <a:solidFill>
                  <a:srgbClr val="002060"/>
                </a:solidFill>
                <a:latin typeface="文道楷体" panose="02010600040101010101" pitchFamily="2" charset="-122"/>
                <a:ea typeface="文道楷体" panose="02010600040101010101" pitchFamily="2" charset="-122"/>
              </a:rPr>
              <a:t>流</a:t>
            </a:r>
            <a:r>
              <a:rPr lang="zh-CN" altLang="en-US" sz="2625" dirty="0">
                <a:solidFill>
                  <a:srgbClr val="002060"/>
                </a:solidFill>
                <a:latin typeface="文道楷体" panose="02010600040101010101" pitchFamily="2" charset="-122"/>
                <a:ea typeface="文道楷体" panose="02010600040101010101" pitchFamily="2" charset="-122"/>
              </a:rPr>
              <a:t>数据处理的限制</a:t>
            </a:r>
            <a:endParaRPr lang="en-US" altLang="zh-CN" sz="2625" dirty="0">
              <a:solidFill>
                <a:srgbClr val="002060"/>
              </a:solidFill>
              <a:latin typeface="文道楷体" panose="02010600040101010101" pitchFamily="2" charset="-122"/>
              <a:ea typeface="文道楷体" panose="02010600040101010101" pitchFamily="2" charset="-122"/>
            </a:endParaRPr>
          </a:p>
          <a:p>
            <a:r>
              <a:rPr lang="zh-CN" altLang="en-US" sz="2400" dirty="0">
                <a:solidFill>
                  <a:srgbClr val="008000"/>
                </a:solidFill>
                <a:latin typeface="Cambria Math" panose="02040503050406030204" pitchFamily="18" charset="0"/>
                <a:ea typeface="方正卡通简体" panose="03000509000000000000" pitchFamily="65" charset="-122"/>
              </a:rPr>
              <a:t>流元素的分发速度通常很快。所以，必须要对元素进行实时处理，否则就会永远失去处理它们的机会，除非访问归档存储器。</a:t>
            </a:r>
            <a:endParaRPr lang="en-US" altLang="zh-CN" sz="2400" dirty="0">
              <a:solidFill>
                <a:srgbClr val="008000"/>
              </a:solidFill>
              <a:latin typeface="Cambria Math" panose="02040503050406030204" pitchFamily="18" charset="0"/>
              <a:ea typeface="Cambria Math" panose="02040503050406030204" pitchFamily="18" charset="0"/>
            </a:endParaRPr>
          </a:p>
          <a:p>
            <a:r>
              <a:rPr lang="zh-CN" altLang="en-US" sz="2400" dirty="0">
                <a:solidFill>
                  <a:schemeClr val="accent1">
                    <a:lumMod val="75000"/>
                  </a:schemeClr>
                </a:solidFill>
                <a:latin typeface="Cambria Math" panose="02040503050406030204" pitchFamily="18" charset="0"/>
                <a:ea typeface="方正卡通简体" panose="03000509000000000000" pitchFamily="65" charset="-122"/>
              </a:rPr>
              <a:t>流处理算法通常在内存中执行，一般不会或者极少访问二级存储器，这一点相当重要。</a:t>
            </a:r>
            <a:endParaRPr lang="en-US" altLang="zh-CN" sz="2400" dirty="0">
              <a:solidFill>
                <a:schemeClr val="accent1">
                  <a:lumMod val="75000"/>
                </a:schemeClr>
              </a:solidFill>
              <a:latin typeface="Cambria Math" panose="02040503050406030204" pitchFamily="18" charset="0"/>
              <a:ea typeface="Cambria Math" panose="02040503050406030204" pitchFamily="18" charset="0"/>
            </a:endParaRPr>
          </a:p>
          <a:p>
            <a:r>
              <a:rPr lang="zh-CN" altLang="en-US" sz="2400" dirty="0">
                <a:solidFill>
                  <a:srgbClr val="D60093"/>
                </a:solidFill>
                <a:latin typeface="Cambria Math" panose="02040503050406030204" pitchFamily="18" charset="0"/>
                <a:ea typeface="方正卡通简体" panose="03000509000000000000" pitchFamily="65" charset="-122"/>
              </a:rPr>
              <a:t>即使当数据流很慢</a:t>
            </a:r>
            <a:r>
              <a:rPr lang="en-US" altLang="zh-CN" sz="2400" dirty="0">
                <a:solidFill>
                  <a:srgbClr val="D60093"/>
                </a:solidFill>
                <a:latin typeface="Cambria Math" panose="02040503050406030204" pitchFamily="18" charset="0"/>
                <a:ea typeface="Cambria Math" panose="02040503050406030204" pitchFamily="18" charset="0"/>
              </a:rPr>
              <a:t>(</a:t>
            </a:r>
            <a:r>
              <a:rPr lang="zh-CN" altLang="en-US" sz="2400" dirty="0">
                <a:solidFill>
                  <a:srgbClr val="D60093"/>
                </a:solidFill>
                <a:latin typeface="Cambria Math" panose="02040503050406030204" pitchFamily="18" charset="0"/>
                <a:ea typeface="方正卡通简体" panose="03000509000000000000" pitchFamily="65" charset="-122"/>
              </a:rPr>
              <a:t>参考</a:t>
            </a:r>
            <a:r>
              <a:rPr lang="en-US" altLang="zh-CN" sz="2400" dirty="0">
                <a:solidFill>
                  <a:srgbClr val="D60093"/>
                </a:solidFill>
                <a:latin typeface="Cambria Math" panose="02040503050406030204" pitchFamily="18" charset="0"/>
                <a:ea typeface="Cambria Math" panose="02040503050406030204" pitchFamily="18" charset="0"/>
              </a:rPr>
              <a:t>4.1.2</a:t>
            </a:r>
            <a:r>
              <a:rPr lang="zh-CN" altLang="en-US" sz="2400" dirty="0">
                <a:solidFill>
                  <a:srgbClr val="D60093"/>
                </a:solidFill>
                <a:latin typeface="Cambria Math" panose="02040503050406030204" pitchFamily="18" charset="0"/>
                <a:ea typeface="方正卡通简体" panose="03000509000000000000" pitchFamily="65" charset="-122"/>
              </a:rPr>
              <a:t>节的传感器数据的例子</a:t>
            </a:r>
            <a:r>
              <a:rPr lang="en-US" altLang="zh-CN" sz="2400" dirty="0">
                <a:solidFill>
                  <a:srgbClr val="D60093"/>
                </a:solidFill>
                <a:latin typeface="Cambria Math" panose="02040503050406030204" pitchFamily="18" charset="0"/>
                <a:ea typeface="Cambria Math" panose="02040503050406030204" pitchFamily="18" charset="0"/>
              </a:rPr>
              <a:t>)</a:t>
            </a:r>
            <a:r>
              <a:rPr lang="zh-CN" altLang="en-US" sz="2400" dirty="0">
                <a:solidFill>
                  <a:srgbClr val="D60093"/>
                </a:solidFill>
                <a:latin typeface="Cambria Math" panose="02040503050406030204" pitchFamily="18" charset="0"/>
                <a:ea typeface="方正卡通简体" panose="03000509000000000000" pitchFamily="65" charset="-122"/>
              </a:rPr>
              <a:t>时，也可能存在多个这样的数据流。即使每个流本身能够基于很小的内存就能处理，但所有数据流的内存需求加在一起可能就很容易超过内存的可用容量。</a:t>
            </a:r>
            <a:endParaRPr lang="zh-CN" altLang="zh-CN" sz="2400" dirty="0">
              <a:solidFill>
                <a:srgbClr val="D60093"/>
              </a:solidFill>
              <a:latin typeface="Cambria Math" panose="02040503050406030204" pitchFamily="18" charset="0"/>
              <a:ea typeface="方正卡通简体" panose="03000509000000000000" pitchFamily="65" charset="-122"/>
            </a:endParaRPr>
          </a:p>
          <a:p>
            <a:endParaRPr lang="zh-CN" altLang="zh-CN" sz="1950" dirty="0">
              <a:solidFill>
                <a:srgbClr val="008000"/>
              </a:solidFill>
              <a:latin typeface="方正卡通简体" panose="03000509000000000000" pitchFamily="65" charset="-122"/>
              <a:ea typeface="方正卡通简体" panose="03000509000000000000" pitchFamily="65" charset="-122"/>
            </a:endParaRPr>
          </a:p>
        </p:txBody>
      </p:sp>
    </p:spTree>
    <p:extLst>
      <p:ext uri="{BB962C8B-B14F-4D97-AF65-F5344CB8AC3E}">
        <p14:creationId xmlns:p14="http://schemas.microsoft.com/office/powerpoint/2010/main" val="499673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27</a:t>
            </a:fld>
            <a:endParaRPr lang="en-US"/>
          </a:p>
        </p:txBody>
      </p:sp>
      <p:sp>
        <p:nvSpPr>
          <p:cNvPr id="13" name="内容占位符 2"/>
          <p:cNvSpPr>
            <a:spLocks noGrp="1"/>
          </p:cNvSpPr>
          <p:nvPr>
            <p:ph idx="1"/>
          </p:nvPr>
        </p:nvSpPr>
        <p:spPr>
          <a:xfrm>
            <a:off x="0" y="1563625"/>
            <a:ext cx="9086850" cy="4231385"/>
          </a:xfrm>
        </p:spPr>
        <p:txBody>
          <a:bodyPr>
            <a:normAutofit/>
          </a:bodyPr>
          <a:lstStyle/>
          <a:p>
            <a:pPr marL="89154" indent="0">
              <a:buNone/>
            </a:pPr>
            <a:r>
              <a:rPr lang="en-US" altLang="zh-CN" sz="2700" dirty="0">
                <a:latin typeface="Cambria Math" panose="02040503050406030204" pitchFamily="18" charset="0"/>
                <a:ea typeface="Cambria Math" panose="02040503050406030204" pitchFamily="18" charset="0"/>
              </a:rPr>
              <a:t>4.1.4  </a:t>
            </a:r>
            <a:r>
              <a:rPr lang="zh-CN" altLang="en-US" sz="2700" dirty="0">
                <a:latin typeface="+mn-ea"/>
              </a:rPr>
              <a:t>流处理中的若干问题 </a:t>
            </a:r>
            <a:r>
              <a:rPr lang="en-US" altLang="zh-CN" sz="2700" dirty="0">
                <a:latin typeface="+mn-ea"/>
              </a:rPr>
              <a:t>–</a:t>
            </a:r>
            <a:r>
              <a:rPr lang="zh-CN" altLang="en-US" sz="2700" dirty="0">
                <a:latin typeface="+mn-ea"/>
              </a:rPr>
              <a:t>问题描述</a:t>
            </a:r>
          </a:p>
        </p:txBody>
      </p:sp>
      <p:sp>
        <p:nvSpPr>
          <p:cNvPr id="8" name="内容占位符 2"/>
          <p:cNvSpPr txBox="1">
            <a:spLocks/>
          </p:cNvSpPr>
          <p:nvPr/>
        </p:nvSpPr>
        <p:spPr>
          <a:xfrm>
            <a:off x="228600" y="2018211"/>
            <a:ext cx="8686800" cy="386823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zh-CN" sz="2625" dirty="0">
                <a:solidFill>
                  <a:srgbClr val="002060"/>
                </a:solidFill>
                <a:latin typeface="文道楷体" panose="02010600040101010101" pitchFamily="2" charset="-122"/>
                <a:ea typeface="文道楷体" panose="02010600040101010101" pitchFamily="2" charset="-122"/>
              </a:rPr>
              <a:t>流</a:t>
            </a:r>
            <a:r>
              <a:rPr lang="zh-CN" altLang="en-US" sz="2625" dirty="0">
                <a:solidFill>
                  <a:srgbClr val="002060"/>
                </a:solidFill>
                <a:latin typeface="文道楷体" panose="02010600040101010101" pitchFamily="2" charset="-122"/>
                <a:ea typeface="文道楷体" panose="02010600040101010101" pitchFamily="2" charset="-122"/>
              </a:rPr>
              <a:t>数据处理策略</a:t>
            </a:r>
            <a:endParaRPr lang="en-US" altLang="zh-CN" sz="2625" dirty="0">
              <a:solidFill>
                <a:srgbClr val="002060"/>
              </a:solidFill>
              <a:latin typeface="文道楷体" panose="02010600040101010101" pitchFamily="2" charset="-122"/>
              <a:ea typeface="文道楷体" panose="02010600040101010101" pitchFamily="2" charset="-122"/>
            </a:endParaRPr>
          </a:p>
          <a:p>
            <a:pPr marL="89154" indent="0">
              <a:buNone/>
            </a:pPr>
            <a:r>
              <a:rPr lang="zh-CN" altLang="en-US" sz="2625" dirty="0">
                <a:latin typeface="文道楷体" panose="02010600040101010101" pitchFamily="2" charset="-122"/>
                <a:ea typeface="文道楷体" panose="02010600040101010101" pitchFamily="2" charset="-122"/>
              </a:rPr>
              <a:t>当内存足够大时，流数据的很多问题都很容易解决，但是要在一个真实规模的机器上获得现实的处理速度，问题就变得相当困难。</a:t>
            </a:r>
            <a:r>
              <a:rPr lang="zh-CN" altLang="en-US" sz="2625" dirty="0">
                <a:solidFill>
                  <a:srgbClr val="FF0000"/>
                </a:solidFill>
                <a:latin typeface="文道楷体" panose="02010600040101010101" pitchFamily="2" charset="-122"/>
                <a:ea typeface="文道楷体" panose="02010600040101010101" pitchFamily="2" charset="-122"/>
              </a:rPr>
              <a:t>两个一般化的结论：</a:t>
            </a:r>
            <a:endParaRPr lang="en-US" altLang="zh-CN" sz="2625" dirty="0">
              <a:solidFill>
                <a:srgbClr val="FF0000"/>
              </a:solidFill>
              <a:latin typeface="文道楷体" panose="02010600040101010101" pitchFamily="2" charset="-122"/>
              <a:ea typeface="文道楷体" panose="02010600040101010101" pitchFamily="2" charset="-122"/>
            </a:endParaRPr>
          </a:p>
          <a:p>
            <a:r>
              <a:rPr lang="zh-CN" altLang="en-US" sz="2400" dirty="0">
                <a:solidFill>
                  <a:srgbClr val="FF0000"/>
                </a:solidFill>
                <a:latin typeface="Cambria Math" panose="02040503050406030204" pitchFamily="18" charset="0"/>
                <a:ea typeface="方正卡通简体" panose="03000509000000000000" pitchFamily="65" charset="-122"/>
              </a:rPr>
              <a:t>通常情况下，获得问题的</a:t>
            </a:r>
            <a:r>
              <a:rPr lang="zh-CN" altLang="en-US" sz="2400" b="1" dirty="0">
                <a:solidFill>
                  <a:srgbClr val="7030A0"/>
                </a:solidFill>
                <a:latin typeface="Cambria Math" panose="02040503050406030204" pitchFamily="18" charset="0"/>
                <a:ea typeface="方正卡通简体" panose="03000509000000000000" pitchFamily="65" charset="-122"/>
              </a:rPr>
              <a:t>近似解</a:t>
            </a:r>
            <a:r>
              <a:rPr lang="zh-CN" altLang="en-US" sz="2400" dirty="0">
                <a:solidFill>
                  <a:srgbClr val="FF0000"/>
                </a:solidFill>
                <a:latin typeface="Cambria Math" panose="02040503050406030204" pitchFamily="18" charset="0"/>
                <a:ea typeface="方正卡通简体" panose="03000509000000000000" pitchFamily="65" charset="-122"/>
              </a:rPr>
              <a:t>比精确解要高效得多。</a:t>
            </a:r>
            <a:endParaRPr lang="en-US" altLang="zh-CN" sz="2400" dirty="0">
              <a:solidFill>
                <a:srgbClr val="FF0000"/>
              </a:solidFill>
              <a:latin typeface="Cambria Math" panose="02040503050406030204" pitchFamily="18" charset="0"/>
              <a:ea typeface="Cambria Math" panose="02040503050406030204" pitchFamily="18" charset="0"/>
            </a:endParaRPr>
          </a:p>
          <a:p>
            <a:r>
              <a:rPr lang="zh-CN" altLang="en-US" sz="2400" dirty="0">
                <a:solidFill>
                  <a:srgbClr val="FF0000"/>
                </a:solidFill>
                <a:latin typeface="Cambria Math" panose="02040503050406030204" pitchFamily="18" charset="0"/>
                <a:ea typeface="方正卡通简体" panose="03000509000000000000" pitchFamily="65" charset="-122"/>
              </a:rPr>
              <a:t>一系列与</a:t>
            </a:r>
            <a:r>
              <a:rPr lang="zh-CN" altLang="en-US" sz="2400" b="1" dirty="0">
                <a:solidFill>
                  <a:srgbClr val="7030A0"/>
                </a:solidFill>
                <a:latin typeface="Cambria Math" panose="02040503050406030204" pitchFamily="18" charset="0"/>
                <a:ea typeface="方正卡通简体" panose="03000509000000000000" pitchFamily="65" charset="-122"/>
              </a:rPr>
              <a:t>哈希</a:t>
            </a:r>
            <a:r>
              <a:rPr lang="zh-CN" altLang="en-US" sz="2400" dirty="0">
                <a:solidFill>
                  <a:srgbClr val="FF0000"/>
                </a:solidFill>
                <a:latin typeface="Cambria Math" panose="02040503050406030204" pitchFamily="18" charset="0"/>
                <a:ea typeface="方正卡通简体" panose="03000509000000000000" pitchFamily="65" charset="-122"/>
              </a:rPr>
              <a:t>相关的技术被证明十分有用。</a:t>
            </a:r>
            <a:endParaRPr lang="zh-CN" altLang="zh-CN" sz="1950" dirty="0">
              <a:solidFill>
                <a:srgbClr val="008000"/>
              </a:solidFill>
              <a:latin typeface="方正卡通简体" panose="03000509000000000000" pitchFamily="65" charset="-122"/>
              <a:ea typeface="方正卡通简体" panose="03000509000000000000" pitchFamily="65" charset="-122"/>
            </a:endParaRPr>
          </a:p>
        </p:txBody>
      </p:sp>
    </p:spTree>
    <p:extLst>
      <p:ext uri="{BB962C8B-B14F-4D97-AF65-F5344CB8AC3E}">
        <p14:creationId xmlns:p14="http://schemas.microsoft.com/office/powerpoint/2010/main" val="3926218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28</a:t>
            </a:fld>
            <a:endParaRPr lang="en-US"/>
          </a:p>
        </p:txBody>
      </p:sp>
      <p:sp>
        <p:nvSpPr>
          <p:cNvPr id="13" name="内容占位符 2"/>
          <p:cNvSpPr>
            <a:spLocks noGrp="1"/>
          </p:cNvSpPr>
          <p:nvPr>
            <p:ph idx="1"/>
          </p:nvPr>
        </p:nvSpPr>
        <p:spPr>
          <a:xfrm>
            <a:off x="285750" y="1655065"/>
            <a:ext cx="8801100" cy="4139945"/>
          </a:xfrm>
        </p:spPr>
        <p:txBody>
          <a:bodyPr>
            <a:normAutofit/>
          </a:bodyPr>
          <a:lstStyle/>
          <a:p>
            <a:pPr marL="89154" indent="0">
              <a:buNone/>
            </a:pPr>
            <a:r>
              <a:rPr lang="zh-CN" altLang="en-US" dirty="0">
                <a:solidFill>
                  <a:srgbClr val="008000"/>
                </a:solidFill>
                <a:latin typeface="Cambria Math" panose="02040503050406030204" pitchFamily="18" charset="0"/>
                <a:ea typeface="方正卡通简体" panose="03000509000000000000" pitchFamily="65" charset="-122"/>
              </a:rPr>
              <a:t>什么是数据抽样？</a:t>
            </a:r>
            <a:endParaRPr lang="en-US" altLang="zh-CN" sz="3000" dirty="0">
              <a:latin typeface="Cambria Math" panose="02040503050406030204" pitchFamily="18" charset="0"/>
              <a:ea typeface="方正卡通简体" panose="03000509000000000000" pitchFamily="65" charset="-122"/>
            </a:endParaRPr>
          </a:p>
          <a:p>
            <a:pPr marL="89154" indent="0">
              <a:buNone/>
            </a:pPr>
            <a:r>
              <a:rPr lang="zh-CN" altLang="en-US" dirty="0">
                <a:latin typeface="田英章楷书" panose="02010600040101010101" pitchFamily="2" charset="-122"/>
                <a:ea typeface="田英章楷书" panose="02010600040101010101" pitchFamily="2" charset="-122"/>
              </a:rPr>
              <a:t>在数据分析中，</a:t>
            </a:r>
            <a:r>
              <a:rPr lang="zh-CN" altLang="en-US" dirty="0">
                <a:solidFill>
                  <a:srgbClr val="FF0000"/>
                </a:solidFill>
                <a:latin typeface="田英章楷书" panose="02010600040101010101" pitchFamily="2" charset="-122"/>
                <a:ea typeface="田英章楷书" panose="02010600040101010101" pitchFamily="2" charset="-122"/>
              </a:rPr>
              <a:t>抽样</a:t>
            </a:r>
            <a:r>
              <a:rPr lang="zh-CN" altLang="en-US" dirty="0">
                <a:latin typeface="田英章楷书" panose="02010600040101010101" pitchFamily="2" charset="-122"/>
                <a:ea typeface="田英章楷书" panose="02010600040101010101" pitchFamily="2" charset="-122"/>
              </a:rPr>
              <a:t>是指：从全部数据中选择部分数据进行分析，以发掘更大规模数据集中的有用信息。</a:t>
            </a:r>
            <a:endParaRPr lang="en-US" altLang="zh-CN" dirty="0">
              <a:latin typeface="田英章楷书" panose="02010600040101010101" pitchFamily="2" charset="-122"/>
              <a:ea typeface="田英章楷书" panose="02010600040101010101" pitchFamily="2" charset="-122"/>
            </a:endParaRPr>
          </a:p>
          <a:p>
            <a:pPr marL="89154" indent="0">
              <a:buNone/>
            </a:pPr>
            <a:endParaRPr lang="en-US" altLang="zh-CN" dirty="0">
              <a:latin typeface="田英章楷书" panose="02010600040101010101" pitchFamily="2" charset="-122"/>
              <a:ea typeface="田英章楷书" panose="02010600040101010101" pitchFamily="2" charset="-122"/>
            </a:endParaRPr>
          </a:p>
        </p:txBody>
      </p:sp>
      <p:pic>
        <p:nvPicPr>
          <p:cNvPr id="3" name="图片 2"/>
          <p:cNvPicPr>
            <a:picLocks noChangeAspect="1"/>
          </p:cNvPicPr>
          <p:nvPr/>
        </p:nvPicPr>
        <p:blipFill>
          <a:blip r:embed="rId3"/>
          <a:stretch>
            <a:fillRect/>
          </a:stretch>
        </p:blipFill>
        <p:spPr>
          <a:xfrm>
            <a:off x="400050" y="3450703"/>
            <a:ext cx="4572000" cy="2193131"/>
          </a:xfrm>
          <a:prstGeom prst="rect">
            <a:avLst/>
          </a:prstGeom>
        </p:spPr>
      </p:pic>
      <p:pic>
        <p:nvPicPr>
          <p:cNvPr id="4" name="图片 3"/>
          <p:cNvPicPr>
            <a:picLocks noChangeAspect="1"/>
          </p:cNvPicPr>
          <p:nvPr/>
        </p:nvPicPr>
        <p:blipFill>
          <a:blip r:embed="rId4"/>
          <a:stretch>
            <a:fillRect/>
          </a:stretch>
        </p:blipFill>
        <p:spPr>
          <a:xfrm>
            <a:off x="5086350" y="3450703"/>
            <a:ext cx="3483898" cy="1964531"/>
          </a:xfrm>
          <a:prstGeom prst="rect">
            <a:avLst/>
          </a:prstGeom>
        </p:spPr>
      </p:pic>
    </p:spTree>
    <p:extLst>
      <p:ext uri="{BB962C8B-B14F-4D97-AF65-F5344CB8AC3E}">
        <p14:creationId xmlns:p14="http://schemas.microsoft.com/office/powerpoint/2010/main" val="3951008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29</a:t>
            </a:fld>
            <a:endParaRPr lang="en-US"/>
          </a:p>
        </p:txBody>
      </p:sp>
      <p:sp>
        <p:nvSpPr>
          <p:cNvPr id="13" name="内容占位符 2"/>
          <p:cNvSpPr>
            <a:spLocks noGrp="1"/>
          </p:cNvSpPr>
          <p:nvPr>
            <p:ph idx="1"/>
          </p:nvPr>
        </p:nvSpPr>
        <p:spPr>
          <a:xfrm>
            <a:off x="0" y="1645544"/>
            <a:ext cx="8801100" cy="4457700"/>
          </a:xfrm>
        </p:spPr>
        <p:txBody>
          <a:bodyPr>
            <a:normAutofit fontScale="47500" lnSpcReduction="20000"/>
          </a:bodyPr>
          <a:lstStyle/>
          <a:p>
            <a:pPr marL="89154" indent="0">
              <a:lnSpc>
                <a:spcPct val="120000"/>
              </a:lnSpc>
              <a:buNone/>
            </a:pPr>
            <a:r>
              <a:rPr lang="en-US" altLang="zh-CN" sz="4125" dirty="0">
                <a:solidFill>
                  <a:srgbClr val="008000"/>
                </a:solidFill>
                <a:latin typeface="Cambria Math" panose="02040503050406030204" pitchFamily="18" charset="0"/>
                <a:ea typeface="方正卡通简体" panose="03000509000000000000" pitchFamily="65" charset="-122"/>
              </a:rPr>
              <a:t>1 </a:t>
            </a:r>
            <a:r>
              <a:rPr lang="zh-CN" altLang="en-US" sz="4125" dirty="0">
                <a:solidFill>
                  <a:srgbClr val="008000"/>
                </a:solidFill>
                <a:latin typeface="Cambria Math" panose="02040503050406030204" pitchFamily="18" charset="0"/>
                <a:ea typeface="方正卡通简体" panose="03000509000000000000" pitchFamily="65" charset="-122"/>
              </a:rPr>
              <a:t>什么是数据抽样？</a:t>
            </a:r>
            <a:endParaRPr lang="en-US" altLang="zh-CN" sz="4125" dirty="0">
              <a:latin typeface="Cambria Math" panose="02040503050406030204" pitchFamily="18" charset="0"/>
              <a:ea typeface="方正卡通简体" panose="03000509000000000000" pitchFamily="65" charset="-122"/>
            </a:endParaRPr>
          </a:p>
          <a:p>
            <a:pPr>
              <a:lnSpc>
                <a:spcPct val="120000"/>
              </a:lnSpc>
              <a:buFont typeface="Wingdings" panose="05000000000000000000" pitchFamily="2" charset="2"/>
              <a:buChar char="p"/>
            </a:pPr>
            <a:r>
              <a:rPr lang="zh-CN" altLang="en-US" sz="4200" dirty="0">
                <a:latin typeface="Cambria Math" panose="02040503050406030204" pitchFamily="18" charset="0"/>
                <a:ea typeface="方正卡通简体" panose="03000509000000000000" pitchFamily="65" charset="-122"/>
              </a:rPr>
              <a:t>简单随机抽样</a:t>
            </a:r>
            <a:r>
              <a:rPr lang="zh-CN" altLang="en-US" sz="4200" dirty="0">
                <a:solidFill>
                  <a:srgbClr val="00B050"/>
                </a:solidFill>
                <a:latin typeface="Cambria Math" panose="02040503050406030204" pitchFamily="18" charset="0"/>
                <a:ea typeface="方正卡通简体" panose="03000509000000000000" pitchFamily="65" charset="-122"/>
              </a:rPr>
              <a:t>：从总体</a:t>
            </a:r>
            <a:r>
              <a:rPr lang="en-US" altLang="zh-CN" sz="4200" dirty="0">
                <a:solidFill>
                  <a:srgbClr val="00B050"/>
                </a:solidFill>
                <a:latin typeface="Cambria Math" panose="02040503050406030204" pitchFamily="18" charset="0"/>
                <a:ea typeface="Cambria Math" panose="02040503050406030204" pitchFamily="18" charset="0"/>
              </a:rPr>
              <a:t>N</a:t>
            </a:r>
            <a:r>
              <a:rPr lang="zh-CN" altLang="en-US" sz="4200" dirty="0">
                <a:solidFill>
                  <a:srgbClr val="00B050"/>
                </a:solidFill>
                <a:latin typeface="Cambria Math" panose="02040503050406030204" pitchFamily="18" charset="0"/>
                <a:ea typeface="方正卡通简体" panose="03000509000000000000" pitchFamily="65" charset="-122"/>
              </a:rPr>
              <a:t>个单位中随机地抽取</a:t>
            </a:r>
            <a:r>
              <a:rPr lang="en-US" altLang="zh-CN" sz="4200" dirty="0">
                <a:solidFill>
                  <a:srgbClr val="00B050"/>
                </a:solidFill>
                <a:latin typeface="Cambria Math" panose="02040503050406030204" pitchFamily="18" charset="0"/>
                <a:ea typeface="Cambria Math" panose="02040503050406030204" pitchFamily="18" charset="0"/>
              </a:rPr>
              <a:t>n</a:t>
            </a:r>
            <a:r>
              <a:rPr lang="zh-CN" altLang="en-US" sz="4200" dirty="0">
                <a:solidFill>
                  <a:srgbClr val="00B050"/>
                </a:solidFill>
                <a:latin typeface="Cambria Math" panose="02040503050406030204" pitchFamily="18" charset="0"/>
                <a:ea typeface="方正卡通简体" panose="03000509000000000000" pitchFamily="65" charset="-122"/>
              </a:rPr>
              <a:t>个单位作为样本，使得每一个样本都有相同的概率被抽中。通常只是在总体单位之间差异程度较小和数目较少时，才采用这种方法。</a:t>
            </a:r>
            <a:endParaRPr lang="en-US" altLang="zh-CN" sz="4200" dirty="0">
              <a:solidFill>
                <a:srgbClr val="00B050"/>
              </a:solidFill>
              <a:latin typeface="Cambria Math" panose="02040503050406030204" pitchFamily="18" charset="0"/>
              <a:ea typeface="Cambria Math" panose="02040503050406030204" pitchFamily="18" charset="0"/>
            </a:endParaRPr>
          </a:p>
          <a:p>
            <a:pPr>
              <a:lnSpc>
                <a:spcPct val="120000"/>
              </a:lnSpc>
              <a:buFont typeface="Wingdings" panose="05000000000000000000" pitchFamily="2" charset="2"/>
              <a:buChar char="p"/>
            </a:pPr>
            <a:r>
              <a:rPr lang="zh-CN" altLang="en-US" sz="4200" dirty="0">
                <a:latin typeface="Cambria Math" panose="02040503050406030204" pitchFamily="18" charset="0"/>
                <a:ea typeface="方正卡通简体" panose="03000509000000000000" pitchFamily="65" charset="-122"/>
              </a:rPr>
              <a:t>系统抽样</a:t>
            </a:r>
            <a:r>
              <a:rPr lang="zh-CN" altLang="en-US" sz="4200" dirty="0">
                <a:solidFill>
                  <a:srgbClr val="0070C0"/>
                </a:solidFill>
                <a:latin typeface="Cambria Math" panose="02040503050406030204" pitchFamily="18" charset="0"/>
                <a:ea typeface="方正卡通简体" panose="03000509000000000000" pitchFamily="65" charset="-122"/>
              </a:rPr>
              <a:t>：将总体中的所有单位按一定顺序排列，在规定的范围内随机地抽取一个单位作为初始单位，然后</a:t>
            </a:r>
            <a:r>
              <a:rPr lang="zh-CN" altLang="en-US" sz="4200" b="1" dirty="0">
                <a:solidFill>
                  <a:srgbClr val="0070C0"/>
                </a:solidFill>
                <a:latin typeface="Cambria Math" panose="02040503050406030204" pitchFamily="18" charset="0"/>
                <a:ea typeface="方正卡通简体" panose="03000509000000000000" pitchFamily="65" charset="-122"/>
              </a:rPr>
              <a:t>按事先规定好的规则确定其他样本单位</a:t>
            </a:r>
            <a:r>
              <a:rPr lang="zh-CN" altLang="en-US" sz="4200" dirty="0">
                <a:solidFill>
                  <a:srgbClr val="0070C0"/>
                </a:solidFill>
                <a:latin typeface="Cambria Math" panose="02040503050406030204" pitchFamily="18" charset="0"/>
                <a:ea typeface="方正卡通简体" panose="03000509000000000000" pitchFamily="65" charset="-122"/>
              </a:rPr>
              <a:t>。先从数字</a:t>
            </a:r>
            <a:r>
              <a:rPr lang="en-US" altLang="zh-CN" sz="4200" dirty="0">
                <a:solidFill>
                  <a:srgbClr val="0070C0"/>
                </a:solidFill>
                <a:latin typeface="Cambria Math" panose="02040503050406030204" pitchFamily="18" charset="0"/>
                <a:ea typeface="Cambria Math" panose="02040503050406030204" pitchFamily="18" charset="0"/>
              </a:rPr>
              <a:t>1</a:t>
            </a:r>
            <a:r>
              <a:rPr lang="zh-CN" altLang="en-US" sz="4200" dirty="0">
                <a:solidFill>
                  <a:srgbClr val="0070C0"/>
                </a:solidFill>
                <a:latin typeface="Cambria Math" panose="02040503050406030204" pitchFamily="18" charset="0"/>
                <a:ea typeface="方正卡通简体" panose="03000509000000000000" pitchFamily="65" charset="-122"/>
              </a:rPr>
              <a:t>到</a:t>
            </a:r>
            <a:r>
              <a:rPr lang="en-US" altLang="zh-CN" sz="4200" dirty="0">
                <a:solidFill>
                  <a:srgbClr val="0070C0"/>
                </a:solidFill>
                <a:latin typeface="Cambria Math" panose="02040503050406030204" pitchFamily="18" charset="0"/>
                <a:ea typeface="Cambria Math" panose="02040503050406030204" pitchFamily="18" charset="0"/>
              </a:rPr>
              <a:t>k</a:t>
            </a:r>
            <a:r>
              <a:rPr lang="zh-CN" altLang="en-US" sz="4200" dirty="0">
                <a:solidFill>
                  <a:srgbClr val="0070C0"/>
                </a:solidFill>
                <a:latin typeface="Cambria Math" panose="02040503050406030204" pitchFamily="18" charset="0"/>
                <a:ea typeface="方正卡通简体" panose="03000509000000000000" pitchFamily="65" charset="-122"/>
              </a:rPr>
              <a:t>之间随机抽取一个数字</a:t>
            </a:r>
            <a:r>
              <a:rPr lang="en-US" altLang="zh-CN" sz="4200" dirty="0">
                <a:solidFill>
                  <a:srgbClr val="0070C0"/>
                </a:solidFill>
                <a:latin typeface="Cambria Math" panose="02040503050406030204" pitchFamily="18" charset="0"/>
                <a:ea typeface="Cambria Math" panose="02040503050406030204" pitchFamily="18" charset="0"/>
              </a:rPr>
              <a:t>r</a:t>
            </a:r>
            <a:r>
              <a:rPr lang="zh-CN" altLang="en-US" sz="4200" dirty="0">
                <a:solidFill>
                  <a:srgbClr val="0070C0"/>
                </a:solidFill>
                <a:latin typeface="Cambria Math" panose="02040503050406030204" pitchFamily="18" charset="0"/>
                <a:ea typeface="方正卡通简体" panose="03000509000000000000" pitchFamily="65" charset="-122"/>
              </a:rPr>
              <a:t>作为初始单位，以后依次取</a:t>
            </a:r>
            <a:r>
              <a:rPr lang="en-US" altLang="zh-CN" sz="4200" dirty="0" err="1">
                <a:solidFill>
                  <a:srgbClr val="0070C0"/>
                </a:solidFill>
                <a:latin typeface="Cambria Math" panose="02040503050406030204" pitchFamily="18" charset="0"/>
                <a:ea typeface="Cambria Math" panose="02040503050406030204" pitchFamily="18" charset="0"/>
              </a:rPr>
              <a:t>r+k</a:t>
            </a:r>
            <a:r>
              <a:rPr lang="zh-CN" altLang="en-US" sz="4200" dirty="0">
                <a:solidFill>
                  <a:srgbClr val="0070C0"/>
                </a:solidFill>
                <a:latin typeface="Cambria Math" panose="02040503050406030204" pitchFamily="18" charset="0"/>
                <a:ea typeface="方正卡通简体" panose="03000509000000000000" pitchFamily="65" charset="-122"/>
              </a:rPr>
              <a:t>、</a:t>
            </a:r>
            <a:r>
              <a:rPr lang="en-US" altLang="zh-CN" sz="4200" dirty="0">
                <a:solidFill>
                  <a:srgbClr val="0070C0"/>
                </a:solidFill>
                <a:latin typeface="Cambria Math" panose="02040503050406030204" pitchFamily="18" charset="0"/>
                <a:ea typeface="Cambria Math" panose="02040503050406030204" pitchFamily="18" charset="0"/>
              </a:rPr>
              <a:t>r+2k……</a:t>
            </a:r>
            <a:r>
              <a:rPr lang="zh-CN" altLang="en-US" sz="4200" dirty="0">
                <a:solidFill>
                  <a:srgbClr val="0070C0"/>
                </a:solidFill>
                <a:latin typeface="Cambria Math" panose="02040503050406030204" pitchFamily="18" charset="0"/>
                <a:ea typeface="方正卡通简体" panose="03000509000000000000" pitchFamily="65" charset="-122"/>
              </a:rPr>
              <a:t>等单位。</a:t>
            </a:r>
            <a:endParaRPr lang="en-US" altLang="zh-CN" sz="4200" dirty="0">
              <a:solidFill>
                <a:srgbClr val="0070C0"/>
              </a:solidFill>
              <a:latin typeface="Cambria Math" panose="02040503050406030204" pitchFamily="18" charset="0"/>
              <a:ea typeface="Cambria Math" panose="02040503050406030204" pitchFamily="18" charset="0"/>
            </a:endParaRPr>
          </a:p>
          <a:p>
            <a:pPr>
              <a:lnSpc>
                <a:spcPct val="120000"/>
              </a:lnSpc>
              <a:buFont typeface="Wingdings" panose="05000000000000000000" pitchFamily="2" charset="2"/>
              <a:buChar char="p"/>
            </a:pPr>
            <a:r>
              <a:rPr lang="zh-CN" altLang="en-US" sz="4200" dirty="0">
                <a:latin typeface="Cambria Math" panose="02040503050406030204" pitchFamily="18" charset="0"/>
                <a:ea typeface="方正卡通简体" panose="03000509000000000000" pitchFamily="65" charset="-122"/>
              </a:rPr>
              <a:t>分层抽样</a:t>
            </a:r>
            <a:r>
              <a:rPr lang="zh-CN" altLang="en-US" sz="4200" dirty="0">
                <a:solidFill>
                  <a:schemeClr val="accent6">
                    <a:lumMod val="50000"/>
                  </a:schemeClr>
                </a:solidFill>
                <a:latin typeface="Cambria Math" panose="02040503050406030204" pitchFamily="18" charset="0"/>
                <a:ea typeface="方正卡通简体" panose="03000509000000000000" pitchFamily="65" charset="-122"/>
              </a:rPr>
              <a:t>：将抽样单位按某种特征或某种规则划分为不同的层，然后从不同的层中独立、随机地抽取样本，保证样本的结构与总体的结构比较相近，从而提高估计的精度。</a:t>
            </a:r>
            <a:endParaRPr lang="en-US" altLang="zh-CN" sz="4200" dirty="0">
              <a:solidFill>
                <a:schemeClr val="accent6">
                  <a:lumMod val="50000"/>
                </a:schemeClr>
              </a:solidFill>
              <a:latin typeface="Cambria Math" panose="02040503050406030204" pitchFamily="18" charset="0"/>
              <a:ea typeface="Cambria Math" panose="02040503050406030204" pitchFamily="18" charset="0"/>
            </a:endParaRPr>
          </a:p>
          <a:p>
            <a:pPr>
              <a:lnSpc>
                <a:spcPct val="120000"/>
              </a:lnSpc>
              <a:buFont typeface="Wingdings" panose="05000000000000000000" pitchFamily="2" charset="2"/>
              <a:buChar char="p"/>
            </a:pPr>
            <a:r>
              <a:rPr lang="zh-CN" altLang="en-US" sz="4200" dirty="0">
                <a:latin typeface="Cambria Math" panose="02040503050406030204" pitchFamily="18" charset="0"/>
                <a:ea typeface="方正卡通简体" panose="03000509000000000000" pitchFamily="65" charset="-122"/>
              </a:rPr>
              <a:t>整群抽样</a:t>
            </a:r>
            <a:r>
              <a:rPr lang="zh-CN" altLang="en-US" sz="4200" dirty="0">
                <a:solidFill>
                  <a:srgbClr val="CC0066"/>
                </a:solidFill>
                <a:latin typeface="Cambria Math" panose="02040503050406030204" pitchFamily="18" charset="0"/>
                <a:ea typeface="方正卡通简体" panose="03000509000000000000" pitchFamily="65" charset="-122"/>
              </a:rPr>
              <a:t>：将总体中若干个单位合并为组，抽样时直接抽取群，然后对中选群中的所有单位全部实施调查。</a:t>
            </a:r>
            <a:r>
              <a:rPr lang="zh-CN" altLang="en-US" sz="4200" b="1" dirty="0">
                <a:solidFill>
                  <a:srgbClr val="CC0066"/>
                </a:solidFill>
                <a:latin typeface="Cambria Math" panose="02040503050406030204" pitchFamily="18" charset="0"/>
                <a:ea typeface="方正卡通简体" panose="03000509000000000000" pitchFamily="65" charset="-122"/>
              </a:rPr>
              <a:t>抽样时只需群的抽样框</a:t>
            </a:r>
            <a:r>
              <a:rPr lang="zh-CN" altLang="en-US" sz="4200" dirty="0">
                <a:solidFill>
                  <a:srgbClr val="CC0066"/>
                </a:solidFill>
                <a:latin typeface="Cambria Math" panose="02040503050406030204" pitchFamily="18" charset="0"/>
                <a:ea typeface="方正卡通简体" panose="03000509000000000000" pitchFamily="65" charset="-122"/>
              </a:rPr>
              <a:t>，可简化工作量，缺点是估计的精度较差。 </a:t>
            </a:r>
            <a:endParaRPr lang="en-US" altLang="zh-CN" sz="4200" dirty="0">
              <a:solidFill>
                <a:srgbClr val="CC0066"/>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4259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3</a:t>
            </a:fld>
            <a:endParaRPr lang="en-US"/>
          </a:p>
        </p:txBody>
      </p:sp>
      <p:sp>
        <p:nvSpPr>
          <p:cNvPr id="13" name="内容占位符 2"/>
          <p:cNvSpPr>
            <a:spLocks noGrp="1"/>
          </p:cNvSpPr>
          <p:nvPr>
            <p:ph idx="1"/>
          </p:nvPr>
        </p:nvSpPr>
        <p:spPr>
          <a:xfrm>
            <a:off x="285750" y="1655065"/>
            <a:ext cx="8801100" cy="630935"/>
          </a:xfrm>
        </p:spPr>
        <p:txBody>
          <a:bodyPr>
            <a:normAutofit/>
          </a:bodyPr>
          <a:lstStyle/>
          <a:p>
            <a:pPr marL="89154" indent="0">
              <a:buNone/>
            </a:pPr>
            <a:r>
              <a:rPr lang="en-US" altLang="zh-CN" sz="3000" dirty="0">
                <a:latin typeface="方正宋刻本秀楷简体" panose="02000000000000000000" pitchFamily="2" charset="-122"/>
                <a:ea typeface="方正宋刻本秀楷简体" panose="02000000000000000000" pitchFamily="2" charset="-122"/>
              </a:rPr>
              <a:t>4.0  </a:t>
            </a:r>
            <a:r>
              <a:rPr lang="zh-CN" altLang="en-US" sz="3000" dirty="0">
                <a:latin typeface="方正宋刻本秀楷简体" panose="02000000000000000000" pitchFamily="2" charset="-122"/>
                <a:ea typeface="方正宋刻本秀楷简体" panose="02000000000000000000" pitchFamily="2" charset="-122"/>
              </a:rPr>
              <a:t>流数据的概念 </a:t>
            </a:r>
            <a:r>
              <a:rPr lang="en-US" altLang="zh-CN" sz="3000" dirty="0">
                <a:latin typeface="方正宋刻本秀楷简体" panose="02000000000000000000" pitchFamily="2" charset="-122"/>
                <a:ea typeface="方正宋刻本秀楷简体" panose="02000000000000000000" pitchFamily="2" charset="-122"/>
              </a:rPr>
              <a:t>–</a:t>
            </a:r>
            <a:r>
              <a:rPr lang="zh-CN" altLang="en-US" sz="3000" dirty="0">
                <a:latin typeface="方正宋刻本秀楷简体" panose="02000000000000000000" pitchFamily="2" charset="-122"/>
                <a:ea typeface="方正宋刻本秀楷简体" panose="02000000000000000000" pitchFamily="2" charset="-122"/>
              </a:rPr>
              <a:t>数据处理流程</a:t>
            </a:r>
            <a:endParaRPr lang="en-US" altLang="zh-CN" sz="3000" dirty="0">
              <a:latin typeface="方正宋刻本秀楷简体" panose="02000000000000000000" pitchFamily="2" charset="-122"/>
              <a:ea typeface="方正宋刻本秀楷简体" panose="02000000000000000000" pitchFamily="2" charset="-122"/>
            </a:endParaRPr>
          </a:p>
          <a:p>
            <a:pPr marL="89154" indent="0">
              <a:buNone/>
            </a:pPr>
            <a:endParaRPr lang="zh-CN" altLang="zh-CN" sz="3000" dirty="0">
              <a:latin typeface="方正宋刻本秀楷简体" panose="02000000000000000000" pitchFamily="2" charset="-122"/>
              <a:ea typeface="方正宋刻本秀楷简体" panose="02000000000000000000" pitchFamily="2" charset="-122"/>
            </a:endParaRPr>
          </a:p>
          <a:p>
            <a:pPr marL="89154" indent="0">
              <a:buNone/>
            </a:pPr>
            <a:endParaRPr lang="en-US" altLang="zh-CN" sz="3000" dirty="0">
              <a:solidFill>
                <a:srgbClr val="002060"/>
              </a:solidFill>
              <a:latin typeface="Bahnschrift" panose="020B0502040204020203" pitchFamily="34" charset="0"/>
              <a:ea typeface="文道楷体" panose="02010600040101010101" pitchFamily="2" charset="-122"/>
            </a:endParaRPr>
          </a:p>
        </p:txBody>
      </p:sp>
      <p:pic>
        <p:nvPicPr>
          <p:cNvPr id="3" name="图片 2"/>
          <p:cNvPicPr>
            <a:picLocks noChangeAspect="1"/>
          </p:cNvPicPr>
          <p:nvPr/>
        </p:nvPicPr>
        <p:blipFill>
          <a:blip r:embed="rId3"/>
          <a:stretch>
            <a:fillRect/>
          </a:stretch>
        </p:blipFill>
        <p:spPr>
          <a:xfrm>
            <a:off x="2743200" y="2400301"/>
            <a:ext cx="6281329" cy="3394709"/>
          </a:xfrm>
          <a:prstGeom prst="rect">
            <a:avLst/>
          </a:prstGeom>
        </p:spPr>
      </p:pic>
      <p:sp>
        <p:nvSpPr>
          <p:cNvPr id="4" name="文本框 3"/>
          <p:cNvSpPr txBox="1"/>
          <p:nvPr/>
        </p:nvSpPr>
        <p:spPr>
          <a:xfrm>
            <a:off x="85181" y="2318554"/>
            <a:ext cx="2571750" cy="4178067"/>
          </a:xfrm>
          <a:prstGeom prst="rect">
            <a:avLst/>
          </a:prstGeom>
          <a:noFill/>
        </p:spPr>
        <p:txBody>
          <a:bodyPr wrap="square" rtlCol="0">
            <a:spAutoFit/>
          </a:bodyPr>
          <a:lstStyle/>
          <a:p>
            <a:r>
              <a:rPr lang="zh-CN" altLang="zh-CN" sz="2100" dirty="0">
                <a:solidFill>
                  <a:srgbClr val="CC0066"/>
                </a:solidFill>
                <a:latin typeface="文道楷体" panose="02010600040101010101" pitchFamily="2" charset="-122"/>
                <a:ea typeface="文道楷体" panose="02010600040101010101" pitchFamily="2" charset="-122"/>
              </a:rPr>
              <a:t>很多企业为了支持决策分析而构建的数据仓库系统，其中存放的大量历史数据就是静态数据</a:t>
            </a:r>
            <a:r>
              <a:rPr lang="zh-CN" altLang="en-US" sz="2100" dirty="0">
                <a:solidFill>
                  <a:srgbClr val="CC0066"/>
                </a:solidFill>
                <a:latin typeface="文道楷体" panose="02010600040101010101" pitchFamily="2" charset="-122"/>
                <a:ea typeface="文道楷体" panose="02010600040101010101" pitchFamily="2" charset="-122"/>
              </a:rPr>
              <a:t>。</a:t>
            </a:r>
            <a:r>
              <a:rPr lang="zh-CN" altLang="zh-CN" sz="2100" dirty="0">
                <a:solidFill>
                  <a:srgbClr val="CC0066"/>
                </a:solidFill>
                <a:latin typeface="文道楷体" panose="02010600040101010101" pitchFamily="2" charset="-122"/>
                <a:ea typeface="文道楷体" panose="02010600040101010101" pitchFamily="2" charset="-122"/>
              </a:rPr>
              <a:t>技术人员</a:t>
            </a:r>
            <a:r>
              <a:rPr lang="zh-CN" altLang="en-US" sz="2100" dirty="0">
                <a:solidFill>
                  <a:srgbClr val="CC0066"/>
                </a:solidFill>
                <a:latin typeface="文道楷体" panose="02010600040101010101" pitchFamily="2" charset="-122"/>
                <a:ea typeface="文道楷体" panose="02010600040101010101" pitchFamily="2" charset="-122"/>
              </a:rPr>
              <a:t>可以</a:t>
            </a:r>
            <a:r>
              <a:rPr lang="zh-CN" altLang="zh-CN" sz="2100" dirty="0">
                <a:solidFill>
                  <a:srgbClr val="CC0066"/>
                </a:solidFill>
                <a:latin typeface="文道楷体" panose="02010600040101010101" pitchFamily="2" charset="-122"/>
                <a:ea typeface="文道楷体" panose="02010600040101010101" pitchFamily="2" charset="-122"/>
              </a:rPr>
              <a:t>利用数据挖掘和</a:t>
            </a:r>
            <a:r>
              <a:rPr lang="en-US" altLang="zh-CN" sz="2100" dirty="0">
                <a:solidFill>
                  <a:srgbClr val="CC0066"/>
                </a:solidFill>
                <a:latin typeface="文道楷体" panose="02010600040101010101" pitchFamily="2" charset="-122"/>
                <a:ea typeface="文道楷体" panose="02010600040101010101" pitchFamily="2" charset="-122"/>
              </a:rPr>
              <a:t>OLAP</a:t>
            </a:r>
            <a:r>
              <a:rPr lang="zh-CN" altLang="zh-CN" sz="2100" dirty="0">
                <a:solidFill>
                  <a:srgbClr val="CC0066"/>
                </a:solidFill>
                <a:latin typeface="文道楷体" panose="02010600040101010101" pitchFamily="2" charset="-122"/>
                <a:ea typeface="文道楷体" panose="02010600040101010101" pitchFamily="2" charset="-122"/>
              </a:rPr>
              <a:t>（</a:t>
            </a:r>
            <a:r>
              <a:rPr lang="en-US" altLang="zh-CN" sz="2100" dirty="0">
                <a:solidFill>
                  <a:srgbClr val="CC0066"/>
                </a:solidFill>
                <a:latin typeface="文道楷体" panose="02010600040101010101" pitchFamily="2" charset="-122"/>
                <a:ea typeface="文道楷体" panose="02010600040101010101" pitchFamily="2" charset="-122"/>
              </a:rPr>
              <a:t>On-Line Analytical Processing</a:t>
            </a:r>
            <a:r>
              <a:rPr lang="zh-CN" altLang="zh-CN" sz="2100" dirty="0">
                <a:solidFill>
                  <a:srgbClr val="CC0066"/>
                </a:solidFill>
                <a:latin typeface="文道楷体" panose="02010600040101010101" pitchFamily="2" charset="-122"/>
                <a:ea typeface="文道楷体" panose="02010600040101010101" pitchFamily="2" charset="-122"/>
              </a:rPr>
              <a:t>）分析工具从静态数据中找到对企业有价值的信息</a:t>
            </a:r>
            <a:endParaRPr lang="en-US" altLang="zh-CN" sz="2100" dirty="0">
              <a:solidFill>
                <a:srgbClr val="CC0066"/>
              </a:solidFill>
              <a:latin typeface="文道楷体" panose="02010600040101010101" pitchFamily="2" charset="-122"/>
              <a:ea typeface="文道楷体" panose="02010600040101010101" pitchFamily="2" charset="-122"/>
            </a:endParaRPr>
          </a:p>
          <a:p>
            <a:endParaRPr lang="zh-CN" altLang="en-US" sz="1350" dirty="0"/>
          </a:p>
        </p:txBody>
      </p:sp>
    </p:spTree>
    <p:extLst>
      <p:ext uri="{BB962C8B-B14F-4D97-AF65-F5344CB8AC3E}">
        <p14:creationId xmlns:p14="http://schemas.microsoft.com/office/powerpoint/2010/main" val="3550058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30</a:t>
            </a:fld>
            <a:endParaRPr lang="en-US"/>
          </a:p>
        </p:txBody>
      </p:sp>
      <p:sp>
        <p:nvSpPr>
          <p:cNvPr id="13" name="内容占位符 2"/>
          <p:cNvSpPr>
            <a:spLocks noGrp="1"/>
          </p:cNvSpPr>
          <p:nvPr>
            <p:ph idx="1"/>
          </p:nvPr>
        </p:nvSpPr>
        <p:spPr>
          <a:xfrm>
            <a:off x="0" y="1645544"/>
            <a:ext cx="8801100" cy="4457700"/>
          </a:xfrm>
        </p:spPr>
        <p:txBody>
          <a:bodyPr>
            <a:normAutofit/>
          </a:bodyPr>
          <a:lstStyle/>
          <a:p>
            <a:pPr marL="89154" indent="0">
              <a:spcBef>
                <a:spcPct val="50000"/>
              </a:spcBef>
              <a:buNone/>
            </a:pPr>
            <a:r>
              <a:rPr lang="zh-CN" altLang="en-US" sz="2550" dirty="0">
                <a:solidFill>
                  <a:srgbClr val="CC0066"/>
                </a:solidFill>
                <a:latin typeface="Cambria Math" panose="02040503050406030204" pitchFamily="18" charset="0"/>
                <a:ea typeface="方正卡通简体" panose="03000509000000000000" pitchFamily="65" charset="-122"/>
              </a:rPr>
              <a:t>简单随机抽样</a:t>
            </a:r>
            <a:r>
              <a:rPr lang="zh-CN" altLang="en-US" sz="2550" dirty="0">
                <a:solidFill>
                  <a:srgbClr val="0070C0"/>
                </a:solidFill>
                <a:latin typeface="Cambria Math" panose="02040503050406030204" pitchFamily="18" charset="0"/>
                <a:ea typeface="方正卡通简体" panose="03000509000000000000" pitchFamily="65" charset="-122"/>
              </a:rPr>
              <a:t> </a:t>
            </a:r>
            <a:r>
              <a:rPr lang="zh-CN" altLang="en-US" sz="2550" dirty="0">
                <a:solidFill>
                  <a:srgbClr val="0070C0"/>
                </a:solidFill>
                <a:latin typeface="文道楷体" panose="02010600040101010101" pitchFamily="2" charset="-122"/>
                <a:ea typeface="文道楷体" panose="02010600040101010101" pitchFamily="2" charset="-122"/>
              </a:rPr>
              <a:t>某学校为了了解高一年级学生对教师教学的意见，打算从高一年级</a:t>
            </a:r>
            <a:r>
              <a:rPr lang="en-US" altLang="zh-CN" sz="2550" dirty="0">
                <a:solidFill>
                  <a:srgbClr val="0070C0"/>
                </a:solidFill>
                <a:latin typeface="文道楷体" panose="02010600040101010101" pitchFamily="2" charset="-122"/>
                <a:ea typeface="文道楷体" panose="02010600040101010101" pitchFamily="2" charset="-122"/>
              </a:rPr>
              <a:t>500</a:t>
            </a:r>
            <a:r>
              <a:rPr lang="zh-CN" altLang="en-US" sz="2550" dirty="0">
                <a:solidFill>
                  <a:srgbClr val="0070C0"/>
                </a:solidFill>
                <a:latin typeface="文道楷体" panose="02010600040101010101" pitchFamily="2" charset="-122"/>
                <a:ea typeface="文道楷体" panose="02010600040101010101" pitchFamily="2" charset="-122"/>
              </a:rPr>
              <a:t>名学生中抽取</a:t>
            </a:r>
            <a:r>
              <a:rPr lang="en-US" altLang="zh-CN" sz="2550" dirty="0">
                <a:solidFill>
                  <a:srgbClr val="0070C0"/>
                </a:solidFill>
                <a:latin typeface="文道楷体" panose="02010600040101010101" pitchFamily="2" charset="-122"/>
                <a:ea typeface="文道楷体" panose="02010600040101010101" pitchFamily="2" charset="-122"/>
              </a:rPr>
              <a:t>50</a:t>
            </a:r>
            <a:r>
              <a:rPr lang="zh-CN" altLang="en-US" sz="2550" dirty="0">
                <a:solidFill>
                  <a:srgbClr val="0070C0"/>
                </a:solidFill>
                <a:latin typeface="文道楷体" panose="02010600040101010101" pitchFamily="2" charset="-122"/>
                <a:ea typeface="文道楷体" panose="02010600040101010101" pitchFamily="2" charset="-122"/>
              </a:rPr>
              <a:t>名进行调查，如何用简单随机抽样获取样本</a:t>
            </a:r>
            <a:r>
              <a:rPr lang="en-US" altLang="zh-CN" sz="2550" dirty="0">
                <a:solidFill>
                  <a:srgbClr val="0070C0"/>
                </a:solidFill>
                <a:latin typeface="文道楷体" panose="02010600040101010101" pitchFamily="2" charset="-122"/>
                <a:ea typeface="文道楷体" panose="02010600040101010101" pitchFamily="2" charset="-122"/>
              </a:rPr>
              <a:t>? </a:t>
            </a:r>
          </a:p>
          <a:p>
            <a:pPr marL="89154" indent="0">
              <a:spcBef>
                <a:spcPct val="50000"/>
              </a:spcBef>
              <a:buNone/>
            </a:pPr>
            <a:r>
              <a:rPr lang="zh-CN" altLang="en-US" sz="2550" dirty="0">
                <a:latin typeface="楷体" panose="02010609060101010101" pitchFamily="49" charset="-122"/>
                <a:ea typeface="楷体" panose="02010609060101010101" pitchFamily="49" charset="-122"/>
              </a:rPr>
              <a:t>第一步</a:t>
            </a:r>
            <a:r>
              <a:rPr lang="en-US" altLang="zh-CN" sz="2550" dirty="0">
                <a:latin typeface="楷体" panose="02010609060101010101" pitchFamily="49" charset="-122"/>
                <a:ea typeface="楷体" panose="02010609060101010101" pitchFamily="49" charset="-122"/>
              </a:rPr>
              <a:t>:</a:t>
            </a:r>
            <a:r>
              <a:rPr lang="zh-CN" altLang="en-US" sz="2550" dirty="0">
                <a:latin typeface="楷体" panose="02010609060101010101" pitchFamily="49" charset="-122"/>
                <a:ea typeface="楷体" panose="02010609060101010101" pitchFamily="49" charset="-122"/>
              </a:rPr>
              <a:t>将这</a:t>
            </a:r>
            <a:r>
              <a:rPr lang="en-US" altLang="zh-CN" sz="2550" dirty="0">
                <a:latin typeface="楷体" panose="02010609060101010101" pitchFamily="49" charset="-122"/>
                <a:ea typeface="楷体" panose="02010609060101010101" pitchFamily="49" charset="-122"/>
              </a:rPr>
              <a:t>500</a:t>
            </a:r>
            <a:r>
              <a:rPr lang="zh-CN" altLang="en-US" sz="2550" dirty="0">
                <a:latin typeface="楷体" panose="02010609060101010101" pitchFamily="49" charset="-122"/>
                <a:ea typeface="楷体" panose="02010609060101010101" pitchFamily="49" charset="-122"/>
              </a:rPr>
              <a:t>名学生从</a:t>
            </a:r>
            <a:r>
              <a:rPr lang="en-US" altLang="zh-CN" sz="2550" dirty="0">
                <a:latin typeface="楷体" panose="02010609060101010101" pitchFamily="49" charset="-122"/>
                <a:ea typeface="楷体" panose="02010609060101010101" pitchFamily="49" charset="-122"/>
              </a:rPr>
              <a:t>1~500</a:t>
            </a:r>
            <a:r>
              <a:rPr lang="zh-CN" altLang="en-US" sz="2550" dirty="0">
                <a:latin typeface="楷体" panose="02010609060101010101" pitchFamily="49" charset="-122"/>
                <a:ea typeface="楷体" panose="02010609060101010101" pitchFamily="49" charset="-122"/>
              </a:rPr>
              <a:t>开始进行编号</a:t>
            </a:r>
            <a:r>
              <a:rPr lang="en-US" altLang="zh-CN" sz="2550" dirty="0">
                <a:latin typeface="楷体" panose="02010609060101010101" pitchFamily="49" charset="-122"/>
                <a:ea typeface="楷体" panose="02010609060101010101" pitchFamily="49" charset="-122"/>
              </a:rPr>
              <a:t>;</a:t>
            </a:r>
          </a:p>
          <a:p>
            <a:pPr marL="89154" indent="0">
              <a:spcBef>
                <a:spcPct val="50000"/>
              </a:spcBef>
              <a:buNone/>
            </a:pPr>
            <a:r>
              <a:rPr lang="zh-CN" altLang="en-US" sz="2550" dirty="0">
                <a:latin typeface="楷体" panose="02010609060101010101" pitchFamily="49" charset="-122"/>
                <a:ea typeface="楷体" panose="02010609060101010101" pitchFamily="49" charset="-122"/>
              </a:rPr>
              <a:t>第二步</a:t>
            </a:r>
            <a:r>
              <a:rPr lang="en-US" altLang="zh-CN" sz="2550" dirty="0">
                <a:latin typeface="楷体" panose="02010609060101010101" pitchFamily="49" charset="-122"/>
                <a:ea typeface="楷体" panose="02010609060101010101" pitchFamily="49" charset="-122"/>
              </a:rPr>
              <a:t>:</a:t>
            </a:r>
            <a:r>
              <a:rPr lang="zh-CN" altLang="en-US" sz="2550" dirty="0">
                <a:latin typeface="楷体" panose="02010609060101010101" pitchFamily="49" charset="-122"/>
                <a:ea typeface="楷体" panose="02010609060101010101" pitchFamily="49" charset="-122"/>
              </a:rPr>
              <a:t>随机抽取</a:t>
            </a:r>
            <a:r>
              <a:rPr lang="en-US" altLang="zh-CN" sz="2550" dirty="0">
                <a:latin typeface="楷体" panose="02010609060101010101" pitchFamily="49" charset="-122"/>
                <a:ea typeface="楷体" panose="02010609060101010101" pitchFamily="49" charset="-122"/>
              </a:rPr>
              <a:t>50</a:t>
            </a:r>
            <a:r>
              <a:rPr lang="zh-CN" altLang="en-US" sz="2550" dirty="0">
                <a:latin typeface="楷体" panose="02010609060101010101" pitchFamily="49" charset="-122"/>
                <a:ea typeface="楷体" panose="02010609060101010101" pitchFamily="49" charset="-122"/>
              </a:rPr>
              <a:t>人。</a:t>
            </a:r>
            <a:endParaRPr lang="zh-CN" altLang="en-US" sz="255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68486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31</a:t>
            </a:fld>
            <a:endParaRPr lang="en-US"/>
          </a:p>
        </p:txBody>
      </p:sp>
      <p:sp>
        <p:nvSpPr>
          <p:cNvPr id="13" name="内容占位符 2"/>
          <p:cNvSpPr>
            <a:spLocks noGrp="1"/>
          </p:cNvSpPr>
          <p:nvPr>
            <p:ph idx="1"/>
          </p:nvPr>
        </p:nvSpPr>
        <p:spPr>
          <a:xfrm>
            <a:off x="0" y="1645544"/>
            <a:ext cx="8801100" cy="4457700"/>
          </a:xfrm>
        </p:spPr>
        <p:txBody>
          <a:bodyPr>
            <a:normAutofit fontScale="47500" lnSpcReduction="20000"/>
          </a:bodyPr>
          <a:lstStyle/>
          <a:p>
            <a:pPr marL="89154" indent="0">
              <a:lnSpc>
                <a:spcPct val="120000"/>
              </a:lnSpc>
              <a:spcBef>
                <a:spcPct val="50000"/>
              </a:spcBef>
              <a:buNone/>
            </a:pPr>
            <a:r>
              <a:rPr lang="zh-CN" altLang="en-US" sz="5550" dirty="0">
                <a:solidFill>
                  <a:srgbClr val="CC0066"/>
                </a:solidFill>
                <a:latin typeface="Cambria Math" panose="02040503050406030204" pitchFamily="18" charset="0"/>
                <a:ea typeface="方正卡通简体" panose="03000509000000000000" pitchFamily="65" charset="-122"/>
              </a:rPr>
              <a:t>系统抽样</a:t>
            </a:r>
            <a:r>
              <a:rPr lang="zh-CN" altLang="en-US" sz="5550" dirty="0">
                <a:solidFill>
                  <a:srgbClr val="0070C0"/>
                </a:solidFill>
                <a:latin typeface="Cambria Math" panose="02040503050406030204" pitchFamily="18" charset="0"/>
                <a:ea typeface="方正卡通简体" panose="03000509000000000000" pitchFamily="65" charset="-122"/>
              </a:rPr>
              <a:t> </a:t>
            </a:r>
            <a:r>
              <a:rPr lang="zh-CN" altLang="en-US" sz="5550" dirty="0">
                <a:solidFill>
                  <a:srgbClr val="0070C0"/>
                </a:solidFill>
                <a:latin typeface="文道楷体" panose="02010600040101010101" pitchFamily="2" charset="-122"/>
                <a:ea typeface="文道楷体" panose="02010600040101010101" pitchFamily="2" charset="-122"/>
              </a:rPr>
              <a:t>某大学三年级的</a:t>
            </a:r>
            <a:r>
              <a:rPr lang="en-US" altLang="zh-CN" sz="5550" dirty="0">
                <a:solidFill>
                  <a:srgbClr val="0070C0"/>
                </a:solidFill>
                <a:latin typeface="文道楷体" panose="02010600040101010101" pitchFamily="2" charset="-122"/>
                <a:ea typeface="文道楷体" panose="02010600040101010101" pitchFamily="2" charset="-122"/>
              </a:rPr>
              <a:t>295</a:t>
            </a:r>
            <a:r>
              <a:rPr lang="zh-CN" altLang="en-US" sz="5550" dirty="0">
                <a:solidFill>
                  <a:srgbClr val="0070C0"/>
                </a:solidFill>
                <a:latin typeface="文道楷体" panose="02010600040101010101" pitchFamily="2" charset="-122"/>
                <a:ea typeface="文道楷体" panose="02010600040101010101" pitchFamily="2" charset="-122"/>
              </a:rPr>
              <a:t>名学生已经编号为</a:t>
            </a:r>
            <a:r>
              <a:rPr lang="en-US" altLang="zh-CN" sz="5550" dirty="0">
                <a:solidFill>
                  <a:srgbClr val="0070C0"/>
                </a:solidFill>
                <a:latin typeface="文道楷体" panose="02010600040101010101" pitchFamily="2" charset="-122"/>
                <a:ea typeface="文道楷体" panose="02010600040101010101" pitchFamily="2" charset="-122"/>
              </a:rPr>
              <a:t>1</a:t>
            </a:r>
            <a:r>
              <a:rPr lang="zh-CN" altLang="en-US" sz="5550" dirty="0">
                <a:solidFill>
                  <a:srgbClr val="0070C0"/>
                </a:solidFill>
                <a:latin typeface="文道楷体" panose="02010600040101010101" pitchFamily="2" charset="-122"/>
                <a:ea typeface="文道楷体" panose="02010600040101010101" pitchFamily="2" charset="-122"/>
              </a:rPr>
              <a:t>，</a:t>
            </a:r>
            <a:r>
              <a:rPr lang="en-US" altLang="zh-CN" sz="5550" dirty="0">
                <a:solidFill>
                  <a:srgbClr val="0070C0"/>
                </a:solidFill>
                <a:latin typeface="文道楷体" panose="02010600040101010101" pitchFamily="2" charset="-122"/>
                <a:ea typeface="文道楷体" panose="02010600040101010101" pitchFamily="2" charset="-122"/>
              </a:rPr>
              <a:t>2</a:t>
            </a:r>
            <a:r>
              <a:rPr lang="zh-CN" altLang="en-US" sz="5550" dirty="0">
                <a:solidFill>
                  <a:srgbClr val="0070C0"/>
                </a:solidFill>
                <a:latin typeface="文道楷体" panose="02010600040101010101" pitchFamily="2" charset="-122"/>
                <a:ea typeface="文道楷体" panose="02010600040101010101" pitchFamily="2" charset="-122"/>
              </a:rPr>
              <a:t>，</a:t>
            </a:r>
            <a:r>
              <a:rPr lang="en-US" altLang="zh-CN" sz="5550" dirty="0">
                <a:solidFill>
                  <a:srgbClr val="0070C0"/>
                </a:solidFill>
                <a:latin typeface="文道楷体" panose="02010600040101010101" pitchFamily="2" charset="-122"/>
                <a:ea typeface="文道楷体" panose="02010600040101010101" pitchFamily="2" charset="-122"/>
              </a:rPr>
              <a:t>……</a:t>
            </a:r>
            <a:r>
              <a:rPr lang="zh-CN" altLang="en-US" sz="5550" dirty="0">
                <a:solidFill>
                  <a:srgbClr val="0070C0"/>
                </a:solidFill>
                <a:latin typeface="文道楷体" panose="02010600040101010101" pitchFamily="2" charset="-122"/>
                <a:ea typeface="文道楷体" panose="02010600040101010101" pitchFamily="2" charset="-122"/>
              </a:rPr>
              <a:t>，</a:t>
            </a:r>
            <a:r>
              <a:rPr lang="en-US" altLang="zh-CN" sz="5550" dirty="0">
                <a:solidFill>
                  <a:srgbClr val="0070C0"/>
                </a:solidFill>
                <a:latin typeface="文道楷体" panose="02010600040101010101" pitchFamily="2" charset="-122"/>
                <a:ea typeface="文道楷体" panose="02010600040101010101" pitchFamily="2" charset="-122"/>
              </a:rPr>
              <a:t>295</a:t>
            </a:r>
            <a:r>
              <a:rPr lang="zh-CN" altLang="en-US" sz="5550" dirty="0">
                <a:solidFill>
                  <a:srgbClr val="0070C0"/>
                </a:solidFill>
                <a:latin typeface="文道楷体" panose="02010600040101010101" pitchFamily="2" charset="-122"/>
                <a:ea typeface="文道楷体" panose="02010600040101010101" pitchFamily="2" charset="-122"/>
              </a:rPr>
              <a:t>，为了了解学生的学习情况，要按</a:t>
            </a:r>
            <a:r>
              <a:rPr lang="en-US" altLang="zh-CN" sz="5550" dirty="0">
                <a:solidFill>
                  <a:srgbClr val="0070C0"/>
                </a:solidFill>
                <a:latin typeface="文道楷体" panose="02010600040101010101" pitchFamily="2" charset="-122"/>
                <a:ea typeface="文道楷体" panose="02010600040101010101" pitchFamily="2" charset="-122"/>
              </a:rPr>
              <a:t>1</a:t>
            </a:r>
            <a:r>
              <a:rPr lang="zh-CN" altLang="en-US" sz="5550" dirty="0">
                <a:solidFill>
                  <a:srgbClr val="0070C0"/>
                </a:solidFill>
                <a:latin typeface="文道楷体" panose="02010600040101010101" pitchFamily="2" charset="-122"/>
                <a:ea typeface="文道楷体" panose="02010600040101010101" pitchFamily="2" charset="-122"/>
              </a:rPr>
              <a:t>：</a:t>
            </a:r>
            <a:r>
              <a:rPr lang="en-US" altLang="zh-CN" sz="5550" dirty="0">
                <a:solidFill>
                  <a:srgbClr val="0070C0"/>
                </a:solidFill>
                <a:latin typeface="文道楷体" panose="02010600040101010101" pitchFamily="2" charset="-122"/>
                <a:ea typeface="文道楷体" panose="02010600040101010101" pitchFamily="2" charset="-122"/>
              </a:rPr>
              <a:t>5</a:t>
            </a:r>
            <a:r>
              <a:rPr lang="zh-CN" altLang="en-US" sz="5550" dirty="0">
                <a:solidFill>
                  <a:srgbClr val="0070C0"/>
                </a:solidFill>
                <a:latin typeface="文道楷体" panose="02010600040101010101" pitchFamily="2" charset="-122"/>
                <a:ea typeface="文道楷体" panose="02010600040101010101" pitchFamily="2" charset="-122"/>
              </a:rPr>
              <a:t>的比例抽取一个样本，用系统抽样的方法进行抽取，并写出过程。</a:t>
            </a:r>
            <a:endParaRPr lang="en-US" altLang="zh-CN" sz="5550" dirty="0">
              <a:solidFill>
                <a:srgbClr val="0070C0"/>
              </a:solidFill>
              <a:latin typeface="文道楷体" panose="02010600040101010101" pitchFamily="2" charset="-122"/>
              <a:ea typeface="文道楷体" panose="02010600040101010101" pitchFamily="2" charset="-122"/>
            </a:endParaRPr>
          </a:p>
          <a:p>
            <a:pPr marL="89154" indent="0">
              <a:spcBef>
                <a:spcPct val="50000"/>
              </a:spcBef>
              <a:buNone/>
            </a:pPr>
            <a:r>
              <a:rPr lang="zh-CN" altLang="en-US" sz="5550" dirty="0">
                <a:solidFill>
                  <a:schemeClr val="accent4">
                    <a:lumMod val="50000"/>
                  </a:schemeClr>
                </a:solidFill>
                <a:latin typeface="楷体" panose="02010609060101010101" pitchFamily="49" charset="-122"/>
                <a:ea typeface="楷体" panose="02010609060101010101" pitchFamily="49" charset="-122"/>
              </a:rPr>
              <a:t>第一步</a:t>
            </a:r>
            <a:r>
              <a:rPr lang="en-US" altLang="zh-CN" sz="5550" dirty="0">
                <a:solidFill>
                  <a:schemeClr val="accent4">
                    <a:lumMod val="50000"/>
                  </a:schemeClr>
                </a:solidFill>
                <a:latin typeface="楷体" panose="02010609060101010101" pitchFamily="49" charset="-122"/>
                <a:ea typeface="楷体" panose="02010609060101010101" pitchFamily="49" charset="-122"/>
              </a:rPr>
              <a:t>:</a:t>
            </a:r>
            <a:r>
              <a:rPr lang="zh-CN" altLang="en-US" sz="5550" dirty="0">
                <a:solidFill>
                  <a:schemeClr val="accent4">
                    <a:lumMod val="50000"/>
                  </a:schemeClr>
                </a:solidFill>
                <a:latin typeface="楷体" panose="02010609060101010101" pitchFamily="49" charset="-122"/>
                <a:ea typeface="楷体" panose="02010609060101010101" pitchFamily="49" charset="-122"/>
              </a:rPr>
              <a:t>样本容量为</a:t>
            </a:r>
            <a:r>
              <a:rPr lang="en-US" altLang="zh-CN" sz="5550" dirty="0">
                <a:solidFill>
                  <a:schemeClr val="accent4">
                    <a:lumMod val="50000"/>
                  </a:schemeClr>
                </a:solidFill>
                <a:latin typeface="楷体" panose="02010609060101010101" pitchFamily="49" charset="-122"/>
                <a:ea typeface="楷体" panose="02010609060101010101" pitchFamily="49" charset="-122"/>
              </a:rPr>
              <a:t>295÷5=59;</a:t>
            </a:r>
          </a:p>
          <a:p>
            <a:pPr marL="89154" indent="0">
              <a:spcBef>
                <a:spcPct val="50000"/>
              </a:spcBef>
              <a:buNone/>
            </a:pPr>
            <a:r>
              <a:rPr lang="zh-CN" altLang="en-US" sz="5550" dirty="0">
                <a:solidFill>
                  <a:schemeClr val="accent1">
                    <a:lumMod val="50000"/>
                  </a:schemeClr>
                </a:solidFill>
                <a:latin typeface="楷体" panose="02010609060101010101" pitchFamily="49" charset="-122"/>
                <a:ea typeface="楷体" panose="02010609060101010101" pitchFamily="49" charset="-122"/>
              </a:rPr>
              <a:t>第二步</a:t>
            </a:r>
            <a:r>
              <a:rPr lang="en-US" altLang="zh-CN" sz="5550" dirty="0">
                <a:solidFill>
                  <a:schemeClr val="accent1">
                    <a:lumMod val="50000"/>
                  </a:schemeClr>
                </a:solidFill>
                <a:latin typeface="楷体" panose="02010609060101010101" pitchFamily="49" charset="-122"/>
                <a:ea typeface="楷体" panose="02010609060101010101" pitchFamily="49" charset="-122"/>
              </a:rPr>
              <a:t>:</a:t>
            </a:r>
            <a:r>
              <a:rPr lang="zh-CN" altLang="en-US" sz="5550" dirty="0">
                <a:solidFill>
                  <a:schemeClr val="accent1">
                    <a:lumMod val="50000"/>
                  </a:schemeClr>
                </a:solidFill>
                <a:latin typeface="楷体" panose="02010609060101010101" pitchFamily="49" charset="-122"/>
                <a:ea typeface="楷体" panose="02010609060101010101" pitchFamily="49" charset="-122"/>
              </a:rPr>
              <a:t>确定分段间隔</a:t>
            </a:r>
            <a:r>
              <a:rPr lang="en-US" altLang="zh-CN" sz="5550" dirty="0">
                <a:solidFill>
                  <a:schemeClr val="accent1">
                    <a:lumMod val="50000"/>
                  </a:schemeClr>
                </a:solidFill>
                <a:latin typeface="楷体" panose="02010609060101010101" pitchFamily="49" charset="-122"/>
                <a:ea typeface="楷体" panose="02010609060101010101" pitchFamily="49" charset="-122"/>
              </a:rPr>
              <a:t>k=5,</a:t>
            </a:r>
            <a:r>
              <a:rPr lang="zh-CN" altLang="en-US" sz="5550" dirty="0">
                <a:solidFill>
                  <a:schemeClr val="accent1">
                    <a:lumMod val="50000"/>
                  </a:schemeClr>
                </a:solidFill>
                <a:latin typeface="楷体" panose="02010609060101010101" pitchFamily="49" charset="-122"/>
                <a:ea typeface="楷体" panose="02010609060101010101" pitchFamily="49" charset="-122"/>
              </a:rPr>
              <a:t>将编号分</a:t>
            </a:r>
            <a:r>
              <a:rPr lang="en-US" altLang="zh-CN" sz="5550" dirty="0">
                <a:solidFill>
                  <a:schemeClr val="accent1">
                    <a:lumMod val="50000"/>
                  </a:schemeClr>
                </a:solidFill>
                <a:latin typeface="楷体" panose="02010609060101010101" pitchFamily="49" charset="-122"/>
                <a:ea typeface="楷体" panose="02010609060101010101" pitchFamily="49" charset="-122"/>
              </a:rPr>
              <a:t>1~5,6~10,…,291~295;</a:t>
            </a:r>
          </a:p>
          <a:p>
            <a:pPr marL="89154" indent="0">
              <a:spcBef>
                <a:spcPct val="50000"/>
              </a:spcBef>
              <a:buNone/>
            </a:pPr>
            <a:r>
              <a:rPr lang="zh-CN" altLang="en-US" sz="5550" dirty="0">
                <a:solidFill>
                  <a:srgbClr val="D60093"/>
                </a:solidFill>
                <a:latin typeface="楷体" panose="02010609060101010101" pitchFamily="49" charset="-122"/>
                <a:ea typeface="楷体" panose="02010609060101010101" pitchFamily="49" charset="-122"/>
              </a:rPr>
              <a:t>第三步</a:t>
            </a:r>
            <a:r>
              <a:rPr lang="en-US" altLang="zh-CN" sz="5550" dirty="0">
                <a:solidFill>
                  <a:srgbClr val="D60093"/>
                </a:solidFill>
                <a:latin typeface="楷体" panose="02010609060101010101" pitchFamily="49" charset="-122"/>
                <a:ea typeface="楷体" panose="02010609060101010101" pitchFamily="49" charset="-122"/>
              </a:rPr>
              <a:t>:</a:t>
            </a:r>
            <a:r>
              <a:rPr lang="zh-CN" altLang="en-US" sz="5550" dirty="0">
                <a:solidFill>
                  <a:srgbClr val="D60093"/>
                </a:solidFill>
                <a:latin typeface="楷体" panose="02010609060101010101" pitchFamily="49" charset="-122"/>
                <a:ea typeface="楷体" panose="02010609060101010101" pitchFamily="49" charset="-122"/>
              </a:rPr>
              <a:t>采用简单随机抽样的方法，从第一组</a:t>
            </a:r>
            <a:r>
              <a:rPr lang="en-US" altLang="zh-CN" sz="5550" dirty="0">
                <a:solidFill>
                  <a:srgbClr val="D60093"/>
                </a:solidFill>
                <a:latin typeface="楷体" panose="02010609060101010101" pitchFamily="49" charset="-122"/>
                <a:ea typeface="楷体" panose="02010609060101010101" pitchFamily="49" charset="-122"/>
              </a:rPr>
              <a:t>5</a:t>
            </a:r>
            <a:r>
              <a:rPr lang="zh-CN" altLang="en-US" sz="5550" dirty="0">
                <a:solidFill>
                  <a:srgbClr val="D60093"/>
                </a:solidFill>
                <a:latin typeface="楷体" panose="02010609060101010101" pitchFamily="49" charset="-122"/>
                <a:ea typeface="楷体" panose="02010609060101010101" pitchFamily="49" charset="-122"/>
              </a:rPr>
              <a:t>名学生中抽出一名学生，如确定编号为</a:t>
            </a:r>
            <a:r>
              <a:rPr lang="en-US" altLang="zh-CN" sz="5550" dirty="0">
                <a:solidFill>
                  <a:srgbClr val="D60093"/>
                </a:solidFill>
                <a:latin typeface="楷体" panose="02010609060101010101" pitchFamily="49" charset="-122"/>
                <a:ea typeface="楷体" panose="02010609060101010101" pitchFamily="49" charset="-122"/>
              </a:rPr>
              <a:t>L</a:t>
            </a:r>
            <a:r>
              <a:rPr lang="zh-CN" altLang="en-US" sz="5550" dirty="0">
                <a:solidFill>
                  <a:srgbClr val="D60093"/>
                </a:solidFill>
                <a:latin typeface="楷体" panose="02010609060101010101" pitchFamily="49" charset="-122"/>
                <a:ea typeface="楷体" panose="02010609060101010101" pitchFamily="49" charset="-122"/>
              </a:rPr>
              <a:t>的学生</a:t>
            </a:r>
            <a:r>
              <a:rPr lang="en-US" altLang="zh-CN" sz="5550" dirty="0">
                <a:solidFill>
                  <a:srgbClr val="D60093"/>
                </a:solidFill>
                <a:latin typeface="楷体" panose="02010609060101010101" pitchFamily="49" charset="-122"/>
                <a:ea typeface="楷体" panose="02010609060101010101" pitchFamily="49" charset="-122"/>
              </a:rPr>
              <a:t>,</a:t>
            </a:r>
            <a:r>
              <a:rPr lang="zh-CN" altLang="en-US" sz="5550" dirty="0">
                <a:solidFill>
                  <a:srgbClr val="D60093"/>
                </a:solidFill>
                <a:latin typeface="楷体" panose="02010609060101010101" pitchFamily="49" charset="-122"/>
                <a:ea typeface="楷体" panose="02010609060101010101" pitchFamily="49" charset="-122"/>
              </a:rPr>
              <a:t>依次取出的学生编号为</a:t>
            </a:r>
            <a:r>
              <a:rPr lang="en-US" altLang="zh-CN" sz="5550" dirty="0">
                <a:solidFill>
                  <a:srgbClr val="D60093"/>
                </a:solidFill>
                <a:latin typeface="楷体" panose="02010609060101010101" pitchFamily="49" charset="-122"/>
                <a:ea typeface="楷体" panose="02010609060101010101" pitchFamily="49" charset="-122"/>
              </a:rPr>
              <a:t>L+5,L+10,L+15,…,L+290 ,</a:t>
            </a:r>
            <a:r>
              <a:rPr lang="zh-CN" altLang="en-US" sz="5550" dirty="0">
                <a:solidFill>
                  <a:srgbClr val="D60093"/>
                </a:solidFill>
                <a:latin typeface="楷体" panose="02010609060101010101" pitchFamily="49" charset="-122"/>
                <a:ea typeface="楷体" panose="02010609060101010101" pitchFamily="49" charset="-122"/>
              </a:rPr>
              <a:t>这样就得到一个样本容量为</a:t>
            </a:r>
            <a:r>
              <a:rPr lang="en-US" altLang="zh-CN" sz="5550" dirty="0">
                <a:solidFill>
                  <a:srgbClr val="D60093"/>
                </a:solidFill>
                <a:latin typeface="楷体" panose="02010609060101010101" pitchFamily="49" charset="-122"/>
                <a:ea typeface="楷体" panose="02010609060101010101" pitchFamily="49" charset="-122"/>
              </a:rPr>
              <a:t>59</a:t>
            </a:r>
            <a:r>
              <a:rPr lang="zh-CN" altLang="en-US" sz="5550" dirty="0">
                <a:solidFill>
                  <a:srgbClr val="D60093"/>
                </a:solidFill>
                <a:latin typeface="楷体" panose="02010609060101010101" pitchFamily="49" charset="-122"/>
                <a:ea typeface="楷体" panose="02010609060101010101" pitchFamily="49" charset="-122"/>
              </a:rPr>
              <a:t>的样本</a:t>
            </a:r>
            <a:r>
              <a:rPr lang="en-US" altLang="zh-CN" sz="5550" dirty="0">
                <a:solidFill>
                  <a:srgbClr val="D60093"/>
                </a:solidFill>
                <a:latin typeface="楷体" panose="02010609060101010101" pitchFamily="49" charset="-122"/>
                <a:ea typeface="楷体" panose="02010609060101010101" pitchFamily="49" charset="-122"/>
              </a:rPr>
              <a:t>.</a:t>
            </a:r>
            <a:endParaRPr lang="en-US" altLang="zh-CN" sz="5550" dirty="0">
              <a:solidFill>
                <a:srgbClr val="002060"/>
              </a:solidFill>
              <a:latin typeface="楷体" panose="02010609060101010101" pitchFamily="49" charset="-122"/>
              <a:ea typeface="楷体" panose="02010609060101010101" pitchFamily="49" charset="-122"/>
            </a:endParaRPr>
          </a:p>
          <a:p>
            <a:pPr marL="89154" indent="0">
              <a:buNone/>
            </a:pPr>
            <a:endParaRPr lang="en-US" altLang="zh-CN" sz="4125" dirty="0">
              <a:solidFill>
                <a:srgbClr val="0070C0"/>
              </a:solidFill>
              <a:latin typeface="文道楷体" panose="02010600040101010101" pitchFamily="2" charset="-122"/>
              <a:ea typeface="文道楷体" panose="02010600040101010101" pitchFamily="2" charset="-122"/>
            </a:endParaRPr>
          </a:p>
          <a:p>
            <a:pPr marL="89154" indent="0">
              <a:buNone/>
            </a:pPr>
            <a:endParaRPr lang="zh-CN" altLang="en-US" sz="45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34960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32</a:t>
            </a:fld>
            <a:endParaRPr lang="en-US"/>
          </a:p>
        </p:txBody>
      </p:sp>
      <p:sp>
        <p:nvSpPr>
          <p:cNvPr id="13" name="内容占位符 2"/>
          <p:cNvSpPr>
            <a:spLocks noGrp="1"/>
          </p:cNvSpPr>
          <p:nvPr>
            <p:ph idx="1"/>
          </p:nvPr>
        </p:nvSpPr>
        <p:spPr>
          <a:xfrm>
            <a:off x="0" y="1645544"/>
            <a:ext cx="8801100" cy="4457700"/>
          </a:xfrm>
        </p:spPr>
        <p:txBody>
          <a:bodyPr>
            <a:normAutofit fontScale="47500" lnSpcReduction="20000"/>
          </a:bodyPr>
          <a:lstStyle/>
          <a:p>
            <a:pPr marL="89154" indent="0">
              <a:lnSpc>
                <a:spcPct val="120000"/>
              </a:lnSpc>
              <a:buNone/>
            </a:pPr>
            <a:r>
              <a:rPr lang="zh-CN" altLang="en-US" sz="5550" dirty="0">
                <a:solidFill>
                  <a:srgbClr val="CC0066"/>
                </a:solidFill>
                <a:latin typeface="Cambria Math" panose="02040503050406030204" pitchFamily="18" charset="0"/>
                <a:ea typeface="方正卡通简体" panose="03000509000000000000" pitchFamily="65" charset="-122"/>
              </a:rPr>
              <a:t>分层抽样</a:t>
            </a:r>
            <a:r>
              <a:rPr lang="zh-CN" altLang="en-US" sz="5550" dirty="0">
                <a:solidFill>
                  <a:srgbClr val="0070C0"/>
                </a:solidFill>
                <a:latin typeface="Cambria Math" panose="02040503050406030204" pitchFamily="18" charset="0"/>
                <a:ea typeface="方正卡通简体" panose="03000509000000000000" pitchFamily="65" charset="-122"/>
              </a:rPr>
              <a:t> </a:t>
            </a:r>
            <a:r>
              <a:rPr lang="zh-CN" altLang="en-US" sz="5550" dirty="0">
                <a:solidFill>
                  <a:srgbClr val="0070C0"/>
                </a:solidFill>
                <a:latin typeface="Cambria Math" panose="02040503050406030204" pitchFamily="18" charset="0"/>
                <a:ea typeface="文道楷体" panose="02010600040101010101" pitchFamily="2" charset="-122"/>
              </a:rPr>
              <a:t>某地区有高中生</a:t>
            </a:r>
            <a:r>
              <a:rPr lang="en-US" altLang="zh-CN" sz="5550" dirty="0">
                <a:solidFill>
                  <a:srgbClr val="0070C0"/>
                </a:solidFill>
                <a:latin typeface="Cambria Math" panose="02040503050406030204" pitchFamily="18" charset="0"/>
                <a:ea typeface="Cambria Math" panose="02040503050406030204" pitchFamily="18" charset="0"/>
              </a:rPr>
              <a:t>2400</a:t>
            </a:r>
            <a:r>
              <a:rPr lang="zh-CN" altLang="en-US" sz="5550" dirty="0">
                <a:solidFill>
                  <a:srgbClr val="0070C0"/>
                </a:solidFill>
                <a:latin typeface="Cambria Math" panose="02040503050406030204" pitchFamily="18" charset="0"/>
                <a:ea typeface="文道楷体" panose="02010600040101010101" pitchFamily="2" charset="-122"/>
              </a:rPr>
              <a:t>人，初中生</a:t>
            </a:r>
            <a:r>
              <a:rPr lang="en-US" altLang="zh-CN" sz="5550" dirty="0">
                <a:solidFill>
                  <a:srgbClr val="0070C0"/>
                </a:solidFill>
                <a:latin typeface="Cambria Math" panose="02040503050406030204" pitchFamily="18" charset="0"/>
                <a:ea typeface="Cambria Math" panose="02040503050406030204" pitchFamily="18" charset="0"/>
              </a:rPr>
              <a:t>10800</a:t>
            </a:r>
            <a:r>
              <a:rPr lang="zh-CN" altLang="en-US" sz="5550" dirty="0">
                <a:solidFill>
                  <a:srgbClr val="0070C0"/>
                </a:solidFill>
                <a:latin typeface="Cambria Math" panose="02040503050406030204" pitchFamily="18" charset="0"/>
                <a:ea typeface="文道楷体" panose="02010600040101010101" pitchFamily="2" charset="-122"/>
              </a:rPr>
              <a:t>人，小学生</a:t>
            </a:r>
            <a:r>
              <a:rPr lang="en-US" altLang="zh-CN" sz="5550" dirty="0">
                <a:solidFill>
                  <a:srgbClr val="0070C0"/>
                </a:solidFill>
                <a:latin typeface="Cambria Math" panose="02040503050406030204" pitchFamily="18" charset="0"/>
                <a:ea typeface="Cambria Math" panose="02040503050406030204" pitchFamily="18" charset="0"/>
              </a:rPr>
              <a:t>11100</a:t>
            </a:r>
            <a:r>
              <a:rPr lang="zh-CN" altLang="en-US" sz="5550" dirty="0">
                <a:solidFill>
                  <a:srgbClr val="0070C0"/>
                </a:solidFill>
                <a:latin typeface="Cambria Math" panose="02040503050406030204" pitchFamily="18" charset="0"/>
                <a:ea typeface="文道楷体" panose="02010600040101010101" pitchFamily="2" charset="-122"/>
              </a:rPr>
              <a:t>人，当地教育部门为了了解本地区中小学生的近视率及其形成原因，要从本地区的中小学生中抽取</a:t>
            </a:r>
            <a:r>
              <a:rPr lang="en-US" altLang="zh-CN" sz="5550" dirty="0">
                <a:solidFill>
                  <a:srgbClr val="0070C0"/>
                </a:solidFill>
                <a:latin typeface="Cambria Math" panose="02040503050406030204" pitchFamily="18" charset="0"/>
                <a:ea typeface="Cambria Math" panose="02040503050406030204" pitchFamily="18" charset="0"/>
              </a:rPr>
              <a:t>1%</a:t>
            </a:r>
            <a:r>
              <a:rPr lang="zh-CN" altLang="en-US" sz="5550" dirty="0">
                <a:solidFill>
                  <a:srgbClr val="0070C0"/>
                </a:solidFill>
                <a:latin typeface="Cambria Math" panose="02040503050406030204" pitchFamily="18" charset="0"/>
                <a:ea typeface="文道楷体" panose="02010600040101010101" pitchFamily="2" charset="-122"/>
              </a:rPr>
              <a:t>的学生进行调查。你认为应当如何抽取样本？</a:t>
            </a:r>
            <a:endParaRPr lang="en-US" altLang="zh-CN" sz="5550" dirty="0">
              <a:solidFill>
                <a:srgbClr val="0070C0"/>
              </a:solidFill>
              <a:latin typeface="Cambria Math" panose="02040503050406030204" pitchFamily="18" charset="0"/>
              <a:ea typeface="Cambria Math" panose="02040503050406030204" pitchFamily="18" charset="0"/>
            </a:endParaRPr>
          </a:p>
          <a:p>
            <a:pPr>
              <a:lnSpc>
                <a:spcPct val="120000"/>
              </a:lnSpc>
              <a:buFont typeface="Wingdings" panose="05000000000000000000" pitchFamily="2" charset="2"/>
              <a:buChar char="n"/>
            </a:pPr>
            <a:r>
              <a:rPr lang="zh-CN" altLang="en-US" sz="5475" dirty="0">
                <a:solidFill>
                  <a:srgbClr val="FF0066"/>
                </a:solidFill>
                <a:latin typeface="Cambria Math" panose="02040503050406030204" pitchFamily="18" charset="0"/>
                <a:ea typeface="方正卡通简体" panose="03000509000000000000" pitchFamily="65" charset="-122"/>
              </a:rPr>
              <a:t>由于样本容量与总体个体数之比为</a:t>
            </a:r>
            <a:r>
              <a:rPr lang="en-US" altLang="zh-CN" sz="5475" dirty="0">
                <a:solidFill>
                  <a:srgbClr val="FF0066"/>
                </a:solidFill>
                <a:latin typeface="Cambria Math" panose="02040503050406030204" pitchFamily="18" charset="0"/>
                <a:ea typeface="Cambria Math" panose="02040503050406030204" pitchFamily="18" charset="0"/>
              </a:rPr>
              <a:t>1:100</a:t>
            </a:r>
            <a:r>
              <a:rPr lang="zh-CN" altLang="en-US" sz="5475" dirty="0">
                <a:solidFill>
                  <a:srgbClr val="FF0066"/>
                </a:solidFill>
                <a:latin typeface="Cambria Math" panose="02040503050406030204" pitchFamily="18" charset="0"/>
                <a:ea typeface="方正卡通简体" panose="03000509000000000000" pitchFamily="65" charset="-122"/>
              </a:rPr>
              <a:t>，因此，样本中包含的各部门的个体数应该是：</a:t>
            </a:r>
          </a:p>
          <a:p>
            <a:pPr marL="89154" indent="0">
              <a:lnSpc>
                <a:spcPct val="120000"/>
              </a:lnSpc>
              <a:buNone/>
            </a:pPr>
            <a:r>
              <a:rPr lang="en-US" altLang="zh-CN" sz="5475" dirty="0">
                <a:solidFill>
                  <a:srgbClr val="FF0066"/>
                </a:solidFill>
                <a:latin typeface="Cambria Math" panose="02040503050406030204" pitchFamily="18" charset="0"/>
                <a:ea typeface="Cambria Math" panose="02040503050406030204" pitchFamily="18" charset="0"/>
              </a:rPr>
              <a:t>2400/100</a:t>
            </a:r>
            <a:r>
              <a:rPr lang="zh-CN" altLang="en-US" sz="5475" dirty="0">
                <a:solidFill>
                  <a:srgbClr val="FF0066"/>
                </a:solidFill>
                <a:latin typeface="Cambria Math" panose="02040503050406030204" pitchFamily="18" charset="0"/>
                <a:ea typeface="方正卡通简体" panose="03000509000000000000" pitchFamily="65" charset="-122"/>
              </a:rPr>
              <a:t>，</a:t>
            </a:r>
            <a:r>
              <a:rPr lang="en-US" altLang="zh-CN" sz="5475" dirty="0">
                <a:solidFill>
                  <a:srgbClr val="FF0066"/>
                </a:solidFill>
                <a:latin typeface="Cambria Math" panose="02040503050406030204" pitchFamily="18" charset="0"/>
                <a:ea typeface="Cambria Math" panose="02040503050406030204" pitchFamily="18" charset="0"/>
              </a:rPr>
              <a:t>10900/100</a:t>
            </a:r>
            <a:r>
              <a:rPr lang="zh-CN" altLang="en-US" sz="5475" dirty="0">
                <a:solidFill>
                  <a:srgbClr val="FF0066"/>
                </a:solidFill>
                <a:latin typeface="Cambria Math" panose="02040503050406030204" pitchFamily="18" charset="0"/>
                <a:ea typeface="方正卡通简体" panose="03000509000000000000" pitchFamily="65" charset="-122"/>
              </a:rPr>
              <a:t>，</a:t>
            </a:r>
            <a:r>
              <a:rPr lang="en-US" altLang="zh-CN" sz="5475" dirty="0">
                <a:solidFill>
                  <a:srgbClr val="FF0066"/>
                </a:solidFill>
                <a:latin typeface="Cambria Math" panose="02040503050406030204" pitchFamily="18" charset="0"/>
                <a:ea typeface="Cambria Math" panose="02040503050406030204" pitchFamily="18" charset="0"/>
              </a:rPr>
              <a:t>11100/100</a:t>
            </a:r>
          </a:p>
          <a:p>
            <a:pPr>
              <a:lnSpc>
                <a:spcPct val="120000"/>
              </a:lnSpc>
            </a:pPr>
            <a:r>
              <a:rPr lang="zh-CN" altLang="en-US" sz="5475" dirty="0">
                <a:solidFill>
                  <a:srgbClr val="0070C0"/>
                </a:solidFill>
                <a:latin typeface="Cambria Math" panose="02040503050406030204" pitchFamily="18" charset="0"/>
                <a:ea typeface="方正卡通简体" panose="03000509000000000000" pitchFamily="65" charset="-122"/>
              </a:rPr>
              <a:t>即抽取</a:t>
            </a:r>
            <a:r>
              <a:rPr lang="en-US" altLang="zh-CN" sz="5475" dirty="0">
                <a:solidFill>
                  <a:srgbClr val="0070C0"/>
                </a:solidFill>
                <a:latin typeface="Cambria Math" panose="02040503050406030204" pitchFamily="18" charset="0"/>
                <a:ea typeface="Cambria Math" panose="02040503050406030204" pitchFamily="18" charset="0"/>
              </a:rPr>
              <a:t>24</a:t>
            </a:r>
            <a:r>
              <a:rPr lang="zh-CN" altLang="en-US" sz="5475" dirty="0">
                <a:solidFill>
                  <a:srgbClr val="0070C0"/>
                </a:solidFill>
                <a:latin typeface="Cambria Math" panose="02040503050406030204" pitchFamily="18" charset="0"/>
                <a:ea typeface="方正卡通简体" panose="03000509000000000000" pitchFamily="65" charset="-122"/>
              </a:rPr>
              <a:t>名高中生，</a:t>
            </a:r>
            <a:r>
              <a:rPr lang="en-US" altLang="zh-CN" sz="5475" dirty="0">
                <a:solidFill>
                  <a:srgbClr val="0070C0"/>
                </a:solidFill>
                <a:latin typeface="Cambria Math" panose="02040503050406030204" pitchFamily="18" charset="0"/>
                <a:ea typeface="Cambria Math" panose="02040503050406030204" pitchFamily="18" charset="0"/>
              </a:rPr>
              <a:t>109</a:t>
            </a:r>
            <a:r>
              <a:rPr lang="zh-CN" altLang="en-US" sz="5475" dirty="0">
                <a:solidFill>
                  <a:srgbClr val="0070C0"/>
                </a:solidFill>
                <a:latin typeface="Cambria Math" panose="02040503050406030204" pitchFamily="18" charset="0"/>
                <a:ea typeface="方正卡通简体" panose="03000509000000000000" pitchFamily="65" charset="-122"/>
              </a:rPr>
              <a:t>名初中生和</a:t>
            </a:r>
            <a:r>
              <a:rPr lang="en-US" altLang="zh-CN" sz="5475" dirty="0">
                <a:solidFill>
                  <a:srgbClr val="0070C0"/>
                </a:solidFill>
                <a:latin typeface="Cambria Math" panose="02040503050406030204" pitchFamily="18" charset="0"/>
                <a:ea typeface="Cambria Math" panose="02040503050406030204" pitchFamily="18" charset="0"/>
              </a:rPr>
              <a:t>110</a:t>
            </a:r>
            <a:r>
              <a:rPr lang="zh-CN" altLang="en-US" sz="5475" dirty="0">
                <a:solidFill>
                  <a:srgbClr val="0070C0"/>
                </a:solidFill>
                <a:latin typeface="Cambria Math" panose="02040503050406030204" pitchFamily="18" charset="0"/>
                <a:ea typeface="方正卡通简体" panose="03000509000000000000" pitchFamily="65" charset="-122"/>
              </a:rPr>
              <a:t>名小学生作为样本。</a:t>
            </a:r>
          </a:p>
          <a:p>
            <a:pPr marL="89154" indent="0">
              <a:buNone/>
            </a:pPr>
            <a:endParaRPr lang="en-US" altLang="zh-CN" sz="4125" dirty="0">
              <a:solidFill>
                <a:srgbClr val="0070C0"/>
              </a:solidFill>
              <a:latin typeface="文道楷体" panose="02010600040101010101" pitchFamily="2" charset="-122"/>
              <a:ea typeface="文道楷体" panose="02010600040101010101" pitchFamily="2" charset="-122"/>
            </a:endParaRPr>
          </a:p>
          <a:p>
            <a:pPr marL="89154" indent="0">
              <a:buNone/>
            </a:pPr>
            <a:endParaRPr lang="zh-CN" altLang="en-US" sz="45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31056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33</a:t>
            </a:fld>
            <a:endParaRPr lang="en-US"/>
          </a:p>
        </p:txBody>
      </p:sp>
      <p:sp>
        <p:nvSpPr>
          <p:cNvPr id="13" name="内容占位符 2"/>
          <p:cNvSpPr>
            <a:spLocks noGrp="1"/>
          </p:cNvSpPr>
          <p:nvPr>
            <p:ph idx="1"/>
          </p:nvPr>
        </p:nvSpPr>
        <p:spPr>
          <a:xfrm>
            <a:off x="0" y="1645544"/>
            <a:ext cx="8801100" cy="4457700"/>
          </a:xfrm>
        </p:spPr>
        <p:txBody>
          <a:bodyPr>
            <a:normAutofit/>
          </a:bodyPr>
          <a:lstStyle/>
          <a:p>
            <a:pPr>
              <a:buFont typeface="Wingdings" panose="05000000000000000000" pitchFamily="2" charset="2"/>
              <a:buChar char="p"/>
            </a:pPr>
            <a:r>
              <a:rPr lang="zh-CN" altLang="en-US" dirty="0">
                <a:solidFill>
                  <a:srgbClr val="CC0066"/>
                </a:solidFill>
                <a:latin typeface="Cambria Math" panose="02040503050406030204" pitchFamily="18" charset="0"/>
                <a:ea typeface="方正卡通简体" panose="03000509000000000000" pitchFamily="65" charset="-122"/>
              </a:rPr>
              <a:t>简单随机抽样</a:t>
            </a:r>
            <a:endParaRPr lang="en-US" altLang="zh-CN" dirty="0">
              <a:solidFill>
                <a:srgbClr val="CC0066"/>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zh-CN" altLang="en-US" dirty="0">
                <a:solidFill>
                  <a:schemeClr val="accent1">
                    <a:lumMod val="50000"/>
                  </a:schemeClr>
                </a:solidFill>
                <a:latin typeface="Cambria Math" panose="02040503050406030204" pitchFamily="18" charset="0"/>
                <a:ea typeface="方正卡通简体" panose="03000509000000000000" pitchFamily="65" charset="-122"/>
              </a:rPr>
              <a:t>系统抽样</a:t>
            </a:r>
            <a:endParaRPr lang="en-US" altLang="zh-CN" dirty="0">
              <a:solidFill>
                <a:schemeClr val="accent1">
                  <a:lumMod val="50000"/>
                </a:schemeClr>
              </a:solidFill>
              <a:latin typeface="Cambria Math" panose="02040503050406030204" pitchFamily="18" charset="0"/>
              <a:ea typeface="Cambria Math" panose="02040503050406030204" pitchFamily="18" charset="0"/>
            </a:endParaRPr>
          </a:p>
          <a:p>
            <a:pPr>
              <a:buFont typeface="Wingdings" panose="05000000000000000000" pitchFamily="2" charset="2"/>
              <a:buChar char="p"/>
            </a:pPr>
            <a:r>
              <a:rPr lang="zh-CN" altLang="en-US" dirty="0">
                <a:solidFill>
                  <a:srgbClr val="008000"/>
                </a:solidFill>
                <a:latin typeface="Cambria Math" panose="02040503050406030204" pitchFamily="18" charset="0"/>
                <a:ea typeface="方正卡通简体" panose="03000509000000000000" pitchFamily="65" charset="-122"/>
              </a:rPr>
              <a:t>分层抽样</a:t>
            </a:r>
            <a:endParaRPr lang="en-US" altLang="zh-CN" dirty="0">
              <a:solidFill>
                <a:srgbClr val="008000"/>
              </a:solidFill>
              <a:latin typeface="Cambria Math" panose="02040503050406030204" pitchFamily="18" charset="0"/>
              <a:ea typeface="Cambria Math" panose="02040503050406030204" pitchFamily="18" charset="0"/>
            </a:endParaRPr>
          </a:p>
          <a:p>
            <a:pPr>
              <a:buFont typeface="Wingdings" panose="05000000000000000000" pitchFamily="2" charset="2"/>
              <a:buChar char="p"/>
            </a:pPr>
            <a:r>
              <a:rPr lang="zh-CN" altLang="en-US" dirty="0">
                <a:solidFill>
                  <a:srgbClr val="002060"/>
                </a:solidFill>
                <a:latin typeface="Cambria Math" panose="02040503050406030204" pitchFamily="18" charset="0"/>
                <a:ea typeface="方正卡通简体" panose="03000509000000000000" pitchFamily="65" charset="-122"/>
              </a:rPr>
              <a:t>整群抽样</a:t>
            </a:r>
            <a:endParaRPr lang="en-US" altLang="zh-CN" dirty="0">
              <a:solidFill>
                <a:srgbClr val="002060"/>
              </a:solidFill>
              <a:latin typeface="文道楷体" panose="02010600040101010101" pitchFamily="2" charset="-122"/>
              <a:ea typeface="文道楷体" panose="02010600040101010101" pitchFamily="2" charset="-122"/>
            </a:endParaRPr>
          </a:p>
          <a:p>
            <a:pPr marL="89154" indent="0">
              <a:buNone/>
            </a:pPr>
            <a:r>
              <a:rPr lang="en-US" altLang="zh-CN" sz="4500" dirty="0">
                <a:latin typeface="黑体" panose="02010609060101010101" pitchFamily="49" charset="-122"/>
                <a:ea typeface="黑体" panose="02010609060101010101" pitchFamily="49" charset="-122"/>
              </a:rPr>
              <a:t>-----------------</a:t>
            </a:r>
          </a:p>
          <a:p>
            <a:pPr marL="89154" indent="0">
              <a:buNone/>
            </a:pPr>
            <a:r>
              <a:rPr lang="zh-CN" altLang="en-US" sz="2625" dirty="0">
                <a:solidFill>
                  <a:srgbClr val="008000"/>
                </a:solidFill>
                <a:latin typeface="方正卡通简体" panose="03000509000000000000" pitchFamily="65" charset="-122"/>
                <a:ea typeface="方正卡通简体" panose="03000509000000000000" pitchFamily="65" charset="-122"/>
              </a:rPr>
              <a:t>我们将考察流中的可靠样本抽取问题。同很多流算法一样，该抽取“技巧”中的哈希使用方法在一定程度上与一般应用有所不同。</a:t>
            </a:r>
          </a:p>
          <a:p>
            <a:pPr marL="89154" indent="0">
              <a:buNone/>
            </a:pPr>
            <a:endParaRPr lang="zh-CN" altLang="en-US" sz="45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61874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34</a:t>
            </a:fld>
            <a:endParaRPr lang="en-US"/>
          </a:p>
        </p:txBody>
      </p:sp>
      <p:sp>
        <p:nvSpPr>
          <p:cNvPr id="13" name="内容占位符 2"/>
          <p:cNvSpPr>
            <a:spLocks noGrp="1"/>
          </p:cNvSpPr>
          <p:nvPr>
            <p:ph idx="1"/>
          </p:nvPr>
        </p:nvSpPr>
        <p:spPr>
          <a:xfrm>
            <a:off x="0" y="1645544"/>
            <a:ext cx="8801100" cy="4457700"/>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4.2.1</a:t>
            </a:r>
            <a:r>
              <a:rPr lang="zh-CN" altLang="en-US" sz="2625" dirty="0">
                <a:latin typeface="Cambria Math" panose="02040503050406030204" pitchFamily="18" charset="0"/>
                <a:ea typeface="方正卡通简体" panose="03000509000000000000" pitchFamily="65" charset="-122"/>
              </a:rPr>
              <a:t>一个富于启发性的例子</a:t>
            </a:r>
          </a:p>
          <a:p>
            <a:pPr marL="89154" indent="0">
              <a:buNone/>
            </a:pPr>
            <a:r>
              <a:rPr lang="zh-CN" altLang="en-US" dirty="0">
                <a:solidFill>
                  <a:schemeClr val="accent1">
                    <a:lumMod val="50000"/>
                  </a:schemeClr>
                </a:solidFill>
                <a:latin typeface="Cambria Math" panose="02040503050406030204" pitchFamily="18" charset="0"/>
                <a:ea typeface="方正卡通简体" panose="03000509000000000000" pitchFamily="65" charset="-122"/>
              </a:rPr>
              <a:t>目标：从流中选择一个子集，以便能够对它进行查询并给出统计性上对整个流具有代表性的结果。</a:t>
            </a:r>
            <a:endParaRPr lang="en-US" altLang="zh-CN" dirty="0">
              <a:solidFill>
                <a:schemeClr val="accent1">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dirty="0">
                <a:solidFill>
                  <a:srgbClr val="0070C0"/>
                </a:solidFill>
                <a:latin typeface="Cambria Math" panose="02040503050406030204" pitchFamily="18" charset="0"/>
                <a:ea typeface="方正苏新诗柳楷简体" panose="02000000000000000000" pitchFamily="2" charset="-122"/>
              </a:rPr>
              <a:t>问题描述：搜索引擎收到查询流，这些数据可以用于研究典型用户的行为。假定这个流由三元组</a:t>
            </a:r>
            <a:r>
              <a:rPr lang="en-US" altLang="zh-CN" dirty="0">
                <a:solidFill>
                  <a:srgbClr val="0070C0"/>
                </a:solidFill>
                <a:latin typeface="Cambria Math" panose="02040503050406030204" pitchFamily="18" charset="0"/>
                <a:ea typeface="Cambria Math" panose="02040503050406030204" pitchFamily="18" charset="0"/>
              </a:rPr>
              <a:t>(user, query, time)</a:t>
            </a:r>
            <a:r>
              <a:rPr lang="zh-CN" altLang="en-US" dirty="0">
                <a:solidFill>
                  <a:srgbClr val="0070C0"/>
                </a:solidFill>
                <a:latin typeface="Cambria Math" panose="02040503050406030204" pitchFamily="18" charset="0"/>
                <a:ea typeface="方正苏新诗柳楷简体" panose="02000000000000000000" pitchFamily="2" charset="-122"/>
              </a:rPr>
              <a:t>组成，假设要回答查询“在过去一个月中特定用户所提交的重复查询的比率是多少”，并假设我们只希望存储</a:t>
            </a:r>
            <a:r>
              <a:rPr lang="en-US" altLang="zh-CN" dirty="0">
                <a:solidFill>
                  <a:srgbClr val="0070C0"/>
                </a:solidFill>
                <a:latin typeface="Cambria Math" panose="02040503050406030204" pitchFamily="18" charset="0"/>
                <a:ea typeface="Cambria Math" panose="02040503050406030204" pitchFamily="18" charset="0"/>
              </a:rPr>
              <a:t>1/10</a:t>
            </a:r>
            <a:r>
              <a:rPr lang="zh-CN" altLang="en-US" dirty="0">
                <a:solidFill>
                  <a:srgbClr val="0070C0"/>
                </a:solidFill>
                <a:latin typeface="Cambria Math" panose="02040503050406030204" pitchFamily="18" charset="0"/>
                <a:ea typeface="方正苏新诗柳楷简体" panose="02000000000000000000" pitchFamily="2" charset="-122"/>
              </a:rPr>
              <a:t>的流元素。</a:t>
            </a:r>
            <a:endParaRPr lang="en-US" altLang="zh-CN" dirty="0">
              <a:solidFill>
                <a:srgbClr val="0070C0"/>
              </a:solidFill>
              <a:latin typeface="Cambria Math" panose="02040503050406030204" pitchFamily="18" charset="0"/>
              <a:ea typeface="方正苏新诗柳楷简体" panose="02000000000000000000" pitchFamily="2" charset="-122"/>
            </a:endParaRPr>
          </a:p>
          <a:p>
            <a:pPr marL="89154" indent="0">
              <a:buNone/>
            </a:pPr>
            <a:r>
              <a:rPr lang="zh-CN" altLang="en-US" dirty="0">
                <a:solidFill>
                  <a:srgbClr val="008000"/>
                </a:solidFill>
                <a:latin typeface="Cambria Math" panose="02040503050406030204" pitchFamily="18" charset="0"/>
                <a:ea typeface="欧阳询书法字体" panose="02000600000000000000" pitchFamily="2" charset="-122"/>
                <a:cs typeface="欧阳询书法字体" panose="02000600000000000000" pitchFamily="2" charset="-122"/>
              </a:rPr>
              <a:t>类比的例子：假设有同学</a:t>
            </a:r>
            <a:r>
              <a:rPr lang="en-US" altLang="zh-CN" dirty="0">
                <a:solidFill>
                  <a:srgbClr val="008000"/>
                </a:solidFill>
                <a:latin typeface="Cambria Math" panose="02040503050406030204" pitchFamily="18" charset="0"/>
                <a:ea typeface="Cambria Math" panose="02040503050406030204" pitchFamily="18" charset="0"/>
                <a:cs typeface="欧阳询书法字体" panose="02000600000000000000" pitchFamily="2" charset="-122"/>
              </a:rPr>
              <a:t>1000</a:t>
            </a:r>
            <a:r>
              <a:rPr lang="zh-CN" altLang="en-US" dirty="0">
                <a:solidFill>
                  <a:srgbClr val="008000"/>
                </a:solidFill>
                <a:latin typeface="Cambria Math" panose="02040503050406030204" pitchFamily="18" charset="0"/>
                <a:ea typeface="欧阳询书法字体" panose="02000600000000000000" pitchFamily="2" charset="-122"/>
                <a:cs typeface="欧阳询书法字体" panose="02000600000000000000" pitchFamily="2" charset="-122"/>
              </a:rPr>
              <a:t>人，每天都会上</a:t>
            </a:r>
            <a:r>
              <a:rPr lang="en-US" altLang="zh-CN" dirty="0">
                <a:solidFill>
                  <a:srgbClr val="008000"/>
                </a:solidFill>
                <a:latin typeface="Cambria Math" panose="02040503050406030204" pitchFamily="18" charset="0"/>
                <a:ea typeface="Cambria Math" panose="02040503050406030204" pitchFamily="18" charset="0"/>
                <a:cs typeface="欧阳询书法字体" panose="02000600000000000000" pitchFamily="2" charset="-122"/>
              </a:rPr>
              <a:t>app</a:t>
            </a:r>
            <a:r>
              <a:rPr lang="zh-CN" altLang="en-US" dirty="0">
                <a:solidFill>
                  <a:srgbClr val="008000"/>
                </a:solidFill>
                <a:latin typeface="Cambria Math" panose="02040503050406030204" pitchFamily="18" charset="0"/>
                <a:ea typeface="欧阳询书法字体" panose="02000600000000000000" pitchFamily="2" charset="-122"/>
                <a:cs typeface="欧阳询书法字体" panose="02000600000000000000" pitchFamily="2" charset="-122"/>
              </a:rPr>
              <a:t>看新闻，我们的目标是找出同学们看的新闻的集合</a:t>
            </a:r>
            <a:r>
              <a:rPr lang="en-US" altLang="zh-CN" dirty="0">
                <a:solidFill>
                  <a:srgbClr val="008000"/>
                </a:solidFill>
                <a:latin typeface="Cambria Math" panose="02040503050406030204" pitchFamily="18" charset="0"/>
                <a:ea typeface="Cambria Math" panose="02040503050406030204" pitchFamily="18" charset="0"/>
                <a:cs typeface="欧阳询书法字体" panose="02000600000000000000" pitchFamily="2" charset="-122"/>
              </a:rPr>
              <a:t>N</a:t>
            </a:r>
            <a:r>
              <a:rPr lang="zh-CN" altLang="en-US" dirty="0">
                <a:solidFill>
                  <a:srgbClr val="008000"/>
                </a:solidFill>
                <a:latin typeface="Cambria Math" panose="02040503050406030204" pitchFamily="18" charset="0"/>
                <a:ea typeface="欧阳询书法字体" panose="02000600000000000000" pitchFamily="2" charset="-122"/>
                <a:cs typeface="欧阳询书法字体" panose="02000600000000000000" pitchFamily="2" charset="-122"/>
              </a:rPr>
              <a:t>，和重复看过的新闻</a:t>
            </a:r>
            <a:r>
              <a:rPr lang="en-US" altLang="zh-CN" dirty="0">
                <a:solidFill>
                  <a:srgbClr val="008000"/>
                </a:solidFill>
                <a:latin typeface="Cambria Math" panose="02040503050406030204" pitchFamily="18" charset="0"/>
                <a:ea typeface="Cambria Math" panose="02040503050406030204" pitchFamily="18" charset="0"/>
                <a:cs typeface="欧阳询书法字体" panose="02000600000000000000" pitchFamily="2" charset="-122"/>
              </a:rPr>
              <a:t>D</a:t>
            </a:r>
            <a:r>
              <a:rPr lang="zh-CN" altLang="en-US" dirty="0">
                <a:solidFill>
                  <a:srgbClr val="008000"/>
                </a:solidFill>
                <a:latin typeface="Cambria Math" panose="02040503050406030204" pitchFamily="18" charset="0"/>
                <a:ea typeface="欧阳询书法字体" panose="02000600000000000000" pitchFamily="2" charset="-122"/>
                <a:cs typeface="欧阳询书法字体" panose="02000600000000000000" pitchFamily="2" charset="-122"/>
              </a:rPr>
              <a:t>（两个以上的同学看过这个新闻）</a:t>
            </a:r>
            <a:r>
              <a:rPr lang="zh-CN" altLang="en-US" dirty="0">
                <a:latin typeface="Cambria Math" panose="02040503050406030204" pitchFamily="18" charset="0"/>
                <a:ea typeface="方正苏新诗柳楷简体" panose="02000000000000000000" pitchFamily="2" charset="-122"/>
              </a:rPr>
              <a:t>。</a:t>
            </a:r>
          </a:p>
        </p:txBody>
      </p:sp>
    </p:spTree>
    <p:extLst>
      <p:ext uri="{BB962C8B-B14F-4D97-AF65-F5344CB8AC3E}">
        <p14:creationId xmlns:p14="http://schemas.microsoft.com/office/powerpoint/2010/main" val="2686661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35</a:t>
            </a:fld>
            <a:endParaRPr lang="en-US"/>
          </a:p>
        </p:txBody>
      </p:sp>
      <p:sp>
        <p:nvSpPr>
          <p:cNvPr id="13" name="内容占位符 2"/>
          <p:cNvSpPr>
            <a:spLocks noGrp="1"/>
          </p:cNvSpPr>
          <p:nvPr>
            <p:ph idx="1"/>
          </p:nvPr>
        </p:nvSpPr>
        <p:spPr>
          <a:xfrm>
            <a:off x="0" y="1645544"/>
            <a:ext cx="8801100" cy="4457700"/>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4.2.1</a:t>
            </a:r>
            <a:r>
              <a:rPr lang="zh-CN" altLang="en-US" sz="2625" dirty="0">
                <a:latin typeface="Cambria Math" panose="02040503050406030204" pitchFamily="18" charset="0"/>
                <a:ea typeface="方正卡通简体" panose="03000509000000000000" pitchFamily="65" charset="-122"/>
              </a:rPr>
              <a:t>一个富于启发性的例子</a:t>
            </a:r>
          </a:p>
          <a:p>
            <a:pPr marL="89154" indent="0">
              <a:buNone/>
            </a:pPr>
            <a:r>
              <a:rPr lang="zh-CN" altLang="en-US" dirty="0">
                <a:solidFill>
                  <a:schemeClr val="accent1">
                    <a:lumMod val="50000"/>
                  </a:schemeClr>
                </a:solidFill>
                <a:latin typeface="Cambria Math" panose="02040503050406030204" pitchFamily="18" charset="0"/>
                <a:ea typeface="方正卡通简体" panose="03000509000000000000" pitchFamily="65" charset="-122"/>
              </a:rPr>
              <a:t>问题简化：假定某个用户在过去一个月中有</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s</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个搜索查询只提交过一次，有</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d</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个搜索查询提交过</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2</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次，并且不存在其他超过</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2</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次的搜索查询。如果我们抽样的查询比例为</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1/10</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，如何控制不同查询的抽样比例。</a:t>
            </a:r>
            <a:endParaRPr lang="en-US" altLang="zh-CN" dirty="0">
              <a:solidFill>
                <a:schemeClr val="accent1">
                  <a:lumMod val="50000"/>
                </a:schemeClr>
              </a:solidFill>
              <a:latin typeface="Cambria Math" panose="02040503050406030204" pitchFamily="18" charset="0"/>
              <a:ea typeface="方正卡通简体" panose="03000509000000000000" pitchFamily="65" charset="-122"/>
            </a:endParaRPr>
          </a:p>
          <a:p>
            <a:pPr marL="89154" indent="0">
              <a:buNone/>
            </a:pPr>
            <a:endParaRPr lang="en-US" altLang="zh-CN" dirty="0">
              <a:solidFill>
                <a:srgbClr val="0070C0"/>
              </a:solidFill>
              <a:latin typeface="Cambria Math" panose="02040503050406030204" pitchFamily="18" charset="0"/>
              <a:ea typeface="方正苏新诗柳楷简体" panose="02000000000000000000" pitchFamily="2" charset="-122"/>
            </a:endParaRPr>
          </a:p>
          <a:p>
            <a:pPr marL="89154" indent="0">
              <a:buNone/>
            </a:pPr>
            <a:r>
              <a:rPr lang="zh-CN" altLang="en-US" dirty="0">
                <a:solidFill>
                  <a:srgbClr val="0070C0"/>
                </a:solidFill>
                <a:latin typeface="Cambria Math" panose="02040503050406030204" pitchFamily="18" charset="0"/>
                <a:ea typeface="方正苏新诗柳楷简体" panose="02000000000000000000" pitchFamily="2" charset="-122"/>
              </a:rPr>
              <a:t>正确答案：</a:t>
            </a:r>
            <a:r>
              <a:rPr lang="en-US" altLang="zh-CN" dirty="0">
                <a:solidFill>
                  <a:srgbClr val="0070C0"/>
                </a:solidFill>
                <a:latin typeface="Cambria Math" panose="02040503050406030204" pitchFamily="18" charset="0"/>
                <a:ea typeface="方正苏新诗柳楷简体" panose="02000000000000000000" pitchFamily="2" charset="-122"/>
              </a:rPr>
              <a:t>d/(</a:t>
            </a:r>
            <a:r>
              <a:rPr lang="en-US" altLang="zh-CN" dirty="0" err="1">
                <a:solidFill>
                  <a:srgbClr val="0070C0"/>
                </a:solidFill>
                <a:latin typeface="Cambria Math" panose="02040503050406030204" pitchFamily="18" charset="0"/>
                <a:ea typeface="方正苏新诗柳楷简体" panose="02000000000000000000" pitchFamily="2" charset="-122"/>
              </a:rPr>
              <a:t>s+d</a:t>
            </a:r>
            <a:r>
              <a:rPr lang="en-US" altLang="zh-CN" dirty="0">
                <a:solidFill>
                  <a:srgbClr val="0070C0"/>
                </a:solidFill>
                <a:latin typeface="Cambria Math" panose="02040503050406030204" pitchFamily="18" charset="0"/>
                <a:ea typeface="方正苏新诗柳楷简体" panose="02000000000000000000" pitchFamily="2" charset="-122"/>
              </a:rPr>
              <a:t>)</a:t>
            </a:r>
          </a:p>
          <a:p>
            <a:pPr marL="89154" indent="0">
              <a:buNone/>
            </a:pPr>
            <a:endParaRPr lang="en-US" altLang="zh-CN" dirty="0">
              <a:solidFill>
                <a:srgbClr val="C00000"/>
              </a:solidFill>
              <a:latin typeface="Cambria Math" panose="02040503050406030204" pitchFamily="18" charset="0"/>
              <a:ea typeface="方正苏新诗柳楷简体" panose="02000000000000000000" pitchFamily="2" charset="-122"/>
            </a:endParaRPr>
          </a:p>
          <a:p>
            <a:pPr marL="89154" indent="0">
              <a:buNone/>
            </a:pPr>
            <a:r>
              <a:rPr lang="zh-CN" altLang="en-US" dirty="0">
                <a:solidFill>
                  <a:schemeClr val="accent4">
                    <a:lumMod val="50000"/>
                  </a:schemeClr>
                </a:solidFill>
                <a:latin typeface="Cambria Math" panose="02040503050406030204" pitchFamily="18" charset="0"/>
                <a:ea typeface="文道楷体" panose="02010600040101010101" pitchFamily="2" charset="-122"/>
              </a:rPr>
              <a:t>如何实现抽样？</a:t>
            </a:r>
            <a:endParaRPr lang="en-US" altLang="zh-CN" dirty="0">
              <a:solidFill>
                <a:schemeClr val="accent4">
                  <a:lumMod val="50000"/>
                </a:schemeClr>
              </a:solidFill>
              <a:latin typeface="Cambria Math" panose="02040503050406030204" pitchFamily="18" charset="0"/>
              <a:ea typeface="Cambria Math" panose="02040503050406030204" pitchFamily="18" charset="0"/>
            </a:endParaRPr>
          </a:p>
          <a:p>
            <a:pPr marL="89154" indent="0">
              <a:buNone/>
            </a:pPr>
            <a:r>
              <a:rPr lang="zh-CN" altLang="en-US" dirty="0">
                <a:solidFill>
                  <a:schemeClr val="accent4">
                    <a:lumMod val="50000"/>
                  </a:schemeClr>
                </a:solidFill>
                <a:latin typeface="Cambria Math" panose="02040503050406030204" pitchFamily="18" charset="0"/>
                <a:ea typeface="文道楷体" panose="02010600040101010101" pitchFamily="2" charset="-122"/>
              </a:rPr>
              <a:t>对每个流数据</a:t>
            </a:r>
            <a:r>
              <a:rPr lang="en-US" altLang="zh-CN" dirty="0">
                <a:solidFill>
                  <a:schemeClr val="accent4">
                    <a:lumMod val="50000"/>
                  </a:schemeClr>
                </a:solidFill>
                <a:latin typeface="Cambria Math" panose="02040503050406030204" pitchFamily="18" charset="0"/>
                <a:ea typeface="Cambria Math" panose="02040503050406030204" pitchFamily="18" charset="0"/>
              </a:rPr>
              <a:t>data</a:t>
            </a:r>
            <a:r>
              <a:rPr lang="en-US" altLang="zh-CN" dirty="0">
                <a:solidFill>
                  <a:schemeClr val="accent4">
                    <a:lumMod val="50000"/>
                  </a:schemeClr>
                </a:solidFill>
                <a:latin typeface="Cambria Math" panose="02040503050406030204" pitchFamily="18" charset="0"/>
                <a:ea typeface="文道楷体" panose="02010600040101010101" pitchFamily="2" charset="-122"/>
              </a:rPr>
              <a:t>(</a:t>
            </a:r>
            <a:r>
              <a:rPr lang="en-US" altLang="zh-CN" dirty="0">
                <a:solidFill>
                  <a:schemeClr val="accent4">
                    <a:lumMod val="50000"/>
                  </a:schemeClr>
                </a:solidFill>
                <a:latin typeface="Cambria Math" panose="02040503050406030204" pitchFamily="18" charset="0"/>
                <a:ea typeface="Cambria Math" panose="02040503050406030204" pitchFamily="18" charset="0"/>
              </a:rPr>
              <a:t>n</a:t>
            </a:r>
            <a:r>
              <a:rPr lang="en-US" altLang="zh-CN" dirty="0">
                <a:solidFill>
                  <a:schemeClr val="accent4">
                    <a:lumMod val="50000"/>
                  </a:schemeClr>
                </a:solidFill>
                <a:latin typeface="Cambria Math" panose="02040503050406030204" pitchFamily="18" charset="0"/>
                <a:ea typeface="文道楷体" panose="02010600040101010101" pitchFamily="2" charset="-122"/>
              </a:rPr>
              <a:t>)</a:t>
            </a:r>
            <a:r>
              <a:rPr lang="zh-CN" altLang="en-US" dirty="0">
                <a:solidFill>
                  <a:schemeClr val="accent4">
                    <a:lumMod val="50000"/>
                  </a:schemeClr>
                </a:solidFill>
                <a:latin typeface="Cambria Math" panose="02040503050406030204" pitchFamily="18" charset="0"/>
                <a:ea typeface="文道楷体" panose="02010600040101010101" pitchFamily="2" charset="-122"/>
              </a:rPr>
              <a:t>生成一个</a:t>
            </a:r>
            <a:r>
              <a:rPr lang="en-US" altLang="zh-CN" dirty="0">
                <a:solidFill>
                  <a:schemeClr val="accent4">
                    <a:lumMod val="50000"/>
                  </a:schemeClr>
                </a:solidFill>
                <a:latin typeface="Cambria Math" panose="02040503050406030204" pitchFamily="18" charset="0"/>
                <a:ea typeface="Cambria Math" panose="02040503050406030204" pitchFamily="18" charset="0"/>
              </a:rPr>
              <a:t>0-9</a:t>
            </a:r>
            <a:r>
              <a:rPr lang="zh-CN" altLang="en-US" dirty="0">
                <a:solidFill>
                  <a:schemeClr val="accent4">
                    <a:lumMod val="50000"/>
                  </a:schemeClr>
                </a:solidFill>
                <a:latin typeface="Cambria Math" panose="02040503050406030204" pitchFamily="18" charset="0"/>
                <a:ea typeface="文道楷体" panose="02010600040101010101" pitchFamily="2" charset="-122"/>
              </a:rPr>
              <a:t>且分布均匀的整数</a:t>
            </a:r>
            <a:r>
              <a:rPr lang="en-US" altLang="zh-CN" dirty="0">
                <a:solidFill>
                  <a:schemeClr val="accent4">
                    <a:lumMod val="50000"/>
                  </a:schemeClr>
                </a:solidFill>
                <a:latin typeface="Cambria Math" panose="02040503050406030204" pitchFamily="18" charset="0"/>
                <a:ea typeface="Cambria Math" panose="02040503050406030204" pitchFamily="18" charset="0"/>
              </a:rPr>
              <a:t>r</a:t>
            </a:r>
            <a:r>
              <a:rPr lang="en-US" altLang="zh-CN" dirty="0">
                <a:solidFill>
                  <a:schemeClr val="accent4">
                    <a:lumMod val="50000"/>
                  </a:schemeClr>
                </a:solidFill>
                <a:latin typeface="Cambria Math" panose="02040503050406030204" pitchFamily="18" charset="0"/>
                <a:ea typeface="文道楷体" panose="02010600040101010101" pitchFamily="2" charset="-122"/>
              </a:rPr>
              <a:t>(</a:t>
            </a:r>
            <a:r>
              <a:rPr lang="en-US" altLang="zh-CN" dirty="0">
                <a:solidFill>
                  <a:schemeClr val="accent4">
                    <a:lumMod val="50000"/>
                  </a:schemeClr>
                </a:solidFill>
                <a:latin typeface="Cambria Math" panose="02040503050406030204" pitchFamily="18" charset="0"/>
                <a:ea typeface="Cambria Math" panose="02040503050406030204" pitchFamily="18" charset="0"/>
              </a:rPr>
              <a:t>n</a:t>
            </a:r>
            <a:r>
              <a:rPr lang="en-US" altLang="zh-CN" dirty="0">
                <a:solidFill>
                  <a:schemeClr val="accent4">
                    <a:lumMod val="50000"/>
                  </a:schemeClr>
                </a:solidFill>
                <a:latin typeface="Cambria Math" panose="02040503050406030204" pitchFamily="18" charset="0"/>
                <a:ea typeface="文道楷体" panose="02010600040101010101" pitchFamily="2" charset="-122"/>
              </a:rPr>
              <a:t>)</a:t>
            </a:r>
            <a:endParaRPr lang="en-US" altLang="zh-CN" dirty="0">
              <a:solidFill>
                <a:schemeClr val="accent4">
                  <a:lumMod val="50000"/>
                </a:schemeClr>
              </a:solidFill>
              <a:latin typeface="Cambria Math" panose="02040503050406030204" pitchFamily="18" charset="0"/>
              <a:ea typeface="Cambria Math" panose="02040503050406030204" pitchFamily="18" charset="0"/>
            </a:endParaRPr>
          </a:p>
          <a:p>
            <a:pPr marL="89154" indent="0">
              <a:buNone/>
            </a:pPr>
            <a:r>
              <a:rPr lang="zh-CN" altLang="en-US" dirty="0">
                <a:solidFill>
                  <a:schemeClr val="accent4">
                    <a:lumMod val="50000"/>
                  </a:schemeClr>
                </a:solidFill>
                <a:latin typeface="Cambria Math" panose="02040503050406030204" pitchFamily="18" charset="0"/>
                <a:ea typeface="文道楷体" panose="02010600040101010101" pitchFamily="2" charset="-122"/>
              </a:rPr>
              <a:t>如果</a:t>
            </a:r>
            <a:r>
              <a:rPr lang="en-US" altLang="zh-CN" dirty="0">
                <a:solidFill>
                  <a:schemeClr val="accent4">
                    <a:lumMod val="50000"/>
                  </a:schemeClr>
                </a:solidFill>
                <a:latin typeface="Cambria Math" panose="02040503050406030204" pitchFamily="18" charset="0"/>
                <a:ea typeface="Cambria Math" panose="02040503050406030204" pitchFamily="18" charset="0"/>
              </a:rPr>
              <a:t>r</a:t>
            </a:r>
            <a:r>
              <a:rPr lang="en-US" altLang="zh-CN" dirty="0">
                <a:solidFill>
                  <a:schemeClr val="accent4">
                    <a:lumMod val="50000"/>
                  </a:schemeClr>
                </a:solidFill>
                <a:latin typeface="Cambria Math" panose="02040503050406030204" pitchFamily="18" charset="0"/>
                <a:ea typeface="文道楷体" panose="02010600040101010101" pitchFamily="2" charset="-122"/>
              </a:rPr>
              <a:t>(</a:t>
            </a:r>
            <a:r>
              <a:rPr lang="en-US" altLang="zh-CN" dirty="0">
                <a:solidFill>
                  <a:schemeClr val="accent4">
                    <a:lumMod val="50000"/>
                  </a:schemeClr>
                </a:solidFill>
                <a:latin typeface="Cambria Math" panose="02040503050406030204" pitchFamily="18" charset="0"/>
                <a:ea typeface="Cambria Math" panose="02040503050406030204" pitchFamily="18" charset="0"/>
              </a:rPr>
              <a:t>n</a:t>
            </a:r>
            <a:r>
              <a:rPr lang="en-US" altLang="zh-CN" dirty="0">
                <a:solidFill>
                  <a:schemeClr val="accent4">
                    <a:lumMod val="50000"/>
                  </a:schemeClr>
                </a:solidFill>
                <a:latin typeface="Cambria Math" panose="02040503050406030204" pitchFamily="18" charset="0"/>
                <a:ea typeface="文道楷体" panose="02010600040101010101" pitchFamily="2" charset="-122"/>
              </a:rPr>
              <a:t>)</a:t>
            </a:r>
            <a:r>
              <a:rPr lang="en-US" altLang="zh-CN" dirty="0">
                <a:solidFill>
                  <a:schemeClr val="accent4">
                    <a:lumMod val="50000"/>
                  </a:schemeClr>
                </a:solidFill>
                <a:latin typeface="Cambria Math" panose="02040503050406030204" pitchFamily="18" charset="0"/>
                <a:ea typeface="Cambria Math" panose="02040503050406030204" pitchFamily="18" charset="0"/>
              </a:rPr>
              <a:t>=0 </a:t>
            </a:r>
            <a:r>
              <a:rPr lang="zh-CN" altLang="en-US" dirty="0">
                <a:solidFill>
                  <a:schemeClr val="accent4">
                    <a:lumMod val="50000"/>
                  </a:schemeClr>
                </a:solidFill>
                <a:latin typeface="Cambria Math" panose="02040503050406030204" pitchFamily="18" charset="0"/>
                <a:ea typeface="文道楷体" panose="02010600040101010101" pitchFamily="2" charset="-122"/>
              </a:rPr>
              <a:t>则保留该数据</a:t>
            </a:r>
            <a:endParaRPr lang="en-US" altLang="zh-CN" dirty="0">
              <a:solidFill>
                <a:schemeClr val="accent4">
                  <a:lumMod val="50000"/>
                </a:schemeClr>
              </a:solidFill>
              <a:latin typeface="Cambria Math" panose="02040503050406030204" pitchFamily="18" charset="0"/>
              <a:ea typeface="Cambria Math" panose="02040503050406030204" pitchFamily="18" charset="0"/>
            </a:endParaRPr>
          </a:p>
        </p:txBody>
      </p:sp>
      <p:sp>
        <p:nvSpPr>
          <p:cNvPr id="3" name="文本框 2">
            <a:extLst>
              <a:ext uri="{FF2B5EF4-FFF2-40B4-BE49-F238E27FC236}">
                <a16:creationId xmlns:a16="http://schemas.microsoft.com/office/drawing/2014/main" id="{9975C3ED-FF3B-88B5-2F8F-554ED0548C5C}"/>
              </a:ext>
            </a:extLst>
          </p:cNvPr>
          <p:cNvSpPr txBox="1"/>
          <p:nvPr/>
        </p:nvSpPr>
        <p:spPr>
          <a:xfrm>
            <a:off x="2819400" y="3962400"/>
            <a:ext cx="3505200" cy="369332"/>
          </a:xfrm>
          <a:prstGeom prst="rect">
            <a:avLst/>
          </a:prstGeom>
          <a:noFill/>
        </p:spPr>
        <p:txBody>
          <a:bodyPr wrap="square" rtlCol="0">
            <a:spAutoFit/>
          </a:bodyPr>
          <a:lstStyle/>
          <a:p>
            <a:r>
              <a:rPr kumimoji="1" lang="zh-CN" altLang="en-US" dirty="0">
                <a:solidFill>
                  <a:srgbClr val="7030A0"/>
                </a:solidFill>
              </a:rPr>
              <a:t>对重复查询的抽样比重</a:t>
            </a:r>
          </a:p>
        </p:txBody>
      </p:sp>
    </p:spTree>
    <p:extLst>
      <p:ext uri="{BB962C8B-B14F-4D97-AF65-F5344CB8AC3E}">
        <p14:creationId xmlns:p14="http://schemas.microsoft.com/office/powerpoint/2010/main" val="179054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36</a:t>
            </a:fld>
            <a:endParaRPr lang="en-US"/>
          </a:p>
        </p:txBody>
      </p:sp>
      <p:sp>
        <p:nvSpPr>
          <p:cNvPr id="13" name="内容占位符 2"/>
          <p:cNvSpPr>
            <a:spLocks noGrp="1"/>
          </p:cNvSpPr>
          <p:nvPr>
            <p:ph idx="1"/>
          </p:nvPr>
        </p:nvSpPr>
        <p:spPr>
          <a:xfrm>
            <a:off x="0" y="1645544"/>
            <a:ext cx="8801100" cy="4457700"/>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4.2.1</a:t>
            </a:r>
            <a:r>
              <a:rPr lang="zh-CN" altLang="en-US" sz="2625" dirty="0">
                <a:latin typeface="Cambria Math" panose="02040503050406030204" pitchFamily="18" charset="0"/>
                <a:ea typeface="方正卡通简体" panose="03000509000000000000" pitchFamily="65" charset="-122"/>
              </a:rPr>
              <a:t>一个富于启发性的例子</a:t>
            </a:r>
          </a:p>
          <a:p>
            <a:pPr marL="89154" indent="0">
              <a:buNone/>
            </a:pPr>
            <a:r>
              <a:rPr lang="zh-CN" altLang="en-US" dirty="0">
                <a:solidFill>
                  <a:schemeClr val="accent1">
                    <a:lumMod val="50000"/>
                  </a:schemeClr>
                </a:solidFill>
                <a:latin typeface="Cambria Math" panose="02040503050406030204" pitchFamily="18" charset="0"/>
                <a:ea typeface="方正卡通简体" panose="03000509000000000000" pitchFamily="65" charset="-122"/>
              </a:rPr>
              <a:t>问题简化：假定某个用户在过去一个月中有</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s</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个搜索查询只提交过一次，有</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d</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个搜索查询提交过</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2</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次，并且不存在其他超过</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2</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次的搜索查询。如果我们抽样的查询比例为</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1/10</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a:t>
            </a:r>
            <a:endParaRPr lang="en-US" altLang="zh-CN" dirty="0">
              <a:solidFill>
                <a:schemeClr val="accent1">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dirty="0">
                <a:solidFill>
                  <a:schemeClr val="accent4">
                    <a:lumMod val="50000"/>
                  </a:schemeClr>
                </a:solidFill>
                <a:latin typeface="Cambria Math" panose="02040503050406030204" pitchFamily="18" charset="0"/>
                <a:ea typeface="方正卡通简体" panose="03000509000000000000" pitchFamily="65" charset="-122"/>
              </a:rPr>
              <a:t>分析：简单讨论，假设序列是</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s:0-89, d90-99</a:t>
            </a:r>
          </a:p>
          <a:p>
            <a:pPr marL="89154" indent="0">
              <a:buNone/>
            </a:pPr>
            <a:r>
              <a:rPr lang="en-US" altLang="zh-CN" dirty="0">
                <a:solidFill>
                  <a:schemeClr val="accent4">
                    <a:lumMod val="50000"/>
                  </a:schemeClr>
                </a:solidFill>
                <a:latin typeface="Cambria Math" panose="02040503050406030204" pitchFamily="18" charset="0"/>
                <a:ea typeface="方正卡通简体" panose="03000509000000000000" pitchFamily="65" charset="-122"/>
              </a:rPr>
              <a:t>{0,1,2,3,4,5,…….,90,90,91,91,92,92,….99,99} </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这样一个数据流</a:t>
            </a:r>
            <a:endParaRPr lang="en-US" altLang="zh-CN"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dirty="0">
                <a:solidFill>
                  <a:schemeClr val="accent4">
                    <a:lumMod val="50000"/>
                  </a:schemeClr>
                </a:solidFill>
                <a:latin typeface="Cambria Math" panose="02040503050406030204" pitchFamily="18" charset="0"/>
                <a:ea typeface="方正卡通简体" panose="03000509000000000000" pitchFamily="65" charset="-122"/>
              </a:rPr>
              <a:t>随机抽取</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1/10</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的数据</a:t>
            </a:r>
            <a:endParaRPr lang="en-US" altLang="zh-CN" dirty="0">
              <a:solidFill>
                <a:schemeClr val="accent4">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dirty="0">
                <a:solidFill>
                  <a:schemeClr val="accent4">
                    <a:lumMod val="50000"/>
                  </a:schemeClr>
                </a:solidFill>
                <a:latin typeface="Cambria Math" panose="02040503050406030204" pitchFamily="18" charset="0"/>
                <a:ea typeface="方正卡通简体" panose="03000509000000000000" pitchFamily="65" charset="-122"/>
              </a:rPr>
              <a:t>如果找到</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90,90</a:t>
            </a:r>
            <a:r>
              <a:rPr lang="zh-CN" altLang="en-US" dirty="0">
                <a:solidFill>
                  <a:schemeClr val="accent4">
                    <a:lumMod val="50000"/>
                  </a:schemeClr>
                </a:solidFill>
                <a:latin typeface="Cambria Math" panose="02040503050406030204" pitchFamily="18" charset="0"/>
                <a:ea typeface="方正卡通简体" panose="03000509000000000000" pitchFamily="65" charset="-122"/>
              </a:rPr>
              <a:t>这样重复对的可能性是</a:t>
            </a:r>
            <a:r>
              <a:rPr lang="en-US" altLang="zh-CN" dirty="0">
                <a:solidFill>
                  <a:schemeClr val="accent4">
                    <a:lumMod val="50000"/>
                  </a:schemeClr>
                </a:solidFill>
                <a:latin typeface="Cambria Math" panose="02040503050406030204" pitchFamily="18" charset="0"/>
                <a:ea typeface="方正卡通简体" panose="03000509000000000000" pitchFamily="65" charset="-122"/>
              </a:rPr>
              <a:t>1/(10x10)</a:t>
            </a:r>
          </a:p>
          <a:p>
            <a:pPr marL="89154" indent="0">
              <a:buNone/>
            </a:pPr>
            <a:r>
              <a:rPr lang="zh-CN" altLang="en-US" dirty="0">
                <a:solidFill>
                  <a:srgbClr val="FF0066"/>
                </a:solidFill>
                <a:latin typeface="Cambria Math" panose="02040503050406030204" pitchFamily="18" charset="0"/>
                <a:ea typeface="方正卡通简体" panose="03000509000000000000" pitchFamily="65" charset="-122"/>
              </a:rPr>
              <a:t>也就是说，</a:t>
            </a:r>
            <a:r>
              <a:rPr lang="en-US" altLang="zh-CN" dirty="0">
                <a:solidFill>
                  <a:srgbClr val="FF0066"/>
                </a:solidFill>
                <a:latin typeface="Cambria Math" panose="02040503050406030204" pitchFamily="18" charset="0"/>
                <a:ea typeface="方正卡通简体" panose="03000509000000000000" pitchFamily="65" charset="-122"/>
              </a:rPr>
              <a:t>110</a:t>
            </a:r>
            <a:r>
              <a:rPr lang="zh-CN" altLang="en-US" dirty="0">
                <a:solidFill>
                  <a:srgbClr val="FF0066"/>
                </a:solidFill>
                <a:latin typeface="Cambria Math" panose="02040503050406030204" pitchFamily="18" charset="0"/>
                <a:ea typeface="方正卡通简体" panose="03000509000000000000" pitchFamily="65" charset="-122"/>
              </a:rPr>
              <a:t>个里面挑出</a:t>
            </a:r>
            <a:r>
              <a:rPr lang="en-US" altLang="zh-CN" dirty="0">
                <a:solidFill>
                  <a:srgbClr val="FF0066"/>
                </a:solidFill>
                <a:latin typeface="Cambria Math" panose="02040503050406030204" pitchFamily="18" charset="0"/>
                <a:ea typeface="方正卡通简体" panose="03000509000000000000" pitchFamily="65" charset="-122"/>
              </a:rPr>
              <a:t>10</a:t>
            </a:r>
            <a:r>
              <a:rPr lang="zh-CN" altLang="en-US" dirty="0">
                <a:solidFill>
                  <a:srgbClr val="FF0066"/>
                </a:solidFill>
                <a:latin typeface="Cambria Math" panose="02040503050406030204" pitchFamily="18" charset="0"/>
                <a:ea typeface="方正卡通简体" panose="03000509000000000000" pitchFamily="65" charset="-122"/>
              </a:rPr>
              <a:t>个，会不会有两个重复？</a:t>
            </a:r>
            <a:endParaRPr lang="en-US" altLang="zh-CN" dirty="0">
              <a:solidFill>
                <a:srgbClr val="FF0066"/>
              </a:solidFill>
              <a:latin typeface="Cambria Math" panose="02040503050406030204" pitchFamily="18" charset="0"/>
              <a:ea typeface="方正卡通简体" panose="03000509000000000000" pitchFamily="65" charset="-122"/>
            </a:endParaRPr>
          </a:p>
          <a:p>
            <a:pPr marL="89154" indent="0">
              <a:buNone/>
            </a:pPr>
            <a:r>
              <a:rPr lang="zh-CN" altLang="en-US" dirty="0">
                <a:solidFill>
                  <a:srgbClr val="0000FF"/>
                </a:solidFill>
                <a:latin typeface="Cambria Math" panose="02040503050406030204" pitchFamily="18" charset="0"/>
                <a:ea typeface="方正卡通简体" panose="03000509000000000000" pitchFamily="65" charset="-122"/>
              </a:rPr>
              <a:t>很大概率不会！</a:t>
            </a:r>
            <a:endParaRPr lang="en-US" altLang="zh-CN" dirty="0">
              <a:solidFill>
                <a:srgbClr val="0000FF"/>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114796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2A41065-06B6-C925-8003-4FDBBE9AAF5A}"/>
              </a:ext>
            </a:extLst>
          </p:cNvPr>
          <p:cNvSpPr/>
          <p:nvPr/>
        </p:nvSpPr>
        <p:spPr>
          <a:xfrm>
            <a:off x="609600" y="4495800"/>
            <a:ext cx="5181600" cy="304800"/>
          </a:xfrm>
          <a:prstGeom prst="rect">
            <a:avLst/>
          </a:prstGeom>
          <a:solidFill>
            <a:schemeClr val="accent1">
              <a:lumMod val="60000"/>
              <a:lumOff val="4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37</a:t>
            </a:fld>
            <a:endParaRPr lang="en-US"/>
          </a:p>
        </p:txBody>
      </p:sp>
      <mc:AlternateContent xmlns:mc="http://schemas.openxmlformats.org/markup-compatibility/2006">
        <mc:Choice xmlns:a14="http://schemas.microsoft.com/office/drawing/2010/main" Requires="a14">
          <p:sp>
            <p:nvSpPr>
              <p:cNvPr id="13" name="内容占位符 2"/>
              <p:cNvSpPr>
                <a:spLocks noGrp="1"/>
              </p:cNvSpPr>
              <p:nvPr>
                <p:ph idx="1"/>
              </p:nvPr>
            </p:nvSpPr>
            <p:spPr>
              <a:xfrm>
                <a:off x="0" y="1645544"/>
                <a:ext cx="8801100" cy="4457700"/>
              </a:xfrm>
            </p:spPr>
            <p:txBody>
              <a:bodyPr>
                <a:normAutofit fontScale="92500" lnSpcReduction="10000"/>
              </a:bodyPr>
              <a:lstStyle/>
              <a:p>
                <a:pPr marL="89154" indent="0">
                  <a:buNone/>
                </a:pPr>
                <a:r>
                  <a:rPr lang="en-US" altLang="zh-CN" sz="2625" dirty="0">
                    <a:latin typeface="Cambria Math" panose="02040503050406030204" pitchFamily="18" charset="0"/>
                    <a:ea typeface="方正卡通简体" panose="03000509000000000000" pitchFamily="65" charset="-122"/>
                  </a:rPr>
                  <a:t>4.2.1</a:t>
                </a:r>
                <a:r>
                  <a:rPr lang="zh-CN" altLang="en-US" sz="2625" dirty="0">
                    <a:latin typeface="Cambria Math" panose="02040503050406030204" pitchFamily="18" charset="0"/>
                    <a:ea typeface="方正卡通简体" panose="03000509000000000000" pitchFamily="65" charset="-122"/>
                  </a:rPr>
                  <a:t>一个富于启发性的例子</a:t>
                </a:r>
              </a:p>
              <a:p>
                <a:pPr marL="89154" indent="0">
                  <a:buNone/>
                </a:pPr>
                <a:r>
                  <a:rPr lang="zh-CN" altLang="en-US" dirty="0">
                    <a:solidFill>
                      <a:schemeClr val="accent1">
                        <a:lumMod val="50000"/>
                      </a:schemeClr>
                    </a:solidFill>
                    <a:latin typeface="Cambria Math" panose="02040503050406030204" pitchFamily="18" charset="0"/>
                    <a:ea typeface="方正卡通简体" panose="03000509000000000000" pitchFamily="65" charset="-122"/>
                  </a:rPr>
                  <a:t>问题简化：假定某个用户在过去一个月中有</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s</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个搜索查询只提交过一次，有</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d</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个搜索查询提交过</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2</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次，并且不存在其他超过</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2</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次的搜索查询。如果我们抽样的查询比例为</a:t>
                </a:r>
                <a:r>
                  <a:rPr lang="en-US" altLang="zh-CN" dirty="0">
                    <a:solidFill>
                      <a:schemeClr val="accent1">
                        <a:lumMod val="50000"/>
                      </a:schemeClr>
                    </a:solidFill>
                    <a:latin typeface="Cambria Math" panose="02040503050406030204" pitchFamily="18" charset="0"/>
                    <a:ea typeface="方正卡通简体" panose="03000509000000000000" pitchFamily="65" charset="-122"/>
                  </a:rPr>
                  <a:t>1/10</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a:t>
                </a:r>
                <a:endParaRPr lang="en-US" altLang="zh-CN" dirty="0">
                  <a:solidFill>
                    <a:schemeClr val="accent1">
                      <a:lumMod val="50000"/>
                    </a:schemeClr>
                  </a:solidFill>
                  <a:latin typeface="Cambria Math" panose="02040503050406030204" pitchFamily="18" charset="0"/>
                  <a:ea typeface="方正卡通简体" panose="03000509000000000000" pitchFamily="65" charset="-122"/>
                </a:endParaRPr>
              </a:p>
              <a:p>
                <a:r>
                  <a:rPr lang="zh-CN" altLang="en-US" dirty="0">
                    <a:solidFill>
                      <a:schemeClr val="accent4">
                        <a:lumMod val="50000"/>
                      </a:schemeClr>
                    </a:solidFill>
                    <a:latin typeface="Cambria Math" panose="02040503050406030204" pitchFamily="18" charset="0"/>
                    <a:ea typeface="方正卡通简体" panose="03000509000000000000" pitchFamily="65" charset="-122"/>
                  </a:rPr>
                  <a:t>分析：</a:t>
                </a:r>
                <a:r>
                  <a:rPr lang="zh-CN" altLang="en-US" dirty="0"/>
                  <a:t>随机采样</a:t>
                </a:r>
                <a:r>
                  <a:rPr lang="en-US" altLang="zh-CN" dirty="0"/>
                  <a:t>10%</a:t>
                </a:r>
                <a:r>
                  <a:rPr lang="zh-CN" altLang="en-US" dirty="0"/>
                  <a:t>后，重复查询占比是怎样的？</a:t>
                </a:r>
                <a:endParaRPr lang="en-US" altLang="zh-CN" dirty="0"/>
              </a:p>
              <a:p>
                <a:pPr lvl="1"/>
                <a:r>
                  <a:rPr lang="zh-CN" altLang="en-US" dirty="0"/>
                  <a:t>采样后，获得</a:t>
                </a:r>
                <a:r>
                  <a:rPr lang="en-US" altLang="zh-CN" dirty="0"/>
                  <a:t>(s+2d)/10</a:t>
                </a:r>
                <a:r>
                  <a:rPr lang="zh-CN" altLang="en-US" dirty="0"/>
                  <a:t>个查询，其中</a:t>
                </a:r>
                <a:r>
                  <a:rPr lang="en-US" altLang="zh-CN" dirty="0"/>
                  <a:t>s/10</a:t>
                </a:r>
                <a:r>
                  <a:rPr lang="zh-CN" altLang="en-US" dirty="0"/>
                  <a:t>个查询是属于</a:t>
                </a:r>
                <a:r>
                  <a:rPr lang="en-US" altLang="zh-CN" dirty="0"/>
                  <a:t>s</a:t>
                </a:r>
                <a:r>
                  <a:rPr lang="zh-CN" altLang="en-US" dirty="0"/>
                  <a:t>，肯定只出现一次</a:t>
                </a:r>
                <a:endParaRPr lang="en-US" altLang="zh-CN" dirty="0"/>
              </a:p>
              <a:p>
                <a:pPr lvl="1"/>
                <a:r>
                  <a:rPr lang="zh-CN" altLang="en-US" b="1" dirty="0"/>
                  <a:t>针对</a:t>
                </a:r>
                <a:r>
                  <a:rPr lang="en-US" altLang="zh-CN" b="1" dirty="0"/>
                  <a:t>d</a:t>
                </a:r>
                <a:r>
                  <a:rPr lang="zh-CN" altLang="en-US" b="1" dirty="0"/>
                  <a:t>的</a:t>
                </a:r>
                <a:r>
                  <a:rPr lang="en-US" altLang="zh-CN" b="1" dirty="0"/>
                  <a:t>2d/10</a:t>
                </a:r>
                <a:r>
                  <a:rPr lang="zh-CN" altLang="en-US" b="1" dirty="0"/>
                  <a:t>个查询</a:t>
                </a:r>
                <a:endParaRPr lang="en-US" altLang="zh-CN" b="1" dirty="0"/>
              </a:p>
              <a:p>
                <a:pPr lvl="2"/>
                <a:r>
                  <a:rPr lang="en-US" altLang="zh-CN" b="1" dirty="0"/>
                  <a:t>d</a:t>
                </a:r>
                <a:r>
                  <a:rPr lang="zh-CN" altLang="en-US" b="1" dirty="0"/>
                  <a:t>中任一查询，两次都被抽中的概率为</a:t>
                </a:r>
                <a:r>
                  <a:rPr lang="en-US" altLang="zh-CN" b="1" dirty="0">
                    <a:solidFill>
                      <a:srgbClr val="FF0000"/>
                    </a:solidFill>
                  </a:rPr>
                  <a:t>1/10×1/10</a:t>
                </a:r>
                <a:r>
                  <a:rPr lang="en-US" altLang="zh-CN" b="1" dirty="0"/>
                  <a:t> = </a:t>
                </a:r>
                <a:r>
                  <a:rPr lang="en-US" altLang="zh-CN" b="1" dirty="0">
                    <a:solidFill>
                      <a:srgbClr val="FF0000"/>
                    </a:solidFill>
                  </a:rPr>
                  <a:t>1/100</a:t>
                </a:r>
              </a:p>
              <a:p>
                <a:pPr lvl="2"/>
                <a:r>
                  <a:rPr lang="zh-CN" altLang="en-US" dirty="0"/>
                  <a:t>所以，平均有</a:t>
                </a:r>
                <a:r>
                  <a:rPr lang="en-US" altLang="zh-CN" dirty="0"/>
                  <a:t>d/100</a:t>
                </a:r>
                <a:r>
                  <a:rPr lang="zh-CN" altLang="en-US" dirty="0"/>
                  <a:t>个查询会被抽中两次，占</a:t>
                </a:r>
                <a:r>
                  <a:rPr lang="en-US" altLang="zh-CN" dirty="0"/>
                  <a:t>2d/100</a:t>
                </a:r>
                <a:r>
                  <a:rPr lang="zh-CN" altLang="en-US" dirty="0"/>
                  <a:t>个查询</a:t>
                </a:r>
                <a:endParaRPr lang="en-US" altLang="zh-CN" dirty="0"/>
              </a:p>
              <a:p>
                <a:pPr lvl="2"/>
                <a:r>
                  <a:rPr lang="zh-CN" altLang="en-US" dirty="0"/>
                  <a:t>剩下</a:t>
                </a:r>
                <a:r>
                  <a:rPr lang="en-US" altLang="zh-CN" dirty="0"/>
                  <a:t>2d/10 – 2d/100 = 18d/100</a:t>
                </a:r>
                <a:r>
                  <a:rPr lang="zh-CN" altLang="en-US" dirty="0"/>
                  <a:t>次查询，也只出现一次。</a:t>
                </a:r>
                <a:endParaRPr lang="en-US" altLang="zh-CN" dirty="0"/>
              </a:p>
              <a:p>
                <a:pPr marL="89154" indent="0">
                  <a:buNone/>
                </a:pPr>
                <a:r>
                  <a:rPr lang="zh-CN" altLang="en-US" dirty="0"/>
                  <a:t>结果</a:t>
                </a:r>
                <a:endParaRPr lang="en-US" altLang="zh-CN" dirty="0"/>
              </a:p>
              <a:p>
                <a:pPr marL="89154" indent="0">
                  <a:buNone/>
                </a:pPr>
                <a:r>
                  <a:rPr lang="zh-CN" altLang="en-US" dirty="0"/>
                  <a:t>         </a:t>
                </a:r>
                <a14:m>
                  <m:oMath xmlns:m="http://schemas.openxmlformats.org/officeDocument/2006/math">
                    <m:f>
                      <m:fPr>
                        <m:ctrlPr>
                          <a:rPr lang="en-US" altLang="zh-CN" i="1" smtClean="0">
                            <a:latin typeface="Cambria Math" panose="02040503050406030204" pitchFamily="18" charset="0"/>
                          </a:rPr>
                        </m:ctrlPr>
                      </m:fPr>
                      <m:num>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100</m:t>
                            </m:r>
                          </m:den>
                        </m:f>
                      </m:num>
                      <m:den>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𝑠</m:t>
                            </m:r>
                          </m:num>
                          <m:den>
                            <m:r>
                              <a:rPr lang="en-US" altLang="zh-CN" b="0" i="1" smtClean="0">
                                <a:latin typeface="Cambria Math" panose="02040503050406030204" pitchFamily="18" charset="0"/>
                              </a:rPr>
                              <m:t>10</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100</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18</m:t>
                            </m:r>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100</m:t>
                            </m:r>
                          </m:den>
                        </m:f>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10</m:t>
                        </m:r>
                        <m:r>
                          <a:rPr lang="en-US" altLang="zh-CN" b="0" i="1" smtClean="0">
                            <a:latin typeface="Cambria Math" panose="02040503050406030204" pitchFamily="18" charset="0"/>
                          </a:rPr>
                          <m:t>𝑠</m:t>
                        </m:r>
                        <m:r>
                          <a:rPr lang="en-US" altLang="zh-CN" b="0" i="1" smtClean="0">
                            <a:latin typeface="Cambria Math" panose="02040503050406030204" pitchFamily="18" charset="0"/>
                          </a:rPr>
                          <m:t>+19</m:t>
                        </m:r>
                        <m:r>
                          <a:rPr lang="en-US" altLang="zh-CN" b="0" i="1" smtClean="0">
                            <a:latin typeface="Cambria Math" panose="02040503050406030204" pitchFamily="18" charset="0"/>
                          </a:rPr>
                          <m:t>𝑑</m:t>
                        </m:r>
                      </m:den>
                    </m:f>
                  </m:oMath>
                </a14:m>
                <a:r>
                  <a:rPr lang="zh-CN" altLang="en-US" dirty="0"/>
                  <a:t>        不等于</a:t>
                </a:r>
                <a:r>
                  <a:rPr lang="en-US" altLang="zh-CN" dirty="0"/>
                  <a:t>d/(</a:t>
                </a:r>
                <a:r>
                  <a:rPr lang="en-US" altLang="zh-CN" dirty="0" err="1"/>
                  <a:t>s+d</a:t>
                </a:r>
                <a:r>
                  <a:rPr lang="en-US" altLang="zh-CN" dirty="0"/>
                  <a:t>)</a:t>
                </a:r>
                <a:r>
                  <a:rPr lang="zh-CN" altLang="en-US" dirty="0"/>
                  <a:t>。错误</a:t>
                </a:r>
                <a:endParaRPr lang="en-US" altLang="zh-CN" dirty="0"/>
              </a:p>
              <a:p>
                <a:pPr marL="89154" indent="0">
                  <a:buNone/>
                </a:pPr>
                <a:endParaRPr lang="en-US" altLang="zh-CN" dirty="0">
                  <a:solidFill>
                    <a:srgbClr val="0000FF"/>
                  </a:solidFill>
                  <a:latin typeface="Cambria Math" panose="02040503050406030204" pitchFamily="18" charset="0"/>
                  <a:ea typeface="方正卡通简体" panose="03000509000000000000" pitchFamily="65" charset="-122"/>
                </a:endParaRPr>
              </a:p>
            </p:txBody>
          </p:sp>
        </mc:Choice>
        <mc:Fallback>
          <p:sp>
            <p:nvSpPr>
              <p:cNvPr id="13" name="内容占位符 2"/>
              <p:cNvSpPr>
                <a:spLocks noGrp="1" noRot="1" noChangeAspect="1" noMove="1" noResize="1" noEditPoints="1" noAdjustHandles="1" noChangeArrowheads="1" noChangeShapeType="1" noTextEdit="1"/>
              </p:cNvSpPr>
              <p:nvPr>
                <p:ph idx="1"/>
              </p:nvPr>
            </p:nvSpPr>
            <p:spPr>
              <a:xfrm>
                <a:off x="0" y="1645544"/>
                <a:ext cx="8801100" cy="4457700"/>
              </a:xfrm>
              <a:blipFill>
                <a:blip r:embed="rId3"/>
                <a:stretch>
                  <a:fillRect l="-576" t="-852" r="-331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78C2238-610E-5BCF-5218-9A04100B71CD}"/>
              </a:ext>
            </a:extLst>
          </p:cNvPr>
          <p:cNvSpPr txBox="1"/>
          <p:nvPr/>
        </p:nvSpPr>
        <p:spPr>
          <a:xfrm>
            <a:off x="6283068" y="3874394"/>
            <a:ext cx="2651761" cy="369332"/>
          </a:xfrm>
          <a:prstGeom prst="rect">
            <a:avLst/>
          </a:prstGeom>
          <a:noFill/>
        </p:spPr>
        <p:txBody>
          <a:bodyPr wrap="square" rtlCol="0">
            <a:spAutoFit/>
          </a:bodyPr>
          <a:lstStyle/>
          <a:p>
            <a:pPr algn="just"/>
            <a:r>
              <a:rPr kumimoji="1" lang="zh-CN" altLang="en-US" b="1" dirty="0">
                <a:solidFill>
                  <a:srgbClr val="FF0066"/>
                </a:solidFill>
              </a:rPr>
              <a:t>因为</a:t>
            </a:r>
            <a:r>
              <a:rPr kumimoji="1" lang="en-US" altLang="zh-CN" b="1" dirty="0">
                <a:solidFill>
                  <a:srgbClr val="FF0066"/>
                </a:solidFill>
              </a:rPr>
              <a:t>d</a:t>
            </a:r>
            <a:r>
              <a:rPr kumimoji="1" lang="zh-CN" altLang="en-US" b="1" dirty="0">
                <a:solidFill>
                  <a:srgbClr val="FF0066"/>
                </a:solidFill>
              </a:rPr>
              <a:t>是重复出现的查询</a:t>
            </a:r>
            <a:endParaRPr kumimoji="1" lang="zh-CN" altLang="en-US" b="1" dirty="0">
              <a:solidFill>
                <a:srgbClr val="00B050"/>
              </a:solidFill>
            </a:endParaRPr>
          </a:p>
        </p:txBody>
      </p:sp>
    </p:spTree>
    <p:extLst>
      <p:ext uri="{BB962C8B-B14F-4D97-AF65-F5344CB8AC3E}">
        <p14:creationId xmlns:p14="http://schemas.microsoft.com/office/powerpoint/2010/main" val="10180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38</a:t>
            </a:fld>
            <a:endParaRPr lang="en-US"/>
          </a:p>
        </p:txBody>
      </p:sp>
      <p:sp>
        <p:nvSpPr>
          <p:cNvPr id="13" name="内容占位符 2"/>
          <p:cNvSpPr>
            <a:spLocks noGrp="1"/>
          </p:cNvSpPr>
          <p:nvPr>
            <p:ph idx="1"/>
          </p:nvPr>
        </p:nvSpPr>
        <p:spPr>
          <a:xfrm>
            <a:off x="0" y="1645544"/>
            <a:ext cx="9086850" cy="4457700"/>
          </a:xfrm>
        </p:spPr>
        <p:txBody>
          <a:bodyPr>
            <a:normAutofit lnSpcReduction="10000"/>
          </a:bodyPr>
          <a:lstStyle/>
          <a:p>
            <a:pPr marL="89154" indent="0">
              <a:buNone/>
            </a:pPr>
            <a:r>
              <a:rPr lang="en-US" altLang="zh-CN" sz="2625" dirty="0">
                <a:latin typeface="Cambria Math" panose="02040503050406030204" pitchFamily="18" charset="0"/>
                <a:ea typeface="方正卡通简体" panose="03000509000000000000" pitchFamily="65" charset="-122"/>
              </a:rPr>
              <a:t>4.2.2</a:t>
            </a:r>
            <a:r>
              <a:rPr lang="zh-CN" altLang="en-US" sz="2625" dirty="0">
                <a:latin typeface="Cambria Math" panose="02040503050406030204" pitchFamily="18" charset="0"/>
                <a:ea typeface="方正卡通简体" panose="03000509000000000000" pitchFamily="65" charset="-122"/>
              </a:rPr>
              <a:t>代表性样本的获取</a:t>
            </a:r>
            <a:endParaRPr lang="en-US" altLang="zh-CN" sz="2625" dirty="0">
              <a:latin typeface="Cambria Math" panose="02040503050406030204" pitchFamily="18" charset="0"/>
              <a:ea typeface="方正卡通简体" panose="03000509000000000000" pitchFamily="65" charset="-122"/>
            </a:endParaRPr>
          </a:p>
          <a:p>
            <a:pPr marL="89154" indent="0">
              <a:buNone/>
            </a:pPr>
            <a:r>
              <a:rPr lang="zh-CN" altLang="en-US" dirty="0">
                <a:solidFill>
                  <a:schemeClr val="accent1">
                    <a:lumMod val="50000"/>
                  </a:schemeClr>
                </a:solidFill>
                <a:latin typeface="Cambria Math" panose="02040503050406030204" pitchFamily="18" charset="0"/>
                <a:ea typeface="方正卡通简体" panose="03000509000000000000" pitchFamily="65" charset="-122"/>
              </a:rPr>
              <a:t>上个例子说明：不能从每个用户的搜索查询的抽样样本中得到正确答案。</a:t>
            </a:r>
            <a:endParaRPr lang="en-US" altLang="zh-CN" dirty="0">
              <a:solidFill>
                <a:schemeClr val="accent1">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dirty="0">
                <a:solidFill>
                  <a:srgbClr val="0000FF"/>
                </a:solidFill>
                <a:latin typeface="Cambria Math" panose="02040503050406030204" pitchFamily="18" charset="0"/>
                <a:ea typeface="方正卡通简体" panose="03000509000000000000" pitchFamily="65" charset="-122"/>
              </a:rPr>
              <a:t>解决思路：必须要挑出</a:t>
            </a:r>
            <a:r>
              <a:rPr lang="en-US" altLang="zh-CN" dirty="0">
                <a:solidFill>
                  <a:srgbClr val="0000FF"/>
                </a:solidFill>
                <a:latin typeface="Cambria Math" panose="02040503050406030204" pitchFamily="18" charset="0"/>
                <a:ea typeface="方正卡通简体" panose="03000509000000000000" pitchFamily="65" charset="-122"/>
              </a:rPr>
              <a:t>1/10</a:t>
            </a:r>
            <a:r>
              <a:rPr lang="zh-CN" altLang="en-US" dirty="0">
                <a:solidFill>
                  <a:srgbClr val="0000FF"/>
                </a:solidFill>
                <a:latin typeface="Cambria Math" panose="02040503050406030204" pitchFamily="18" charset="0"/>
                <a:ea typeface="方正卡通简体" panose="03000509000000000000" pitchFamily="65" charset="-122"/>
              </a:rPr>
              <a:t>的用户并将他们的所有搜索查询放入样本中，而不考虑其他用户的搜索查询。</a:t>
            </a:r>
            <a:endParaRPr lang="en-US" altLang="zh-CN" dirty="0">
              <a:solidFill>
                <a:srgbClr val="0000FF"/>
              </a:solidFill>
              <a:latin typeface="Cambria Math" panose="02040503050406030204" pitchFamily="18" charset="0"/>
              <a:ea typeface="方正卡通简体" panose="03000509000000000000" pitchFamily="65" charset="-122"/>
            </a:endParaRPr>
          </a:p>
          <a:p>
            <a:pPr marL="89154" indent="0">
              <a:buNone/>
            </a:pPr>
            <a:r>
              <a:rPr lang="zh-CN" altLang="en-US" dirty="0">
                <a:solidFill>
                  <a:srgbClr val="D60093"/>
                </a:solidFill>
                <a:latin typeface="Cambria Math" panose="02040503050406030204" pitchFamily="18" charset="0"/>
                <a:ea typeface="方正卡通简体" panose="03000509000000000000" pitchFamily="65" charset="-122"/>
              </a:rPr>
              <a:t>解决办法：每当一个新的搜索查询到达流中时，我们会查找用户以判断其是否在已有样本中出现。</a:t>
            </a:r>
            <a:endParaRPr lang="en-US" altLang="zh-CN"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zh-CN" altLang="en-US" dirty="0">
                <a:solidFill>
                  <a:srgbClr val="0070C0"/>
                </a:solidFill>
                <a:latin typeface="Cambria Math" panose="02040503050406030204" pitchFamily="18" charset="0"/>
                <a:ea typeface="方正卡通简体" panose="03000509000000000000" pitchFamily="65" charset="-122"/>
              </a:rPr>
              <a:t>如果出现，则将该搜索查询放入样本，否则丢弃该查询</a:t>
            </a:r>
            <a:r>
              <a:rPr lang="zh-CN" altLang="en-US" dirty="0">
                <a:solidFill>
                  <a:srgbClr val="D60093"/>
                </a:solidFill>
                <a:latin typeface="Cambria Math" panose="02040503050406030204" pitchFamily="18" charset="0"/>
                <a:ea typeface="方正卡通简体" panose="03000509000000000000" pitchFamily="65" charset="-122"/>
              </a:rPr>
              <a:t>。</a:t>
            </a:r>
            <a:endParaRPr lang="en-US" altLang="zh-CN"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zh-CN" altLang="en-US" dirty="0">
                <a:solidFill>
                  <a:srgbClr val="008000"/>
                </a:solidFill>
                <a:latin typeface="Cambria Math" panose="02040503050406030204" pitchFamily="18" charset="0"/>
                <a:ea typeface="方正卡通简体" panose="03000509000000000000" pitchFamily="65" charset="-122"/>
              </a:rPr>
              <a:t>如果在我们的记录当中没有出现过当前用户，那么产生一个</a:t>
            </a:r>
            <a:r>
              <a:rPr lang="en-US" altLang="zh-CN" dirty="0">
                <a:solidFill>
                  <a:srgbClr val="008000"/>
                </a:solidFill>
                <a:latin typeface="Cambria Math" panose="02040503050406030204" pitchFamily="18" charset="0"/>
                <a:ea typeface="方正卡通简体" panose="03000509000000000000" pitchFamily="65" charset="-122"/>
              </a:rPr>
              <a:t>0-9</a:t>
            </a:r>
            <a:r>
              <a:rPr lang="zh-CN" altLang="en-US" dirty="0">
                <a:solidFill>
                  <a:srgbClr val="008000"/>
                </a:solidFill>
                <a:latin typeface="Cambria Math" panose="02040503050406030204" pitchFamily="18" charset="0"/>
                <a:ea typeface="方正卡通简体" panose="03000509000000000000" pitchFamily="65" charset="-122"/>
              </a:rPr>
              <a:t>的随机整数。如果该随机整数为</a:t>
            </a:r>
            <a:r>
              <a:rPr lang="en-US" altLang="zh-CN" dirty="0">
                <a:solidFill>
                  <a:srgbClr val="008000"/>
                </a:solidFill>
                <a:latin typeface="Cambria Math" panose="02040503050406030204" pitchFamily="18" charset="0"/>
                <a:ea typeface="方正卡通简体" panose="03000509000000000000" pitchFamily="65" charset="-122"/>
              </a:rPr>
              <a:t>0</a:t>
            </a:r>
            <a:r>
              <a:rPr lang="zh-CN" altLang="en-US" dirty="0">
                <a:solidFill>
                  <a:srgbClr val="008000"/>
                </a:solidFill>
                <a:latin typeface="Cambria Math" panose="02040503050406030204" pitchFamily="18" charset="0"/>
                <a:ea typeface="方正卡通简体" panose="03000509000000000000" pitchFamily="65" charset="-122"/>
              </a:rPr>
              <a:t>，那么就将该用户加入用户列表，并将其标记为“</a:t>
            </a:r>
            <a:r>
              <a:rPr lang="en-US" altLang="zh-CN" dirty="0">
                <a:solidFill>
                  <a:srgbClr val="008000"/>
                </a:solidFill>
                <a:latin typeface="Cambria Math" panose="02040503050406030204" pitchFamily="18" charset="0"/>
                <a:ea typeface="方正卡通简体" panose="03000509000000000000" pitchFamily="65" charset="-122"/>
              </a:rPr>
              <a:t>in</a:t>
            </a:r>
            <a:r>
              <a:rPr lang="zh-CN" altLang="en-US" dirty="0">
                <a:solidFill>
                  <a:srgbClr val="008000"/>
                </a:solidFill>
                <a:latin typeface="Cambria Math" panose="02040503050406030204" pitchFamily="18" charset="0"/>
                <a:ea typeface="方正卡通简体" panose="03000509000000000000" pitchFamily="65" charset="-122"/>
              </a:rPr>
              <a:t>”。而如果随机结果非</a:t>
            </a:r>
            <a:r>
              <a:rPr lang="en-US" altLang="zh-CN" dirty="0">
                <a:solidFill>
                  <a:srgbClr val="008000"/>
                </a:solidFill>
                <a:latin typeface="Cambria Math" panose="02040503050406030204" pitchFamily="18" charset="0"/>
                <a:ea typeface="方正卡通简体" panose="03000509000000000000" pitchFamily="65" charset="-122"/>
              </a:rPr>
              <a:t>0</a:t>
            </a:r>
            <a:r>
              <a:rPr lang="zh-CN" altLang="en-US" dirty="0">
                <a:solidFill>
                  <a:srgbClr val="008000"/>
                </a:solidFill>
                <a:latin typeface="Cambria Math" panose="02040503050406030204" pitchFamily="18" charset="0"/>
                <a:ea typeface="方正卡通简体" panose="03000509000000000000" pitchFamily="65" charset="-122"/>
              </a:rPr>
              <a:t>，那么也将该用户加入用户列表，但此时将它标记为“</a:t>
            </a:r>
            <a:r>
              <a:rPr lang="en-US" altLang="zh-CN" dirty="0">
                <a:solidFill>
                  <a:srgbClr val="008000"/>
                </a:solidFill>
                <a:latin typeface="Cambria Math" panose="02040503050406030204" pitchFamily="18" charset="0"/>
                <a:ea typeface="方正卡通简体" panose="03000509000000000000" pitchFamily="65" charset="-122"/>
              </a:rPr>
              <a:t>out”</a:t>
            </a:r>
            <a:r>
              <a:rPr lang="zh-CN" altLang="en-US" dirty="0">
                <a:solidFill>
                  <a:srgbClr val="008000"/>
                </a:solidFill>
                <a:latin typeface="Cambria Math" panose="02040503050406030204" pitchFamily="18" charset="0"/>
                <a:ea typeface="方正卡通简体" panose="03000509000000000000" pitchFamily="65" charset="-122"/>
              </a:rPr>
              <a:t>。</a:t>
            </a:r>
            <a:endParaRPr lang="en-US" altLang="zh-CN" dirty="0">
              <a:solidFill>
                <a:srgbClr val="008000"/>
              </a:solidFill>
              <a:latin typeface="Cambria Math" panose="02040503050406030204" pitchFamily="18" charset="0"/>
              <a:ea typeface="方正卡通简体" panose="03000509000000000000" pitchFamily="65" charset="-122"/>
            </a:endParaRPr>
          </a:p>
          <a:p>
            <a:pPr marL="89154" indent="0">
              <a:buNone/>
            </a:pPr>
            <a:r>
              <a:rPr lang="zh-CN" altLang="en-US" dirty="0">
                <a:solidFill>
                  <a:srgbClr val="002060"/>
                </a:solidFill>
                <a:latin typeface="Cambria Math" panose="02040503050406030204" pitchFamily="18" charset="0"/>
                <a:ea typeface="方正卡通简体" panose="03000509000000000000" pitchFamily="65" charset="-122"/>
              </a:rPr>
              <a:t>                 可以转换为哈希映射的形式处理</a:t>
            </a:r>
            <a:endParaRPr lang="en-US" altLang="zh-CN" dirty="0">
              <a:solidFill>
                <a:srgbClr val="002060"/>
              </a:solidFill>
              <a:latin typeface="Cambria Math" panose="02040503050406030204" pitchFamily="18" charset="0"/>
              <a:ea typeface="方正卡通简体" panose="03000509000000000000" pitchFamily="65" charset="-122"/>
            </a:endParaRPr>
          </a:p>
        </p:txBody>
      </p:sp>
      <p:sp>
        <p:nvSpPr>
          <p:cNvPr id="3" name="文本框 2">
            <a:extLst>
              <a:ext uri="{FF2B5EF4-FFF2-40B4-BE49-F238E27FC236}">
                <a16:creationId xmlns:a16="http://schemas.microsoft.com/office/drawing/2014/main" id="{6945F58E-0647-7C53-1195-B88EC0F43001}"/>
              </a:ext>
            </a:extLst>
          </p:cNvPr>
          <p:cNvSpPr txBox="1"/>
          <p:nvPr/>
        </p:nvSpPr>
        <p:spPr>
          <a:xfrm>
            <a:off x="790575" y="6122015"/>
            <a:ext cx="7505700" cy="461665"/>
          </a:xfrm>
          <a:prstGeom prst="rect">
            <a:avLst/>
          </a:prstGeom>
          <a:noFill/>
        </p:spPr>
        <p:txBody>
          <a:bodyPr wrap="square" rtlCol="0">
            <a:spAutoFit/>
          </a:bodyPr>
          <a:lstStyle/>
          <a:p>
            <a:pPr algn="ctr"/>
            <a:r>
              <a:rPr kumimoji="1" lang="zh-CN" altLang="en-US" sz="2400" dirty="0">
                <a:solidFill>
                  <a:srgbClr val="FF0000"/>
                </a:solidFill>
              </a:rPr>
              <a:t>简单地说：多个样本子集，保留子集中样本的原始分布</a:t>
            </a:r>
          </a:p>
        </p:txBody>
      </p:sp>
    </p:spTree>
    <p:extLst>
      <p:ext uri="{BB962C8B-B14F-4D97-AF65-F5344CB8AC3E}">
        <p14:creationId xmlns:p14="http://schemas.microsoft.com/office/powerpoint/2010/main" val="287857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39</a:t>
            </a:fld>
            <a:endParaRPr lang="en-US"/>
          </a:p>
        </p:txBody>
      </p:sp>
      <p:sp>
        <p:nvSpPr>
          <p:cNvPr id="13" name="内容占位符 2"/>
          <p:cNvSpPr>
            <a:spLocks noGrp="1"/>
          </p:cNvSpPr>
          <p:nvPr>
            <p:ph idx="1"/>
          </p:nvPr>
        </p:nvSpPr>
        <p:spPr>
          <a:xfrm>
            <a:off x="0" y="1645544"/>
            <a:ext cx="9086850" cy="4457700"/>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4.2.3</a:t>
            </a:r>
            <a:r>
              <a:rPr lang="zh-CN" altLang="en-US" sz="2625" dirty="0">
                <a:latin typeface="Cambria Math" panose="02040503050406030204" pitchFamily="18" charset="0"/>
                <a:ea typeface="方正卡通简体" panose="03000509000000000000" pitchFamily="65" charset="-122"/>
              </a:rPr>
              <a:t>代表性样本的获取</a:t>
            </a:r>
            <a:endParaRPr lang="en-US" altLang="zh-CN" sz="2625" dirty="0">
              <a:latin typeface="Cambria Math" panose="02040503050406030204" pitchFamily="18" charset="0"/>
              <a:ea typeface="方正卡通简体" panose="03000509000000000000" pitchFamily="65" charset="-122"/>
            </a:endParaRPr>
          </a:p>
          <a:p>
            <a:pPr marL="89154" indent="0">
              <a:buNone/>
            </a:pPr>
            <a:r>
              <a:rPr lang="zh-CN" altLang="en-US" dirty="0">
                <a:solidFill>
                  <a:srgbClr val="002060"/>
                </a:solidFill>
                <a:latin typeface="Cambria Math" panose="02040503050406030204" pitchFamily="18" charset="0"/>
                <a:ea typeface="方正卡通简体" panose="03000509000000000000" pitchFamily="65" charset="-122"/>
              </a:rPr>
              <a:t>可以转换为哈希映射的形式处理</a:t>
            </a:r>
            <a:endParaRPr lang="en-US" altLang="zh-CN"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dirty="0">
              <a:solidFill>
                <a:srgbClr val="002060"/>
              </a:solidFill>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clrChange>
              <a:clrFrom>
                <a:srgbClr val="F6F6F6"/>
              </a:clrFrom>
              <a:clrTo>
                <a:srgbClr val="F6F6F6">
                  <a:alpha val="0"/>
                </a:srgbClr>
              </a:clrTo>
            </a:clrChange>
          </a:blip>
          <a:stretch>
            <a:fillRect/>
          </a:stretch>
        </p:blipFill>
        <p:spPr>
          <a:xfrm>
            <a:off x="990600" y="2514600"/>
            <a:ext cx="628650" cy="593833"/>
          </a:xfrm>
          <a:prstGeom prst="rect">
            <a:avLst/>
          </a:prstGeom>
        </p:spPr>
      </p:pic>
      <p:pic>
        <p:nvPicPr>
          <p:cNvPr id="6" name="图片 5"/>
          <p:cNvPicPr>
            <a:picLocks noChangeAspect="1"/>
          </p:cNvPicPr>
          <p:nvPr/>
        </p:nvPicPr>
        <p:blipFill>
          <a:blip r:embed="rId3">
            <a:clrChange>
              <a:clrFrom>
                <a:srgbClr val="F6F6F6"/>
              </a:clrFrom>
              <a:clrTo>
                <a:srgbClr val="F6F6F6">
                  <a:alpha val="0"/>
                </a:srgbClr>
              </a:clrTo>
            </a:clrChange>
          </a:blip>
          <a:stretch>
            <a:fillRect/>
          </a:stretch>
        </p:blipFill>
        <p:spPr>
          <a:xfrm>
            <a:off x="1676400" y="2514600"/>
            <a:ext cx="628650" cy="593833"/>
          </a:xfrm>
          <a:prstGeom prst="rect">
            <a:avLst/>
          </a:prstGeom>
        </p:spPr>
      </p:pic>
      <p:pic>
        <p:nvPicPr>
          <p:cNvPr id="7" name="图片 6"/>
          <p:cNvPicPr>
            <a:picLocks noChangeAspect="1"/>
          </p:cNvPicPr>
          <p:nvPr/>
        </p:nvPicPr>
        <p:blipFill>
          <a:blip r:embed="rId3">
            <a:clrChange>
              <a:clrFrom>
                <a:srgbClr val="F6F6F6"/>
              </a:clrFrom>
              <a:clrTo>
                <a:srgbClr val="F6F6F6">
                  <a:alpha val="0"/>
                </a:srgbClr>
              </a:clrTo>
            </a:clrChange>
          </a:blip>
          <a:stretch>
            <a:fillRect/>
          </a:stretch>
        </p:blipFill>
        <p:spPr>
          <a:xfrm>
            <a:off x="2362200" y="2514599"/>
            <a:ext cx="628650" cy="593833"/>
          </a:xfrm>
          <a:prstGeom prst="rect">
            <a:avLst/>
          </a:prstGeom>
        </p:spPr>
      </p:pic>
      <p:pic>
        <p:nvPicPr>
          <p:cNvPr id="8" name="图片 7"/>
          <p:cNvPicPr>
            <a:picLocks noChangeAspect="1"/>
          </p:cNvPicPr>
          <p:nvPr/>
        </p:nvPicPr>
        <p:blipFill>
          <a:blip r:embed="rId3">
            <a:clrChange>
              <a:clrFrom>
                <a:srgbClr val="F6F6F6"/>
              </a:clrFrom>
              <a:clrTo>
                <a:srgbClr val="F6F6F6">
                  <a:alpha val="0"/>
                </a:srgbClr>
              </a:clrTo>
            </a:clrChange>
          </a:blip>
          <a:stretch>
            <a:fillRect/>
          </a:stretch>
        </p:blipFill>
        <p:spPr>
          <a:xfrm>
            <a:off x="3076575" y="2503434"/>
            <a:ext cx="628650" cy="593833"/>
          </a:xfrm>
          <a:prstGeom prst="rect">
            <a:avLst/>
          </a:prstGeom>
        </p:spPr>
      </p:pic>
      <p:pic>
        <p:nvPicPr>
          <p:cNvPr id="9" name="图片 8"/>
          <p:cNvPicPr>
            <a:picLocks noChangeAspect="1"/>
          </p:cNvPicPr>
          <p:nvPr/>
        </p:nvPicPr>
        <p:blipFill>
          <a:blip r:embed="rId3">
            <a:clrChange>
              <a:clrFrom>
                <a:srgbClr val="F6F6F6"/>
              </a:clrFrom>
              <a:clrTo>
                <a:srgbClr val="F6F6F6">
                  <a:alpha val="0"/>
                </a:srgbClr>
              </a:clrTo>
            </a:clrChange>
          </a:blip>
          <a:stretch>
            <a:fillRect/>
          </a:stretch>
        </p:blipFill>
        <p:spPr>
          <a:xfrm>
            <a:off x="3762375" y="2503433"/>
            <a:ext cx="628650" cy="593833"/>
          </a:xfrm>
          <a:prstGeom prst="rect">
            <a:avLst/>
          </a:prstGeom>
        </p:spPr>
      </p:pic>
      <p:pic>
        <p:nvPicPr>
          <p:cNvPr id="10" name="图片 9"/>
          <p:cNvPicPr>
            <a:picLocks noChangeAspect="1"/>
          </p:cNvPicPr>
          <p:nvPr/>
        </p:nvPicPr>
        <p:blipFill>
          <a:blip r:embed="rId3">
            <a:clrChange>
              <a:clrFrom>
                <a:srgbClr val="F6F6F6"/>
              </a:clrFrom>
              <a:clrTo>
                <a:srgbClr val="F6F6F6">
                  <a:alpha val="0"/>
                </a:srgbClr>
              </a:clrTo>
            </a:clrChange>
          </a:blip>
          <a:stretch>
            <a:fillRect/>
          </a:stretch>
        </p:blipFill>
        <p:spPr>
          <a:xfrm>
            <a:off x="4448175" y="2503432"/>
            <a:ext cx="628650" cy="593833"/>
          </a:xfrm>
          <a:prstGeom prst="rect">
            <a:avLst/>
          </a:prstGeom>
        </p:spPr>
      </p:pic>
      <p:pic>
        <p:nvPicPr>
          <p:cNvPr id="11" name="图片 10"/>
          <p:cNvPicPr>
            <a:picLocks noChangeAspect="1"/>
          </p:cNvPicPr>
          <p:nvPr/>
        </p:nvPicPr>
        <p:blipFill>
          <a:blip r:embed="rId3">
            <a:clrChange>
              <a:clrFrom>
                <a:srgbClr val="F6F6F6"/>
              </a:clrFrom>
              <a:clrTo>
                <a:srgbClr val="F6F6F6">
                  <a:alpha val="0"/>
                </a:srgbClr>
              </a:clrTo>
            </a:clrChange>
          </a:blip>
          <a:stretch>
            <a:fillRect/>
          </a:stretch>
        </p:blipFill>
        <p:spPr>
          <a:xfrm>
            <a:off x="5133975" y="2509209"/>
            <a:ext cx="628650" cy="593833"/>
          </a:xfrm>
          <a:prstGeom prst="rect">
            <a:avLst/>
          </a:prstGeom>
        </p:spPr>
      </p:pic>
      <p:pic>
        <p:nvPicPr>
          <p:cNvPr id="12" name="图片 11"/>
          <p:cNvPicPr>
            <a:picLocks noChangeAspect="1"/>
          </p:cNvPicPr>
          <p:nvPr/>
        </p:nvPicPr>
        <p:blipFill>
          <a:blip r:embed="rId3">
            <a:clrChange>
              <a:clrFrom>
                <a:srgbClr val="F6F6F6"/>
              </a:clrFrom>
              <a:clrTo>
                <a:srgbClr val="F6F6F6">
                  <a:alpha val="0"/>
                </a:srgbClr>
              </a:clrTo>
            </a:clrChange>
          </a:blip>
          <a:stretch>
            <a:fillRect/>
          </a:stretch>
        </p:blipFill>
        <p:spPr>
          <a:xfrm>
            <a:off x="5819775" y="2509209"/>
            <a:ext cx="628650" cy="593833"/>
          </a:xfrm>
          <a:prstGeom prst="rect">
            <a:avLst/>
          </a:prstGeom>
        </p:spPr>
      </p:pic>
      <p:pic>
        <p:nvPicPr>
          <p:cNvPr id="14" name="图片 13"/>
          <p:cNvPicPr>
            <a:picLocks noChangeAspect="1"/>
          </p:cNvPicPr>
          <p:nvPr/>
        </p:nvPicPr>
        <p:blipFill>
          <a:blip r:embed="rId3">
            <a:clrChange>
              <a:clrFrom>
                <a:srgbClr val="F6F6F6"/>
              </a:clrFrom>
              <a:clrTo>
                <a:srgbClr val="F6F6F6">
                  <a:alpha val="0"/>
                </a:srgbClr>
              </a:clrTo>
            </a:clrChange>
          </a:blip>
          <a:stretch>
            <a:fillRect/>
          </a:stretch>
        </p:blipFill>
        <p:spPr>
          <a:xfrm>
            <a:off x="6505575" y="2509208"/>
            <a:ext cx="628650" cy="593833"/>
          </a:xfrm>
          <a:prstGeom prst="rect">
            <a:avLst/>
          </a:prstGeom>
        </p:spPr>
      </p:pic>
      <p:pic>
        <p:nvPicPr>
          <p:cNvPr id="15" name="图片 14"/>
          <p:cNvPicPr>
            <a:picLocks noChangeAspect="1"/>
          </p:cNvPicPr>
          <p:nvPr/>
        </p:nvPicPr>
        <p:blipFill>
          <a:blip r:embed="rId3">
            <a:clrChange>
              <a:clrFrom>
                <a:srgbClr val="F6F6F6"/>
              </a:clrFrom>
              <a:clrTo>
                <a:srgbClr val="F6F6F6">
                  <a:alpha val="0"/>
                </a:srgbClr>
              </a:clrTo>
            </a:clrChange>
          </a:blip>
          <a:stretch>
            <a:fillRect/>
          </a:stretch>
        </p:blipFill>
        <p:spPr>
          <a:xfrm>
            <a:off x="7219950" y="2498043"/>
            <a:ext cx="628650" cy="593833"/>
          </a:xfrm>
          <a:prstGeom prst="rect">
            <a:avLst/>
          </a:prstGeom>
        </p:spPr>
      </p:pic>
      <p:cxnSp>
        <p:nvCxnSpPr>
          <p:cNvPr id="31" name="直接箭头连接符 30"/>
          <p:cNvCxnSpPr/>
          <p:nvPr/>
        </p:nvCxnSpPr>
        <p:spPr>
          <a:xfrm flipV="1">
            <a:off x="2514600" y="3200400"/>
            <a:ext cx="571500" cy="40005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2693088" y="3654760"/>
            <a:ext cx="2478987" cy="784830"/>
          </a:xfrm>
          <a:prstGeom prst="rect">
            <a:avLst/>
          </a:prstGeom>
          <a:noFill/>
        </p:spPr>
        <p:txBody>
          <a:bodyPr wrap="square" rtlCol="0">
            <a:spAutoFit/>
          </a:bodyPr>
          <a:lstStyle/>
          <a:p>
            <a:r>
              <a:rPr lang="zh-CN" altLang="en-US" sz="2250" dirty="0"/>
              <a:t>哈希函数：作为随机数生成器</a:t>
            </a:r>
          </a:p>
        </p:txBody>
      </p:sp>
      <p:sp>
        <p:nvSpPr>
          <p:cNvPr id="33" name="矩形 32"/>
          <p:cNvSpPr/>
          <p:nvPr/>
        </p:nvSpPr>
        <p:spPr>
          <a:xfrm>
            <a:off x="5979285" y="3654760"/>
            <a:ext cx="2993337" cy="1061829"/>
          </a:xfrm>
          <a:prstGeom prst="rect">
            <a:avLst/>
          </a:prstGeom>
        </p:spPr>
        <p:txBody>
          <a:bodyPr wrap="square">
            <a:spAutoFit/>
          </a:bodyPr>
          <a:lstStyle/>
          <a:p>
            <a:r>
              <a:rPr lang="zh-CN" altLang="en-US" sz="2100" dirty="0"/>
              <a:t>更一般地，我们可以从所有用户中得到任意用户比例的样本，比如</a:t>
            </a:r>
            <a:r>
              <a:rPr lang="en-US" altLang="zh-CN" sz="2100" dirty="0"/>
              <a:t>a/b</a:t>
            </a:r>
            <a:endParaRPr lang="zh-CN" altLang="en-US" sz="2100" dirty="0"/>
          </a:p>
        </p:txBody>
      </p:sp>
      <p:pic>
        <p:nvPicPr>
          <p:cNvPr id="34" name="图片 33"/>
          <p:cNvPicPr>
            <a:picLocks noChangeAspect="1"/>
          </p:cNvPicPr>
          <p:nvPr/>
        </p:nvPicPr>
        <p:blipFill>
          <a:blip r:embed="rId4"/>
          <a:stretch>
            <a:fillRect/>
          </a:stretch>
        </p:blipFill>
        <p:spPr>
          <a:xfrm>
            <a:off x="531568" y="3600450"/>
            <a:ext cx="1751503" cy="1885950"/>
          </a:xfrm>
          <a:prstGeom prst="rect">
            <a:avLst/>
          </a:prstGeom>
        </p:spPr>
      </p:pic>
    </p:spTree>
    <p:extLst>
      <p:ext uri="{BB962C8B-B14F-4D97-AF65-F5344CB8AC3E}">
        <p14:creationId xmlns:p14="http://schemas.microsoft.com/office/powerpoint/2010/main" val="1576382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4</a:t>
            </a:fld>
            <a:endParaRPr lang="en-US"/>
          </a:p>
        </p:txBody>
      </p:sp>
      <p:sp>
        <p:nvSpPr>
          <p:cNvPr id="13" name="内容占位符 2"/>
          <p:cNvSpPr>
            <a:spLocks noGrp="1"/>
          </p:cNvSpPr>
          <p:nvPr>
            <p:ph idx="1"/>
          </p:nvPr>
        </p:nvSpPr>
        <p:spPr>
          <a:xfrm>
            <a:off x="-16639" y="1655065"/>
            <a:ext cx="9086850" cy="4231385"/>
          </a:xfrm>
        </p:spPr>
        <p:txBody>
          <a:bodyPr>
            <a:normAutofit fontScale="92500" lnSpcReduction="10000"/>
          </a:bodyPr>
          <a:lstStyle/>
          <a:p>
            <a:pPr marL="89154" indent="0">
              <a:buNone/>
            </a:pPr>
            <a:r>
              <a:rPr lang="en-US" altLang="zh-CN" sz="2850" dirty="0">
                <a:latin typeface="方正宋刻本秀楷简体" panose="02000000000000000000" pitchFamily="2" charset="-122"/>
                <a:ea typeface="方正宋刻本秀楷简体" panose="02000000000000000000" pitchFamily="2" charset="-122"/>
              </a:rPr>
              <a:t>4.0  </a:t>
            </a:r>
            <a:r>
              <a:rPr lang="zh-CN" altLang="en-US" sz="2850" dirty="0">
                <a:latin typeface="方正宋刻本秀楷简体" panose="02000000000000000000" pitchFamily="2" charset="-122"/>
                <a:ea typeface="方正宋刻本秀楷简体" panose="02000000000000000000" pitchFamily="2" charset="-122"/>
              </a:rPr>
              <a:t>流数据的概念 </a:t>
            </a:r>
            <a:r>
              <a:rPr lang="en-US" altLang="zh-CN" sz="2850" dirty="0">
                <a:latin typeface="方正宋刻本秀楷简体" panose="02000000000000000000" pitchFamily="2" charset="-122"/>
                <a:ea typeface="方正宋刻本秀楷简体" panose="02000000000000000000" pitchFamily="2" charset="-122"/>
              </a:rPr>
              <a:t>–</a:t>
            </a:r>
            <a:r>
              <a:rPr lang="zh-CN" altLang="en-US" sz="2850" dirty="0">
                <a:latin typeface="方正宋刻本秀楷简体" panose="02000000000000000000" pitchFamily="2" charset="-122"/>
                <a:ea typeface="方正宋刻本秀楷简体" panose="02000000000000000000" pitchFamily="2" charset="-122"/>
              </a:rPr>
              <a:t>静态数据和流数据</a:t>
            </a:r>
            <a:endParaRPr lang="en-US" altLang="zh-CN" sz="2850" dirty="0">
              <a:latin typeface="方正宋刻本秀楷简体" panose="02000000000000000000" pitchFamily="2" charset="-122"/>
              <a:ea typeface="方正宋刻本秀楷简体" panose="02000000000000000000" pitchFamily="2" charset="-122"/>
            </a:endParaRPr>
          </a:p>
          <a:p>
            <a:r>
              <a:rPr lang="zh-CN" altLang="zh-CN" sz="2250" dirty="0">
                <a:solidFill>
                  <a:srgbClr val="002060"/>
                </a:solidFill>
                <a:latin typeface="Cambria Math" panose="02040503050406030204" pitchFamily="18" charset="0"/>
                <a:ea typeface="方正卡通简体" panose="03000509000000000000" pitchFamily="65" charset="-122"/>
              </a:rPr>
              <a:t>近年来，在</a:t>
            </a:r>
            <a:r>
              <a:rPr lang="en-US" altLang="zh-CN" sz="2250" dirty="0">
                <a:solidFill>
                  <a:schemeClr val="accent6">
                    <a:lumMod val="75000"/>
                  </a:schemeClr>
                </a:solidFill>
                <a:latin typeface="Cambria Math" panose="02040503050406030204" pitchFamily="18" charset="0"/>
                <a:ea typeface="Cambria Math" panose="02040503050406030204" pitchFamily="18" charset="0"/>
              </a:rPr>
              <a:t>Web</a:t>
            </a:r>
            <a:r>
              <a:rPr lang="zh-CN" altLang="zh-CN" sz="2250" dirty="0">
                <a:solidFill>
                  <a:schemeClr val="accent6">
                    <a:lumMod val="75000"/>
                  </a:schemeClr>
                </a:solidFill>
                <a:latin typeface="Cambria Math" panose="02040503050406030204" pitchFamily="18" charset="0"/>
                <a:ea typeface="方正卡通简体" panose="03000509000000000000" pitchFamily="65" charset="-122"/>
              </a:rPr>
              <a:t>应用</a:t>
            </a:r>
            <a:r>
              <a:rPr lang="zh-CN" altLang="zh-CN" sz="2250" dirty="0">
                <a:solidFill>
                  <a:srgbClr val="002060"/>
                </a:solidFill>
                <a:latin typeface="Cambria Math" panose="02040503050406030204" pitchFamily="18" charset="0"/>
                <a:ea typeface="方正卡通简体" panose="03000509000000000000" pitchFamily="65" charset="-122"/>
              </a:rPr>
              <a:t>、</a:t>
            </a:r>
            <a:r>
              <a:rPr lang="zh-CN" altLang="zh-CN" sz="2250" dirty="0">
                <a:solidFill>
                  <a:schemeClr val="accent6">
                    <a:lumMod val="75000"/>
                  </a:schemeClr>
                </a:solidFill>
                <a:latin typeface="Cambria Math" panose="02040503050406030204" pitchFamily="18" charset="0"/>
                <a:ea typeface="方正卡通简体" panose="03000509000000000000" pitchFamily="65" charset="-122"/>
              </a:rPr>
              <a:t>网络监控</a:t>
            </a:r>
            <a:r>
              <a:rPr lang="zh-CN" altLang="zh-CN" sz="2250" dirty="0">
                <a:solidFill>
                  <a:srgbClr val="002060"/>
                </a:solidFill>
                <a:latin typeface="Cambria Math" panose="02040503050406030204" pitchFamily="18" charset="0"/>
                <a:ea typeface="方正卡通简体" panose="03000509000000000000" pitchFamily="65" charset="-122"/>
              </a:rPr>
              <a:t>、</a:t>
            </a:r>
            <a:r>
              <a:rPr lang="zh-CN" altLang="zh-CN" sz="2250" dirty="0">
                <a:solidFill>
                  <a:schemeClr val="accent6">
                    <a:lumMod val="75000"/>
                  </a:schemeClr>
                </a:solidFill>
                <a:latin typeface="Cambria Math" panose="02040503050406030204" pitchFamily="18" charset="0"/>
                <a:ea typeface="方正卡通简体" panose="03000509000000000000" pitchFamily="65" charset="-122"/>
              </a:rPr>
              <a:t>传感监测</a:t>
            </a:r>
            <a:r>
              <a:rPr lang="zh-CN" altLang="zh-CN" sz="2250" dirty="0">
                <a:solidFill>
                  <a:srgbClr val="002060"/>
                </a:solidFill>
                <a:latin typeface="Cambria Math" panose="02040503050406030204" pitchFamily="18" charset="0"/>
                <a:ea typeface="方正卡通简体" panose="03000509000000000000" pitchFamily="65" charset="-122"/>
              </a:rPr>
              <a:t>等领域，兴起了一种新的数据密集型应用</a:t>
            </a:r>
            <a:r>
              <a:rPr lang="en-US" altLang="zh-CN" sz="2250" dirty="0">
                <a:solidFill>
                  <a:srgbClr val="002060"/>
                </a:solidFill>
                <a:latin typeface="Cambria Math" panose="02040503050406030204" pitchFamily="18" charset="0"/>
                <a:ea typeface="Cambria Math" panose="02040503050406030204" pitchFamily="18" charset="0"/>
              </a:rPr>
              <a:t>——</a:t>
            </a:r>
            <a:r>
              <a:rPr lang="zh-CN" altLang="zh-CN" sz="2250" dirty="0">
                <a:solidFill>
                  <a:srgbClr val="002060"/>
                </a:solidFill>
                <a:latin typeface="Cambria Math" panose="02040503050406030204" pitchFamily="18" charset="0"/>
                <a:ea typeface="方正卡通简体" panose="03000509000000000000" pitchFamily="65" charset="-122"/>
              </a:rPr>
              <a:t>流数据，即数据以大量、快速、时变的流形式持续到达</a:t>
            </a:r>
            <a:endParaRPr lang="en-US" altLang="zh-CN" sz="2250" dirty="0">
              <a:solidFill>
                <a:srgbClr val="002060"/>
              </a:solidFill>
              <a:latin typeface="Cambria Math" panose="02040503050406030204" pitchFamily="18" charset="0"/>
              <a:ea typeface="Cambria Math" panose="02040503050406030204" pitchFamily="18" charset="0"/>
            </a:endParaRPr>
          </a:p>
          <a:p>
            <a:r>
              <a:rPr lang="zh-CN" altLang="en-US" sz="2250" dirty="0">
                <a:solidFill>
                  <a:srgbClr val="002060"/>
                </a:solidFill>
                <a:latin typeface="Cambria Math" panose="02040503050406030204" pitchFamily="18" charset="0"/>
                <a:ea typeface="方正卡通简体" panose="03000509000000000000" pitchFamily="65" charset="-122"/>
              </a:rPr>
              <a:t>实例：</a:t>
            </a:r>
            <a:r>
              <a:rPr lang="en-US" altLang="zh-CN" sz="2250" dirty="0">
                <a:solidFill>
                  <a:srgbClr val="002060"/>
                </a:solidFill>
                <a:latin typeface="Cambria Math" panose="02040503050406030204" pitchFamily="18" charset="0"/>
                <a:ea typeface="Cambria Math" panose="02040503050406030204" pitchFamily="18" charset="0"/>
              </a:rPr>
              <a:t>PM2.5</a:t>
            </a:r>
            <a:r>
              <a:rPr lang="zh-CN" altLang="en-US" sz="2250" dirty="0">
                <a:solidFill>
                  <a:srgbClr val="002060"/>
                </a:solidFill>
                <a:latin typeface="Cambria Math" panose="02040503050406030204" pitchFamily="18" charset="0"/>
                <a:ea typeface="方正卡通简体" panose="03000509000000000000" pitchFamily="65" charset="-122"/>
              </a:rPr>
              <a:t>检测、电子商务网站用户点击流</a:t>
            </a:r>
            <a:endParaRPr lang="en-US" altLang="zh-CN" sz="2250" dirty="0">
              <a:solidFill>
                <a:srgbClr val="002060"/>
              </a:solidFill>
              <a:latin typeface="Cambria Math" panose="02040503050406030204" pitchFamily="18" charset="0"/>
              <a:ea typeface="Cambria Math" panose="02040503050406030204" pitchFamily="18" charset="0"/>
            </a:endParaRPr>
          </a:p>
          <a:p>
            <a:r>
              <a:rPr lang="zh-CN" altLang="zh-CN" sz="2250" dirty="0">
                <a:solidFill>
                  <a:srgbClr val="002060"/>
                </a:solidFill>
                <a:latin typeface="Cambria Math" panose="02040503050406030204" pitchFamily="18" charset="0"/>
                <a:ea typeface="方正卡通简体" panose="03000509000000000000" pitchFamily="65" charset="-122"/>
              </a:rPr>
              <a:t>流数据具有如下特征：</a:t>
            </a:r>
          </a:p>
          <a:p>
            <a:pPr lvl="1"/>
            <a:r>
              <a:rPr lang="zh-CN" altLang="zh-CN" sz="2250" dirty="0">
                <a:solidFill>
                  <a:srgbClr val="002060"/>
                </a:solidFill>
                <a:latin typeface="Cambria Math" panose="02040503050406030204" pitchFamily="18" charset="0"/>
                <a:ea typeface="方正卡通简体" panose="03000509000000000000" pitchFamily="65" charset="-122"/>
              </a:rPr>
              <a:t>数据</a:t>
            </a:r>
            <a:r>
              <a:rPr lang="zh-CN" altLang="zh-CN" sz="2250" dirty="0">
                <a:solidFill>
                  <a:schemeClr val="accent6">
                    <a:lumMod val="75000"/>
                  </a:schemeClr>
                </a:solidFill>
                <a:latin typeface="Cambria Math" panose="02040503050406030204" pitchFamily="18" charset="0"/>
                <a:ea typeface="方正卡通简体" panose="03000509000000000000" pitchFamily="65" charset="-122"/>
              </a:rPr>
              <a:t>快速持续到达</a:t>
            </a:r>
            <a:r>
              <a:rPr lang="zh-CN" altLang="zh-CN" sz="2250" dirty="0">
                <a:solidFill>
                  <a:srgbClr val="002060"/>
                </a:solidFill>
                <a:latin typeface="Cambria Math" panose="02040503050406030204" pitchFamily="18" charset="0"/>
                <a:ea typeface="方正卡通简体" panose="03000509000000000000" pitchFamily="65" charset="-122"/>
              </a:rPr>
              <a:t>，潜在大小也许是无穷无尽的</a:t>
            </a:r>
          </a:p>
          <a:p>
            <a:pPr lvl="1"/>
            <a:r>
              <a:rPr lang="zh-CN" altLang="zh-CN" sz="2250" dirty="0">
                <a:solidFill>
                  <a:srgbClr val="002060"/>
                </a:solidFill>
                <a:latin typeface="Cambria Math" panose="02040503050406030204" pitchFamily="18" charset="0"/>
                <a:ea typeface="方正卡通简体" panose="03000509000000000000" pitchFamily="65" charset="-122"/>
              </a:rPr>
              <a:t>数据</a:t>
            </a:r>
            <a:r>
              <a:rPr lang="zh-CN" altLang="zh-CN" sz="2250" dirty="0">
                <a:solidFill>
                  <a:schemeClr val="accent6">
                    <a:lumMod val="75000"/>
                  </a:schemeClr>
                </a:solidFill>
                <a:latin typeface="Cambria Math" panose="02040503050406030204" pitchFamily="18" charset="0"/>
                <a:ea typeface="方正卡通简体" panose="03000509000000000000" pitchFamily="65" charset="-122"/>
              </a:rPr>
              <a:t>来源众多，格式复杂</a:t>
            </a:r>
          </a:p>
          <a:p>
            <a:pPr lvl="1"/>
            <a:r>
              <a:rPr lang="zh-CN" altLang="zh-CN" sz="2250" dirty="0">
                <a:solidFill>
                  <a:srgbClr val="002060"/>
                </a:solidFill>
                <a:latin typeface="Cambria Math" panose="02040503050406030204" pitchFamily="18" charset="0"/>
                <a:ea typeface="方正卡通简体" panose="03000509000000000000" pitchFamily="65" charset="-122"/>
              </a:rPr>
              <a:t>数据量大，但是</a:t>
            </a:r>
            <a:r>
              <a:rPr lang="zh-CN" altLang="zh-CN" sz="2250" dirty="0">
                <a:solidFill>
                  <a:schemeClr val="accent6">
                    <a:lumMod val="75000"/>
                  </a:schemeClr>
                </a:solidFill>
                <a:latin typeface="Cambria Math" panose="02040503050406030204" pitchFamily="18" charset="0"/>
                <a:ea typeface="方正卡通简体" panose="03000509000000000000" pitchFamily="65" charset="-122"/>
              </a:rPr>
              <a:t>不十分关注存储</a:t>
            </a:r>
            <a:r>
              <a:rPr lang="zh-CN" altLang="zh-CN" sz="2250" dirty="0">
                <a:solidFill>
                  <a:srgbClr val="002060"/>
                </a:solidFill>
                <a:latin typeface="Cambria Math" panose="02040503050406030204" pitchFamily="18" charset="0"/>
                <a:ea typeface="方正卡通简体" panose="03000509000000000000" pitchFamily="65" charset="-122"/>
              </a:rPr>
              <a:t>，一旦经过处理，要么被丢弃，要么被归档存储</a:t>
            </a:r>
          </a:p>
          <a:p>
            <a:pPr lvl="1"/>
            <a:r>
              <a:rPr lang="zh-CN" altLang="zh-CN" sz="2250" dirty="0">
                <a:solidFill>
                  <a:srgbClr val="002060"/>
                </a:solidFill>
                <a:latin typeface="Cambria Math" panose="02040503050406030204" pitchFamily="18" charset="0"/>
                <a:ea typeface="方正卡通简体" panose="03000509000000000000" pitchFamily="65" charset="-122"/>
              </a:rPr>
              <a:t>注重数据的</a:t>
            </a:r>
            <a:r>
              <a:rPr lang="zh-CN" altLang="zh-CN" sz="2250" dirty="0">
                <a:solidFill>
                  <a:schemeClr val="accent6">
                    <a:lumMod val="75000"/>
                  </a:schemeClr>
                </a:solidFill>
                <a:latin typeface="Cambria Math" panose="02040503050406030204" pitchFamily="18" charset="0"/>
                <a:ea typeface="方正卡通简体" panose="03000509000000000000" pitchFamily="65" charset="-122"/>
              </a:rPr>
              <a:t>整体价值</a:t>
            </a:r>
            <a:r>
              <a:rPr lang="zh-CN" altLang="zh-CN" sz="2250" dirty="0">
                <a:solidFill>
                  <a:srgbClr val="002060"/>
                </a:solidFill>
                <a:latin typeface="Cambria Math" panose="02040503050406030204" pitchFamily="18" charset="0"/>
                <a:ea typeface="方正卡通简体" panose="03000509000000000000" pitchFamily="65" charset="-122"/>
              </a:rPr>
              <a:t>，不过分关注个别数据</a:t>
            </a:r>
          </a:p>
          <a:p>
            <a:pPr lvl="1"/>
            <a:r>
              <a:rPr lang="zh-CN" altLang="zh-CN" sz="2250" dirty="0">
                <a:solidFill>
                  <a:srgbClr val="002060"/>
                </a:solidFill>
                <a:latin typeface="Cambria Math" panose="02040503050406030204" pitchFamily="18" charset="0"/>
                <a:ea typeface="方正卡通简体" panose="03000509000000000000" pitchFamily="65" charset="-122"/>
              </a:rPr>
              <a:t>数据顺序颠倒，或者不完整，系统无法控制将要处理的新到达的数据元素的顺序</a:t>
            </a:r>
          </a:p>
          <a:p>
            <a:pPr marL="89154" indent="0">
              <a:buNone/>
            </a:pPr>
            <a:endParaRPr lang="en-US" altLang="zh-CN" sz="3000" dirty="0">
              <a:solidFill>
                <a:srgbClr val="002060"/>
              </a:solidFill>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2888350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4.2 </a:t>
            </a:r>
            <a:r>
              <a:rPr lang="zh-CN" altLang="en-US" sz="3600" dirty="0">
                <a:latin typeface="Cambria Math" panose="02040503050406030204" pitchFamily="18" charset="0"/>
                <a:ea typeface="方正卡通简体" panose="03000509000000000000" pitchFamily="65" charset="-122"/>
              </a:rPr>
              <a:t>流当中的数据抽样</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40</a:t>
            </a:fld>
            <a:endParaRPr lang="en-US"/>
          </a:p>
        </p:txBody>
      </p:sp>
      <p:sp>
        <p:nvSpPr>
          <p:cNvPr id="13" name="内容占位符 2"/>
          <p:cNvSpPr>
            <a:spLocks noGrp="1"/>
          </p:cNvSpPr>
          <p:nvPr>
            <p:ph idx="1"/>
          </p:nvPr>
        </p:nvSpPr>
        <p:spPr>
          <a:xfrm>
            <a:off x="0" y="1645544"/>
            <a:ext cx="9086850" cy="4457700"/>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4.2.4 </a:t>
            </a:r>
            <a:r>
              <a:rPr lang="zh-CN" altLang="en-US" sz="2625" dirty="0">
                <a:latin typeface="Cambria Math" panose="02040503050406030204" pitchFamily="18" charset="0"/>
                <a:ea typeface="方正卡通简体" panose="03000509000000000000" pitchFamily="65" charset="-122"/>
              </a:rPr>
              <a:t>样本规模的变化</a:t>
            </a:r>
            <a:endParaRPr lang="en-US" altLang="zh-CN" sz="2625" dirty="0">
              <a:latin typeface="Cambria Math" panose="02040503050406030204" pitchFamily="18" charset="0"/>
              <a:ea typeface="方正卡通简体" panose="03000509000000000000" pitchFamily="65" charset="-122"/>
            </a:endParaRPr>
          </a:p>
          <a:p>
            <a:pPr marL="89154" indent="0">
              <a:buNone/>
            </a:pPr>
            <a:r>
              <a:rPr lang="zh-CN" altLang="en-US" dirty="0">
                <a:solidFill>
                  <a:schemeClr val="accent1">
                    <a:lumMod val="50000"/>
                  </a:schemeClr>
                </a:solidFill>
                <a:latin typeface="Cambria Math" panose="02040503050406030204" pitchFamily="18" charset="0"/>
                <a:ea typeface="方正卡通简体" panose="03000509000000000000" pitchFamily="65" charset="-122"/>
              </a:rPr>
              <a:t>通常情况下，随着更多的流数据进入系统，样本的数目也随之增长。</a:t>
            </a:r>
            <a:endParaRPr lang="en-US" altLang="zh-CN" dirty="0">
              <a:solidFill>
                <a:schemeClr val="accent1">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sz="2700" dirty="0">
                <a:solidFill>
                  <a:srgbClr val="002060"/>
                </a:solidFill>
                <a:latin typeface="文道楷体" panose="02010600040101010101" pitchFamily="2" charset="-122"/>
                <a:ea typeface="文道楷体" panose="02010600040101010101" pitchFamily="2" charset="-122"/>
              </a:rPr>
              <a:t>数据不可能无限制的存储。这时候如何处理呢？</a:t>
            </a:r>
            <a:endParaRPr lang="en-US" altLang="zh-CN" sz="2700" dirty="0">
              <a:solidFill>
                <a:srgbClr val="002060"/>
              </a:solidFill>
              <a:latin typeface="文道楷体" panose="02010600040101010101" pitchFamily="2" charset="-122"/>
              <a:ea typeface="文道楷体" panose="02010600040101010101" pitchFamily="2" charset="-122"/>
            </a:endParaRPr>
          </a:p>
          <a:p>
            <a:pPr marL="646367" indent="-557213">
              <a:buFont typeface="+mj-ea"/>
              <a:buAutoNum type="circleNumDbPlain"/>
            </a:pPr>
            <a:r>
              <a:rPr lang="zh-CN" altLang="en-US" sz="2700" dirty="0">
                <a:solidFill>
                  <a:srgbClr val="002060"/>
                </a:solidFill>
                <a:latin typeface="文道楷体" panose="02010600040101010101" pitchFamily="2" charset="-122"/>
                <a:ea typeface="文道楷体" panose="02010600040101010101" pitchFamily="2" charset="-122"/>
              </a:rPr>
              <a:t>一个哈希函数</a:t>
            </a:r>
            <a:r>
              <a:rPr lang="en-US" altLang="zh-CN" sz="2700" dirty="0">
                <a:solidFill>
                  <a:srgbClr val="002060"/>
                </a:solidFill>
                <a:latin typeface="文道楷体" panose="02010600040101010101" pitchFamily="2" charset="-122"/>
                <a:ea typeface="文道楷体" panose="02010600040101010101" pitchFamily="2" charset="-122"/>
              </a:rPr>
              <a:t>h</a:t>
            </a:r>
            <a:r>
              <a:rPr lang="zh-CN" altLang="en-US" sz="2700" dirty="0">
                <a:solidFill>
                  <a:srgbClr val="002060"/>
                </a:solidFill>
                <a:latin typeface="文道楷体" panose="02010600040101010101" pitchFamily="2" charset="-122"/>
                <a:ea typeface="文道楷体" panose="02010600040101010101" pitchFamily="2" charset="-122"/>
              </a:rPr>
              <a:t>，它可以将键值映射到一个很大的取值范围</a:t>
            </a:r>
            <a:r>
              <a:rPr lang="en-US" altLang="zh-CN" sz="2700" dirty="0">
                <a:solidFill>
                  <a:srgbClr val="002060"/>
                </a:solidFill>
                <a:latin typeface="文道楷体" panose="02010600040101010101" pitchFamily="2" charset="-122"/>
                <a:ea typeface="文道楷体" panose="02010600040101010101" pitchFamily="2" charset="-122"/>
              </a:rPr>
              <a:t>0, 1,…</a:t>
            </a:r>
            <a:r>
              <a:rPr lang="zh-CN" altLang="en-US" sz="2700" dirty="0">
                <a:solidFill>
                  <a:srgbClr val="002060"/>
                </a:solidFill>
                <a:latin typeface="文道楷体" panose="02010600040101010101" pitchFamily="2" charset="-122"/>
                <a:ea typeface="文道楷体" panose="02010600040101010101" pitchFamily="2" charset="-122"/>
              </a:rPr>
              <a:t>，</a:t>
            </a:r>
            <a:r>
              <a:rPr lang="en-US" altLang="zh-CN" sz="2700" dirty="0">
                <a:solidFill>
                  <a:srgbClr val="002060"/>
                </a:solidFill>
                <a:latin typeface="文道楷体" panose="02010600040101010101" pitchFamily="2" charset="-122"/>
                <a:ea typeface="文道楷体" panose="02010600040101010101" pitchFamily="2" charset="-122"/>
              </a:rPr>
              <a:t>B-1</a:t>
            </a:r>
            <a:r>
              <a:rPr lang="zh-CN" altLang="en-US" sz="2700" dirty="0">
                <a:solidFill>
                  <a:srgbClr val="002060"/>
                </a:solidFill>
                <a:latin typeface="文道楷体" panose="02010600040101010101" pitchFamily="2" charset="-122"/>
                <a:ea typeface="文道楷体" panose="02010600040101010101" pitchFamily="2" charset="-122"/>
              </a:rPr>
              <a:t>；</a:t>
            </a:r>
            <a:endParaRPr lang="en-US" altLang="zh-CN" sz="2700" dirty="0">
              <a:solidFill>
                <a:srgbClr val="002060"/>
              </a:solidFill>
              <a:latin typeface="文道楷体" panose="02010600040101010101" pitchFamily="2" charset="-122"/>
              <a:ea typeface="文道楷体" panose="02010600040101010101" pitchFamily="2" charset="-122"/>
            </a:endParaRPr>
          </a:p>
          <a:p>
            <a:pPr marL="646367" indent="-557213">
              <a:buFont typeface="+mj-ea"/>
              <a:buAutoNum type="circleNumDbPlain"/>
            </a:pPr>
            <a:r>
              <a:rPr lang="zh-CN" altLang="en-US" sz="2700" dirty="0">
                <a:solidFill>
                  <a:srgbClr val="002060"/>
                </a:solidFill>
                <a:latin typeface="文道楷体" panose="02010600040101010101" pitchFamily="2" charset="-122"/>
                <a:ea typeface="文道楷体" panose="02010600040101010101" pitchFamily="2" charset="-122"/>
              </a:rPr>
              <a:t>一个阈值</a:t>
            </a:r>
            <a:r>
              <a:rPr lang="en-US" altLang="zh-CN" sz="2700" dirty="0">
                <a:solidFill>
                  <a:srgbClr val="002060"/>
                </a:solidFill>
                <a:latin typeface="文道楷体" panose="02010600040101010101" pitchFamily="2" charset="-122"/>
                <a:ea typeface="文道楷体" panose="02010600040101010101" pitchFamily="2" charset="-122"/>
              </a:rPr>
              <a:t>(threshold ) t</a:t>
            </a:r>
            <a:r>
              <a:rPr lang="zh-CN" altLang="en-US" sz="2700" dirty="0">
                <a:solidFill>
                  <a:srgbClr val="002060"/>
                </a:solidFill>
                <a:latin typeface="文道楷体" panose="02010600040101010101" pitchFamily="2" charset="-122"/>
                <a:ea typeface="文道楷体" panose="02010600040101010101" pitchFamily="2" charset="-122"/>
              </a:rPr>
              <a:t>，它的初始值可以设置成最大的桶编号</a:t>
            </a:r>
            <a:r>
              <a:rPr lang="en-US" altLang="zh-CN" sz="2700" dirty="0">
                <a:solidFill>
                  <a:srgbClr val="002060"/>
                </a:solidFill>
                <a:latin typeface="文道楷体" panose="02010600040101010101" pitchFamily="2" charset="-122"/>
                <a:ea typeface="文道楷体" panose="02010600040101010101" pitchFamily="2" charset="-122"/>
              </a:rPr>
              <a:t>B-1</a:t>
            </a:r>
            <a:r>
              <a:rPr lang="zh-CN" altLang="en-US" sz="2700" dirty="0">
                <a:solidFill>
                  <a:srgbClr val="002060"/>
                </a:solidFill>
                <a:latin typeface="文道楷体" panose="02010600040101010101" pitchFamily="2" charset="-122"/>
                <a:ea typeface="文道楷体" panose="02010600040101010101" pitchFamily="2" charset="-122"/>
              </a:rPr>
              <a:t>；</a:t>
            </a:r>
            <a:endParaRPr lang="en-US" altLang="zh-CN" sz="2700" dirty="0">
              <a:solidFill>
                <a:srgbClr val="002060"/>
              </a:solidFill>
              <a:latin typeface="文道楷体" panose="02010600040101010101" pitchFamily="2" charset="-122"/>
              <a:ea typeface="文道楷体" panose="02010600040101010101" pitchFamily="2" charset="-122"/>
            </a:endParaRPr>
          </a:p>
          <a:p>
            <a:pPr marL="646367" indent="-557213">
              <a:buFont typeface="+mj-ea"/>
              <a:buAutoNum type="circleNumDbPlain"/>
            </a:pPr>
            <a:r>
              <a:rPr lang="zh-CN" altLang="en-US" sz="2700" dirty="0">
                <a:solidFill>
                  <a:srgbClr val="002060"/>
                </a:solidFill>
                <a:latin typeface="文道楷体" panose="02010600040101010101" pitchFamily="2" charset="-122"/>
                <a:ea typeface="文道楷体" panose="02010600040101010101" pitchFamily="2" charset="-122"/>
              </a:rPr>
              <a:t>存储的元组数目超过分配的空间大小，那么就将阈值降低为</a:t>
            </a:r>
            <a:r>
              <a:rPr lang="en-US" altLang="zh-CN" sz="2700" dirty="0">
                <a:solidFill>
                  <a:srgbClr val="002060"/>
                </a:solidFill>
                <a:latin typeface="文道楷体" panose="02010600040101010101" pitchFamily="2" charset="-122"/>
                <a:ea typeface="文道楷体" panose="02010600040101010101" pitchFamily="2" charset="-122"/>
              </a:rPr>
              <a:t>t-1</a:t>
            </a:r>
            <a:r>
              <a:rPr lang="zh-CN" altLang="en-US" sz="2700" dirty="0">
                <a:solidFill>
                  <a:srgbClr val="002060"/>
                </a:solidFill>
                <a:latin typeface="文道楷体" panose="02010600040101010101" pitchFamily="2" charset="-122"/>
                <a:ea typeface="文道楷体" panose="02010600040101010101" pitchFamily="2" charset="-122"/>
              </a:rPr>
              <a:t>，并将那些键值</a:t>
            </a:r>
            <a:r>
              <a:rPr lang="en-US" altLang="zh-CN" sz="2700" dirty="0">
                <a:solidFill>
                  <a:srgbClr val="002060"/>
                </a:solidFill>
                <a:latin typeface="文道楷体" panose="02010600040101010101" pitchFamily="2" charset="-122"/>
                <a:ea typeface="文道楷体" panose="02010600040101010101" pitchFamily="2" charset="-122"/>
              </a:rPr>
              <a:t>K</a:t>
            </a:r>
            <a:r>
              <a:rPr lang="zh-CN" altLang="en-US" sz="2700" dirty="0">
                <a:solidFill>
                  <a:srgbClr val="002060"/>
                </a:solidFill>
                <a:latin typeface="文道楷体" panose="02010600040101010101" pitchFamily="2" charset="-122"/>
                <a:ea typeface="文道楷体" panose="02010600040101010101" pitchFamily="2" charset="-122"/>
              </a:rPr>
              <a:t>满足</a:t>
            </a:r>
            <a:r>
              <a:rPr lang="en-US" altLang="zh-CN" sz="2700" dirty="0">
                <a:solidFill>
                  <a:srgbClr val="002060"/>
                </a:solidFill>
                <a:latin typeface="文道楷体" panose="02010600040101010101" pitchFamily="2" charset="-122"/>
                <a:ea typeface="文道楷体" panose="02010600040101010101" pitchFamily="2" charset="-122"/>
              </a:rPr>
              <a:t>h(K)=t</a:t>
            </a:r>
            <a:r>
              <a:rPr lang="zh-CN" altLang="en-US" sz="2700" dirty="0">
                <a:solidFill>
                  <a:srgbClr val="002060"/>
                </a:solidFill>
                <a:latin typeface="文道楷体" panose="02010600040101010101" pitchFamily="2" charset="-122"/>
                <a:ea typeface="文道楷体" panose="02010600040101010101" pitchFamily="2" charset="-122"/>
              </a:rPr>
              <a:t>的元组去掉</a:t>
            </a:r>
            <a:endParaRPr lang="en-US" altLang="zh-CN" sz="2700" dirty="0">
              <a:solidFill>
                <a:srgbClr val="002060"/>
              </a:solidFill>
              <a:latin typeface="文道楷体" panose="02010600040101010101" pitchFamily="2" charset="-122"/>
              <a:ea typeface="文道楷体" panose="02010600040101010101" pitchFamily="2" charset="-122"/>
            </a:endParaRPr>
          </a:p>
          <a:p>
            <a:pPr marL="89154" indent="0">
              <a:buNone/>
            </a:pPr>
            <a:endParaRPr lang="en-US" altLang="zh-CN" sz="2700" dirty="0">
              <a:solidFill>
                <a:srgbClr val="002060"/>
              </a:solidFill>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1756081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41</a:t>
            </a:fld>
            <a:endParaRPr lang="en-US"/>
          </a:p>
        </p:txBody>
      </p:sp>
      <p:sp>
        <p:nvSpPr>
          <p:cNvPr id="13" name="内容占位符 2"/>
          <p:cNvSpPr>
            <a:spLocks noGrp="1"/>
          </p:cNvSpPr>
          <p:nvPr>
            <p:ph idx="1"/>
          </p:nvPr>
        </p:nvSpPr>
        <p:spPr>
          <a:xfrm>
            <a:off x="0" y="1645544"/>
            <a:ext cx="9086850" cy="4457700"/>
          </a:xfrm>
        </p:spPr>
        <p:txBody>
          <a:bodyPr>
            <a:normAutofit/>
          </a:bodyPr>
          <a:lstStyle/>
          <a:p>
            <a:pPr marL="89154" indent="0">
              <a:buNone/>
            </a:pPr>
            <a:r>
              <a:rPr lang="zh-CN" altLang="en-US" sz="2625" dirty="0">
                <a:latin typeface="Cambria Math" panose="02040503050406030204" pitchFamily="18" charset="0"/>
                <a:ea typeface="方正卡通简体" panose="03000509000000000000" pitchFamily="65" charset="-122"/>
              </a:rPr>
              <a:t>流过滤定义</a:t>
            </a:r>
            <a:endParaRPr lang="en-US" altLang="zh-CN" sz="2625" dirty="0">
              <a:latin typeface="Cambria Math" panose="02040503050406030204" pitchFamily="18" charset="0"/>
              <a:ea typeface="方正卡通简体" panose="03000509000000000000" pitchFamily="65" charset="-122"/>
            </a:endParaRPr>
          </a:p>
          <a:p>
            <a:pPr marL="89154" indent="0">
              <a:buNone/>
            </a:pPr>
            <a:r>
              <a:rPr lang="zh-CN" altLang="en-US" sz="2550" dirty="0">
                <a:solidFill>
                  <a:srgbClr val="002060"/>
                </a:solidFill>
                <a:latin typeface="文道楷体" panose="02010600040101010101" pitchFamily="2" charset="-122"/>
                <a:ea typeface="文道楷体" panose="02010600040101010101" pitchFamily="2" charset="-122"/>
              </a:rPr>
              <a:t>数据处理方式是选择</a:t>
            </a:r>
            <a:r>
              <a:rPr lang="en-US" altLang="zh-CN" sz="2550" dirty="0">
                <a:solidFill>
                  <a:srgbClr val="002060"/>
                </a:solidFill>
                <a:latin typeface="文道楷体" panose="02010600040101010101" pitchFamily="2" charset="-122"/>
                <a:ea typeface="文道楷体" panose="02010600040101010101" pitchFamily="2" charset="-122"/>
              </a:rPr>
              <a:t>(selection)</a:t>
            </a:r>
            <a:r>
              <a:rPr lang="zh-CN" altLang="en-US" sz="2550" dirty="0">
                <a:solidFill>
                  <a:srgbClr val="002060"/>
                </a:solidFill>
                <a:latin typeface="文道楷体" panose="02010600040101010101" pitchFamily="2" charset="-122"/>
                <a:ea typeface="文道楷体" panose="02010600040101010101" pitchFamily="2" charset="-122"/>
              </a:rPr>
              <a:t>或称为过滤</a:t>
            </a:r>
            <a:r>
              <a:rPr lang="en-US" altLang="zh-CN" sz="2550" dirty="0">
                <a:solidFill>
                  <a:srgbClr val="002060"/>
                </a:solidFill>
                <a:latin typeface="文道楷体" panose="02010600040101010101" pitchFamily="2" charset="-122"/>
                <a:ea typeface="文道楷体" panose="02010600040101010101" pitchFamily="2" charset="-122"/>
              </a:rPr>
              <a:t>( filtering )</a:t>
            </a:r>
            <a:r>
              <a:rPr lang="zh-CN" altLang="en-US" sz="2550" dirty="0">
                <a:solidFill>
                  <a:srgbClr val="002060"/>
                </a:solidFill>
                <a:latin typeface="文道楷体" panose="02010600040101010101" pitchFamily="2" charset="-122"/>
                <a:ea typeface="文道楷体" panose="02010600040101010101" pitchFamily="2" charset="-122"/>
              </a:rPr>
              <a:t>。即我们只想接受流当中满足某个准则的元组集合。被接受的元组会以流的方式传递给另一个过程，而其他元组被忽略。</a:t>
            </a:r>
            <a:endParaRPr lang="en-US" altLang="zh-CN" sz="2550" dirty="0">
              <a:solidFill>
                <a:srgbClr val="002060"/>
              </a:solidFill>
              <a:latin typeface="文道楷体" panose="02010600040101010101" pitchFamily="2" charset="-122"/>
              <a:ea typeface="文道楷体" panose="02010600040101010101" pitchFamily="2" charset="-122"/>
            </a:endParaRPr>
          </a:p>
          <a:p>
            <a:pPr marL="89154" indent="0">
              <a:buNone/>
            </a:pPr>
            <a:r>
              <a:rPr lang="zh-CN" altLang="en-US" sz="2550" dirty="0">
                <a:solidFill>
                  <a:srgbClr val="008000"/>
                </a:solidFill>
                <a:latin typeface="方正卡通简体" panose="03000509000000000000" pitchFamily="65" charset="-122"/>
                <a:ea typeface="方正卡通简体" panose="03000509000000000000" pitchFamily="65" charset="-122"/>
              </a:rPr>
              <a:t>例子：</a:t>
            </a:r>
            <a:endParaRPr lang="en-US" altLang="zh-CN" sz="2550" dirty="0">
              <a:solidFill>
                <a:srgbClr val="008000"/>
              </a:solidFill>
              <a:latin typeface="方正卡通简体" panose="03000509000000000000" pitchFamily="65" charset="-122"/>
              <a:ea typeface="方正卡通简体" panose="03000509000000000000" pitchFamily="65" charset="-122"/>
            </a:endParaRPr>
          </a:p>
          <a:p>
            <a:pPr marL="89154" indent="0">
              <a:buNone/>
            </a:pPr>
            <a:r>
              <a:rPr lang="zh-CN" altLang="en-US" sz="2550" dirty="0">
                <a:solidFill>
                  <a:srgbClr val="008000"/>
                </a:solidFill>
                <a:latin typeface="Cambria Math" panose="02040503050406030204" pitchFamily="18" charset="0"/>
                <a:ea typeface="方正卡通简体" panose="03000509000000000000" pitchFamily="65" charset="-122"/>
              </a:rPr>
              <a:t>元组的某个可计算属性得到</a:t>
            </a:r>
            <a:r>
              <a:rPr lang="en-US" altLang="zh-CN" sz="2550" dirty="0">
                <a:solidFill>
                  <a:srgbClr val="008000"/>
                </a:solidFill>
                <a:latin typeface="Cambria Math" panose="02040503050406030204" pitchFamily="18" charset="0"/>
                <a:ea typeface="Cambria Math" panose="02040503050406030204" pitchFamily="18" charset="0"/>
              </a:rPr>
              <a:t>(</a:t>
            </a:r>
            <a:r>
              <a:rPr lang="zh-CN" altLang="en-US" sz="2550" dirty="0">
                <a:solidFill>
                  <a:srgbClr val="008000"/>
                </a:solidFill>
                <a:latin typeface="Cambria Math" panose="02040503050406030204" pitchFamily="18" charset="0"/>
                <a:ea typeface="方正卡通简体" panose="03000509000000000000" pitchFamily="65" charset="-122"/>
              </a:rPr>
              <a:t>如第一个字段小于</a:t>
            </a:r>
            <a:r>
              <a:rPr lang="en-US" altLang="zh-CN" sz="2550" dirty="0">
                <a:solidFill>
                  <a:srgbClr val="008000"/>
                </a:solidFill>
                <a:latin typeface="Cambria Math" panose="02040503050406030204" pitchFamily="18" charset="0"/>
                <a:ea typeface="Cambria Math" panose="02040503050406030204" pitchFamily="18" charset="0"/>
              </a:rPr>
              <a:t>10</a:t>
            </a:r>
            <a:r>
              <a:rPr lang="zh-CN" altLang="en-US" sz="2550" dirty="0">
                <a:solidFill>
                  <a:srgbClr val="008000"/>
                </a:solidFill>
                <a:latin typeface="Cambria Math" panose="02040503050406030204" pitchFamily="18" charset="0"/>
                <a:ea typeface="方正卡通简体" panose="03000509000000000000" pitchFamily="65" charset="-122"/>
              </a:rPr>
              <a:t>）</a:t>
            </a:r>
            <a:endParaRPr lang="en-US" altLang="zh-CN" sz="2550" dirty="0">
              <a:solidFill>
                <a:srgbClr val="008000"/>
              </a:solidFill>
              <a:latin typeface="Cambria Math" panose="02040503050406030204" pitchFamily="18" charset="0"/>
              <a:ea typeface="Cambria Math" panose="02040503050406030204" pitchFamily="18" charset="0"/>
            </a:endParaRPr>
          </a:p>
          <a:p>
            <a:pPr marL="89154" indent="0">
              <a:buNone/>
            </a:pPr>
            <a:r>
              <a:rPr lang="zh-CN" altLang="en-US" sz="2550" dirty="0">
                <a:solidFill>
                  <a:srgbClr val="008000"/>
                </a:solidFill>
                <a:latin typeface="Cambria Math" panose="02040503050406030204" pitchFamily="18" charset="0"/>
                <a:ea typeface="方正卡通简体" panose="03000509000000000000" pitchFamily="65" charset="-122"/>
              </a:rPr>
              <a:t>这种方式很容易计算</a:t>
            </a:r>
            <a:endParaRPr lang="en-US" altLang="zh-CN" sz="2550" dirty="0">
              <a:solidFill>
                <a:srgbClr val="008000"/>
              </a:solidFill>
              <a:latin typeface="Cambria Math" panose="02040503050406030204" pitchFamily="18" charset="0"/>
              <a:ea typeface="Cambria Math" panose="02040503050406030204" pitchFamily="18" charset="0"/>
            </a:endParaRPr>
          </a:p>
          <a:p>
            <a:pPr marL="89154" indent="0">
              <a:buNone/>
            </a:pPr>
            <a:r>
              <a:rPr lang="zh-CN" altLang="en-US" sz="2550" dirty="0">
                <a:solidFill>
                  <a:srgbClr val="CC0066"/>
                </a:solidFill>
                <a:latin typeface="Cambria Math" panose="02040503050406030204" pitchFamily="18" charset="0"/>
                <a:ea typeface="方正卡通简体" panose="03000509000000000000" pitchFamily="65" charset="-122"/>
              </a:rPr>
              <a:t>可是，当选择准则中包含集合元素的查找时，问题就变得更加困难。特别当集合大到无法在内存中存放时，可以用布隆过滤</a:t>
            </a:r>
            <a:r>
              <a:rPr lang="en-US" altLang="zh-CN" sz="2550" dirty="0">
                <a:solidFill>
                  <a:srgbClr val="CC0066"/>
                </a:solidFill>
                <a:latin typeface="Cambria Math" panose="02040503050406030204" pitchFamily="18" charset="0"/>
                <a:ea typeface="Cambria Math" panose="02040503050406030204" pitchFamily="18" charset="0"/>
              </a:rPr>
              <a:t>( Bloom filtering)</a:t>
            </a:r>
            <a:r>
              <a:rPr lang="zh-CN" altLang="en-US" sz="2550" dirty="0">
                <a:solidFill>
                  <a:srgbClr val="CC0066"/>
                </a:solidFill>
                <a:latin typeface="Cambria Math" panose="02040503050406030204" pitchFamily="18" charset="0"/>
                <a:ea typeface="方正卡通简体" panose="03000509000000000000" pitchFamily="65" charset="-122"/>
              </a:rPr>
              <a:t>实现</a:t>
            </a:r>
            <a:endParaRPr lang="en-US" altLang="zh-CN" sz="2550" dirty="0">
              <a:solidFill>
                <a:srgbClr val="CC0066"/>
              </a:solidFill>
              <a:latin typeface="Cambria Math" panose="02040503050406030204" pitchFamily="18" charset="0"/>
              <a:ea typeface="Cambria Math" panose="02040503050406030204" pitchFamily="18" charset="0"/>
            </a:endParaRPr>
          </a:p>
        </p:txBody>
      </p:sp>
      <p:sp>
        <p:nvSpPr>
          <p:cNvPr id="3" name="矩形标注 2">
            <a:extLst>
              <a:ext uri="{FF2B5EF4-FFF2-40B4-BE49-F238E27FC236}">
                <a16:creationId xmlns:a16="http://schemas.microsoft.com/office/drawing/2014/main" id="{9C43527D-CF26-A779-BA29-E185AB19C808}"/>
              </a:ext>
            </a:extLst>
          </p:cNvPr>
          <p:cNvSpPr/>
          <p:nvPr/>
        </p:nvSpPr>
        <p:spPr>
          <a:xfrm>
            <a:off x="4114800" y="5602026"/>
            <a:ext cx="4823461" cy="981654"/>
          </a:xfrm>
          <a:prstGeom prst="wedgeRectCallout">
            <a:avLst>
              <a:gd name="adj1" fmla="val 31379"/>
              <a:gd name="adj2" fmla="val -86790"/>
            </a:avLst>
          </a:prstGeom>
          <a:solidFill>
            <a:schemeClr val="accent2">
              <a:lumMod val="40000"/>
              <a:lumOff val="60000"/>
            </a:scheme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r>
              <a:rPr kumimoji="1" lang="zh-CN" altLang="en-US" sz="2400" dirty="0">
                <a:solidFill>
                  <a:srgbClr val="7030A0"/>
                </a:solidFill>
              </a:rPr>
              <a:t>一种可以快速判断元素是否属于集合的数据结构，基于哈希原理构造</a:t>
            </a:r>
          </a:p>
        </p:txBody>
      </p:sp>
    </p:spTree>
    <p:extLst>
      <p:ext uri="{BB962C8B-B14F-4D97-AF65-F5344CB8AC3E}">
        <p14:creationId xmlns:p14="http://schemas.microsoft.com/office/powerpoint/2010/main" val="258764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42</a:t>
            </a:fld>
            <a:endParaRPr lang="en-US"/>
          </a:p>
        </p:txBody>
      </p:sp>
      <p:sp>
        <p:nvSpPr>
          <p:cNvPr id="13" name="内容占位符 2"/>
          <p:cNvSpPr>
            <a:spLocks noGrp="1"/>
          </p:cNvSpPr>
          <p:nvPr>
            <p:ph idx="1"/>
          </p:nvPr>
        </p:nvSpPr>
        <p:spPr>
          <a:xfrm>
            <a:off x="72059" y="1667488"/>
            <a:ext cx="9086850" cy="4333262"/>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4.3.1 </a:t>
            </a:r>
            <a:r>
              <a:rPr lang="zh-CN" altLang="en-US" sz="2625" dirty="0">
                <a:latin typeface="Cambria Math" panose="02040503050406030204" pitchFamily="18" charset="0"/>
                <a:ea typeface="方正卡通简体" panose="03000509000000000000" pitchFamily="65" charset="-122"/>
              </a:rPr>
              <a:t>一个例子</a:t>
            </a:r>
            <a:endParaRPr lang="en-US" altLang="zh-CN" sz="2625" dirty="0">
              <a:latin typeface="Cambria Math" panose="02040503050406030204" pitchFamily="18" charset="0"/>
              <a:ea typeface="方正卡通简体" panose="03000509000000000000" pitchFamily="65" charset="-122"/>
            </a:endParaRPr>
          </a:p>
          <a:p>
            <a:pPr marL="89154" indent="0">
              <a:buNone/>
            </a:pPr>
            <a:r>
              <a:rPr lang="zh-CN" altLang="en-US" sz="2625" dirty="0">
                <a:solidFill>
                  <a:schemeClr val="accent3">
                    <a:lumMod val="50000"/>
                  </a:schemeClr>
                </a:solidFill>
                <a:latin typeface="Cambria Math" panose="02040503050406030204" pitchFamily="18" charset="0"/>
                <a:ea typeface="方正卡通简体" panose="03000509000000000000" pitchFamily="65" charset="-122"/>
              </a:rPr>
              <a:t>位图法</a:t>
            </a:r>
            <a:endParaRPr lang="en-US" altLang="zh-CN" sz="2625" dirty="0">
              <a:solidFill>
                <a:schemeClr val="accent3">
                  <a:lumMod val="50000"/>
                </a:schemeClr>
              </a:solidFill>
              <a:latin typeface="Cambria Math" panose="02040503050406030204" pitchFamily="18" charset="0"/>
              <a:ea typeface="方正卡通简体" panose="03000509000000000000" pitchFamily="65" charset="-122"/>
            </a:endParaRPr>
          </a:p>
          <a:p>
            <a:r>
              <a:rPr lang="zh-CN" altLang="en-US" sz="2700" dirty="0">
                <a:solidFill>
                  <a:srgbClr val="0070C0"/>
                </a:solidFill>
                <a:latin typeface="Cambria Math" panose="02040503050406030204" pitchFamily="18" charset="0"/>
                <a:ea typeface="方正卡通简体" panose="03000509000000000000" pitchFamily="65" charset="-122"/>
              </a:rPr>
              <a:t>位图法就是Bitmap的缩写。就是用每一位来存放某种状态，适用于大规模数据，但数据状态又不是很多的情况。通常是用来判断某个数据存不存在的。</a:t>
            </a:r>
          </a:p>
          <a:p>
            <a:r>
              <a:rPr lang="en-US" altLang="zh-CN" sz="2700" dirty="0">
                <a:latin typeface="Cambria Math" panose="02040503050406030204" pitchFamily="18" charset="0"/>
                <a:ea typeface="Cambria Math" panose="02040503050406030204" pitchFamily="18" charset="0"/>
              </a:rPr>
              <a:t> </a:t>
            </a:r>
            <a:r>
              <a:rPr lang="zh-CN" altLang="en-US" sz="2700" dirty="0">
                <a:solidFill>
                  <a:srgbClr val="0000FF"/>
                </a:solidFill>
                <a:latin typeface="Cambria Math" panose="02040503050406030204" pitchFamily="18" charset="0"/>
                <a:ea typeface="方正卡通简体" panose="03000509000000000000" pitchFamily="65" charset="-122"/>
                <a:sym typeface="+mn-ea"/>
              </a:rPr>
              <a:t>位图法</a:t>
            </a:r>
            <a:r>
              <a:rPr lang="zh-CN" altLang="en-US" sz="2700" dirty="0">
                <a:solidFill>
                  <a:srgbClr val="0000FF"/>
                </a:solidFill>
                <a:latin typeface="Cambria Math" panose="02040503050406030204" pitchFamily="18" charset="0"/>
                <a:ea typeface="方正卡通简体" panose="03000509000000000000" pitchFamily="65" charset="-122"/>
              </a:rPr>
              <a:t>可以理解为通过一个bit数组来存储特定数据的一种数据结构；由于bit是数据的最小单位，所以这种数据结构往往是非常节省存储空间。</a:t>
            </a:r>
            <a:endParaRPr lang="zh-CN" altLang="en-US" sz="2700" dirty="0">
              <a:latin typeface="欧阳询书法字体" panose="02000600000000000000" pitchFamily="2" charset="-122"/>
              <a:ea typeface="欧阳询书法字体" panose="02000600000000000000" pitchFamily="2" charset="-122"/>
              <a:cs typeface="欧阳询书法字体" panose="02000600000000000000" pitchFamily="2" charset="-122"/>
            </a:endParaRPr>
          </a:p>
          <a:p>
            <a:pPr marL="89154" indent="0">
              <a:buNone/>
            </a:pPr>
            <a:endParaRPr lang="zh-CN" altLang="en-US" sz="2700" dirty="0">
              <a:solidFill>
                <a:srgbClr val="0000FF"/>
              </a:solidFill>
              <a:latin typeface="+mj-ea"/>
            </a:endParaRPr>
          </a:p>
          <a:p>
            <a:pPr marL="89154" indent="0">
              <a:buNone/>
            </a:pPr>
            <a:endParaRPr lang="en-US" altLang="zh-CN" sz="2625" dirty="0">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1845619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43</a:t>
            </a:fld>
            <a:endParaRPr lang="en-US"/>
          </a:p>
        </p:txBody>
      </p:sp>
      <p:sp>
        <p:nvSpPr>
          <p:cNvPr id="13" name="内容占位符 2"/>
          <p:cNvSpPr>
            <a:spLocks noGrp="1"/>
          </p:cNvSpPr>
          <p:nvPr>
            <p:ph idx="1"/>
          </p:nvPr>
        </p:nvSpPr>
        <p:spPr>
          <a:xfrm>
            <a:off x="72059" y="1667488"/>
            <a:ext cx="9086850" cy="4333262"/>
          </a:xfrm>
        </p:spPr>
        <p:txBody>
          <a:bodyPr>
            <a:normAutofit fontScale="92500" lnSpcReduction="10000"/>
          </a:bodyPr>
          <a:lstStyle/>
          <a:p>
            <a:pPr marL="89154" indent="0">
              <a:buNone/>
            </a:pPr>
            <a:r>
              <a:rPr lang="en-US" altLang="zh-CN" sz="2625" dirty="0">
                <a:latin typeface="Cambria Math" panose="02040503050406030204" pitchFamily="18" charset="0"/>
                <a:ea typeface="方正卡通简体" panose="03000509000000000000" pitchFamily="65" charset="-122"/>
              </a:rPr>
              <a:t>4.3.1 </a:t>
            </a:r>
            <a:r>
              <a:rPr lang="zh-CN" altLang="en-US" sz="2625" dirty="0">
                <a:latin typeface="Cambria Math" panose="02040503050406030204" pitchFamily="18" charset="0"/>
                <a:ea typeface="方正卡通简体" panose="03000509000000000000" pitchFamily="65" charset="-122"/>
              </a:rPr>
              <a:t>一个例子</a:t>
            </a:r>
            <a:endParaRPr lang="en-US" altLang="zh-CN" sz="2625" dirty="0">
              <a:latin typeface="Cambria Math" panose="02040503050406030204" pitchFamily="18" charset="0"/>
              <a:ea typeface="方正卡通简体" panose="03000509000000000000" pitchFamily="65" charset="-122"/>
            </a:endParaRPr>
          </a:p>
          <a:p>
            <a:pPr marL="89154" indent="0">
              <a:buNone/>
            </a:pPr>
            <a:r>
              <a:rPr lang="zh-CN" altLang="en-US" sz="2625" dirty="0">
                <a:solidFill>
                  <a:schemeClr val="accent3">
                    <a:lumMod val="50000"/>
                  </a:schemeClr>
                </a:solidFill>
                <a:latin typeface="Cambria Math" panose="02040503050406030204" pitchFamily="18" charset="0"/>
                <a:ea typeface="方正卡通简体" panose="03000509000000000000" pitchFamily="65" charset="-122"/>
              </a:rPr>
              <a:t>位图法</a:t>
            </a:r>
            <a:endParaRPr lang="en-US" altLang="zh-CN" sz="2625" dirty="0">
              <a:solidFill>
                <a:schemeClr val="accent3">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sz="2700" dirty="0">
                <a:latin typeface="+mj-ea"/>
              </a:rPr>
              <a:t>比如一个公司有8个员工，现在需要记录公司的考勤记录，传统的方案是记录下每天正常考勤的员工的ID列表，比如20</a:t>
            </a:r>
            <a:r>
              <a:rPr lang="en-US" altLang="zh-CN" sz="2700" dirty="0">
                <a:latin typeface="+mj-ea"/>
              </a:rPr>
              <a:t>21</a:t>
            </a:r>
            <a:r>
              <a:rPr lang="zh-CN" altLang="en-US" sz="2700" dirty="0">
                <a:latin typeface="+mj-ea"/>
              </a:rPr>
              <a:t>-</a:t>
            </a:r>
            <a:r>
              <a:rPr lang="en-US" altLang="zh-CN" sz="2700" dirty="0">
                <a:latin typeface="+mj-ea"/>
              </a:rPr>
              <a:t>11</a:t>
            </a:r>
            <a:r>
              <a:rPr lang="zh-CN" altLang="en-US" sz="2700" dirty="0">
                <a:latin typeface="+mj-ea"/>
              </a:rPr>
              <a:t>-</a:t>
            </a:r>
            <a:r>
              <a:rPr lang="en-US" altLang="zh-CN" sz="2700" dirty="0">
                <a:latin typeface="+mj-ea"/>
              </a:rPr>
              <a:t>1</a:t>
            </a:r>
            <a:r>
              <a:rPr lang="zh-CN" altLang="en-US" sz="2700" dirty="0">
                <a:latin typeface="+mj-ea"/>
              </a:rPr>
              <a:t>:[</a:t>
            </a:r>
            <a:r>
              <a:rPr lang="en-US" altLang="zh-CN" sz="2700" dirty="0">
                <a:latin typeface="+mj-ea"/>
              </a:rPr>
              <a:t>01</a:t>
            </a:r>
            <a:r>
              <a:rPr lang="zh-CN" altLang="en-US" sz="2700" dirty="0">
                <a:latin typeface="+mj-ea"/>
              </a:rPr>
              <a:t>,</a:t>
            </a:r>
            <a:r>
              <a:rPr lang="en-US" altLang="zh-CN" sz="2700" dirty="0">
                <a:latin typeface="+mj-ea"/>
              </a:rPr>
              <a:t>0</a:t>
            </a:r>
            <a:r>
              <a:rPr lang="zh-CN" altLang="en-US" sz="2700" dirty="0">
                <a:latin typeface="+mj-ea"/>
              </a:rPr>
              <a:t>2,</a:t>
            </a:r>
            <a:r>
              <a:rPr lang="en-US" altLang="zh-CN" sz="2700" dirty="0">
                <a:latin typeface="+mj-ea"/>
              </a:rPr>
              <a:t>0</a:t>
            </a:r>
            <a:r>
              <a:rPr lang="zh-CN" altLang="en-US" sz="2700" dirty="0">
                <a:latin typeface="+mj-ea"/>
              </a:rPr>
              <a:t>3,</a:t>
            </a:r>
            <a:r>
              <a:rPr lang="en-US" altLang="zh-CN" sz="2700" dirty="0">
                <a:latin typeface="+mj-ea"/>
              </a:rPr>
              <a:t>0</a:t>
            </a:r>
            <a:r>
              <a:rPr lang="zh-CN" altLang="en-US" sz="2700" dirty="0">
                <a:latin typeface="+mj-ea"/>
              </a:rPr>
              <a:t>4,</a:t>
            </a:r>
            <a:r>
              <a:rPr lang="en-US" altLang="zh-CN" sz="2700" dirty="0">
                <a:latin typeface="+mj-ea"/>
              </a:rPr>
              <a:t>0</a:t>
            </a:r>
            <a:r>
              <a:rPr lang="zh-CN" altLang="en-US" sz="2700" dirty="0">
                <a:latin typeface="+mj-ea"/>
              </a:rPr>
              <a:t>5,</a:t>
            </a:r>
            <a:r>
              <a:rPr lang="en-US" altLang="zh-CN" sz="2700" dirty="0">
                <a:latin typeface="+mj-ea"/>
              </a:rPr>
              <a:t>0</a:t>
            </a:r>
            <a:r>
              <a:rPr lang="zh-CN" altLang="en-US" sz="2700" dirty="0">
                <a:latin typeface="+mj-ea"/>
              </a:rPr>
              <a:t>6,</a:t>
            </a:r>
            <a:r>
              <a:rPr lang="en-US" altLang="zh-CN" sz="2700" dirty="0">
                <a:latin typeface="+mj-ea"/>
              </a:rPr>
              <a:t>0</a:t>
            </a:r>
            <a:r>
              <a:rPr lang="zh-CN" altLang="en-US" sz="2700" dirty="0">
                <a:latin typeface="+mj-ea"/>
              </a:rPr>
              <a:t>7,</a:t>
            </a:r>
            <a:r>
              <a:rPr lang="en-US" altLang="zh-CN" sz="2700" dirty="0">
                <a:latin typeface="+mj-ea"/>
              </a:rPr>
              <a:t>0</a:t>
            </a:r>
            <a:r>
              <a:rPr lang="zh-CN" altLang="en-US" sz="2700" dirty="0">
                <a:latin typeface="+mj-ea"/>
              </a:rPr>
              <a:t>8]。 </a:t>
            </a:r>
            <a:endParaRPr lang="en-US" altLang="zh-CN" sz="2700" dirty="0">
              <a:latin typeface="+mj-ea"/>
            </a:endParaRPr>
          </a:p>
          <a:p>
            <a:pPr marL="89154" indent="0">
              <a:buNone/>
            </a:pPr>
            <a:r>
              <a:rPr lang="zh-CN" altLang="en-US" sz="2700" dirty="0">
                <a:latin typeface="Cambria Math" panose="02040503050406030204" pitchFamily="18" charset="0"/>
                <a:ea typeface="方正卡通简体" panose="03000509000000000000" pitchFamily="65" charset="-122"/>
              </a:rPr>
              <a:t>假如员工ID采用byte数据类型，则保存每天的考勤记录需要N个byte，其中N是当天考勤的总人数。</a:t>
            </a:r>
            <a:endParaRPr lang="en-US" altLang="zh-CN" sz="2700" dirty="0">
              <a:latin typeface="Cambria Math" panose="02040503050406030204" pitchFamily="18" charset="0"/>
              <a:ea typeface="Cambria Math" panose="02040503050406030204" pitchFamily="18" charset="0"/>
            </a:endParaRPr>
          </a:p>
          <a:p>
            <a:pPr marL="89154" indent="0">
              <a:buNone/>
            </a:pPr>
            <a:r>
              <a:rPr lang="en-US" altLang="zh-CN" sz="2700" dirty="0">
                <a:latin typeface="+mj-ea"/>
              </a:rPr>
              <a:t>    </a:t>
            </a:r>
          </a:p>
          <a:p>
            <a:pPr marL="89154" indent="0">
              <a:buNone/>
            </a:pPr>
            <a:r>
              <a:rPr lang="en-US" altLang="zh-CN" sz="2700" dirty="0">
                <a:latin typeface="+mj-ea"/>
              </a:rPr>
              <a:t>      </a:t>
            </a:r>
          </a:p>
          <a:p>
            <a:endParaRPr lang="zh-CN" altLang="en-US" sz="2700" dirty="0">
              <a:latin typeface="+mj-ea"/>
            </a:endParaRPr>
          </a:p>
          <a:p>
            <a:endParaRPr lang="zh-CN" altLang="en-US" sz="2700" dirty="0">
              <a:latin typeface="+mj-ea"/>
            </a:endParaRPr>
          </a:p>
          <a:p>
            <a:pPr marL="89154" indent="0">
              <a:buNone/>
            </a:pPr>
            <a:r>
              <a:rPr lang="zh-CN" altLang="en-US" sz="2700" dirty="0">
                <a:latin typeface="+mj-ea"/>
              </a:rPr>
              <a:t>   这样可以每天采用恒定的1个byte即可保存当天的考勤记录。</a:t>
            </a:r>
            <a:endParaRPr lang="zh-CN" altLang="en-US" sz="2700" dirty="0"/>
          </a:p>
        </p:txBody>
      </p:sp>
      <p:graphicFrame>
        <p:nvGraphicFramePr>
          <p:cNvPr id="3" name="表格 2"/>
          <p:cNvGraphicFramePr>
            <a:graphicFrameLocks noGrp="1"/>
          </p:cNvGraphicFramePr>
          <p:nvPr/>
        </p:nvGraphicFramePr>
        <p:xfrm>
          <a:off x="914400" y="4171950"/>
          <a:ext cx="6096000" cy="10515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849899008"/>
                    </a:ext>
                  </a:extLst>
                </a:gridCol>
                <a:gridCol w="762000">
                  <a:extLst>
                    <a:ext uri="{9D8B030D-6E8A-4147-A177-3AD203B41FA5}">
                      <a16:colId xmlns:a16="http://schemas.microsoft.com/office/drawing/2014/main" val="953716925"/>
                    </a:ext>
                  </a:extLst>
                </a:gridCol>
                <a:gridCol w="762000">
                  <a:extLst>
                    <a:ext uri="{9D8B030D-6E8A-4147-A177-3AD203B41FA5}">
                      <a16:colId xmlns:a16="http://schemas.microsoft.com/office/drawing/2014/main" val="3529443483"/>
                    </a:ext>
                  </a:extLst>
                </a:gridCol>
                <a:gridCol w="762000">
                  <a:extLst>
                    <a:ext uri="{9D8B030D-6E8A-4147-A177-3AD203B41FA5}">
                      <a16:colId xmlns:a16="http://schemas.microsoft.com/office/drawing/2014/main" val="2736050804"/>
                    </a:ext>
                  </a:extLst>
                </a:gridCol>
                <a:gridCol w="762000">
                  <a:extLst>
                    <a:ext uri="{9D8B030D-6E8A-4147-A177-3AD203B41FA5}">
                      <a16:colId xmlns:a16="http://schemas.microsoft.com/office/drawing/2014/main" val="9993960"/>
                    </a:ext>
                  </a:extLst>
                </a:gridCol>
                <a:gridCol w="762000">
                  <a:extLst>
                    <a:ext uri="{9D8B030D-6E8A-4147-A177-3AD203B41FA5}">
                      <a16:colId xmlns:a16="http://schemas.microsoft.com/office/drawing/2014/main" val="220560454"/>
                    </a:ext>
                  </a:extLst>
                </a:gridCol>
                <a:gridCol w="762000">
                  <a:extLst>
                    <a:ext uri="{9D8B030D-6E8A-4147-A177-3AD203B41FA5}">
                      <a16:colId xmlns:a16="http://schemas.microsoft.com/office/drawing/2014/main" val="1470952601"/>
                    </a:ext>
                  </a:extLst>
                </a:gridCol>
                <a:gridCol w="762000">
                  <a:extLst>
                    <a:ext uri="{9D8B030D-6E8A-4147-A177-3AD203B41FA5}">
                      <a16:colId xmlns:a16="http://schemas.microsoft.com/office/drawing/2014/main" val="3769010195"/>
                    </a:ext>
                  </a:extLst>
                </a:gridCol>
              </a:tblGrid>
              <a:tr h="525780">
                <a:tc>
                  <a:txBody>
                    <a:bodyPr/>
                    <a:lstStyle/>
                    <a:p>
                      <a:r>
                        <a:rPr lang="en-US" altLang="zh-CN" sz="3000" dirty="0">
                          <a:latin typeface="方正喵呜体" panose="02010600010101010101" pitchFamily="2" charset="-122"/>
                          <a:ea typeface="方正喵呜体" panose="02010600010101010101" pitchFamily="2" charset="-122"/>
                        </a:rPr>
                        <a:t>1</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2</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3</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4</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5</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6</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7</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8</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extLst>
                  <a:ext uri="{0D108BD9-81ED-4DB2-BD59-A6C34878D82A}">
                    <a16:rowId xmlns:a16="http://schemas.microsoft.com/office/drawing/2014/main" val="2005428010"/>
                  </a:ext>
                </a:extLst>
              </a:tr>
              <a:tr h="525780">
                <a:tc>
                  <a:txBody>
                    <a:bodyPr/>
                    <a:lstStyle/>
                    <a:p>
                      <a:r>
                        <a:rPr lang="en-US" altLang="zh-CN" sz="3000" dirty="0">
                          <a:latin typeface="方正喵呜体" panose="02010600010101010101" pitchFamily="2" charset="-122"/>
                          <a:ea typeface="方正喵呜体" panose="02010600010101010101" pitchFamily="2" charset="-122"/>
                        </a:rPr>
                        <a:t>0</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1</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1</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1</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0</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0</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0</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tc>
                  <a:txBody>
                    <a:bodyPr/>
                    <a:lstStyle/>
                    <a:p>
                      <a:r>
                        <a:rPr lang="en-US" altLang="zh-CN" sz="3000" dirty="0">
                          <a:latin typeface="方正喵呜体" panose="02010600010101010101" pitchFamily="2" charset="-122"/>
                          <a:ea typeface="方正喵呜体" panose="02010600010101010101" pitchFamily="2" charset="-122"/>
                        </a:rPr>
                        <a:t>0</a:t>
                      </a:r>
                      <a:endParaRPr lang="zh-CN" altLang="en-US" sz="3000" dirty="0">
                        <a:latin typeface="方正喵呜体" panose="02010600010101010101" pitchFamily="2" charset="-122"/>
                        <a:ea typeface="方正喵呜体" panose="02010600010101010101" pitchFamily="2" charset="-122"/>
                      </a:endParaRPr>
                    </a:p>
                  </a:txBody>
                  <a:tcPr marL="68580" marR="68580" marT="34290" marB="34290"/>
                </a:tc>
                <a:extLst>
                  <a:ext uri="{0D108BD9-81ED-4DB2-BD59-A6C34878D82A}">
                    <a16:rowId xmlns:a16="http://schemas.microsoft.com/office/drawing/2014/main" val="2115245503"/>
                  </a:ext>
                </a:extLst>
              </a:tr>
            </a:tbl>
          </a:graphicData>
        </a:graphic>
      </p:graphicFrame>
    </p:spTree>
    <p:extLst>
      <p:ext uri="{BB962C8B-B14F-4D97-AF65-F5344CB8AC3E}">
        <p14:creationId xmlns:p14="http://schemas.microsoft.com/office/powerpoint/2010/main" val="790125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44</a:t>
            </a:fld>
            <a:endParaRPr lang="en-US"/>
          </a:p>
        </p:txBody>
      </p:sp>
      <p:sp>
        <p:nvSpPr>
          <p:cNvPr id="13" name="内容占位符 2"/>
          <p:cNvSpPr>
            <a:spLocks noGrp="1"/>
          </p:cNvSpPr>
          <p:nvPr>
            <p:ph idx="1"/>
          </p:nvPr>
        </p:nvSpPr>
        <p:spPr>
          <a:xfrm>
            <a:off x="0" y="1645544"/>
            <a:ext cx="9086850" cy="4457700"/>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4.3.1 </a:t>
            </a:r>
            <a:r>
              <a:rPr lang="zh-CN" altLang="en-US" sz="2625" dirty="0">
                <a:latin typeface="Cambria Math" panose="02040503050406030204" pitchFamily="18" charset="0"/>
                <a:ea typeface="方正卡通简体" panose="03000509000000000000" pitchFamily="65" charset="-122"/>
              </a:rPr>
              <a:t>一个例子</a:t>
            </a:r>
            <a:endParaRPr lang="en-US" altLang="zh-CN" sz="2625"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550" dirty="0">
                <a:latin typeface="Cambria Math" panose="02040503050406030204" pitchFamily="18" charset="0"/>
                <a:ea typeface="方正卡通简体" panose="03000509000000000000" pitchFamily="65" charset="-122"/>
              </a:rPr>
              <a:t>假定集合</a:t>
            </a:r>
            <a:r>
              <a:rPr lang="en-US" altLang="zh-CN" sz="2550" dirty="0">
                <a:latin typeface="Cambria Math" panose="02040503050406030204" pitchFamily="18" charset="0"/>
                <a:ea typeface="Cambria Math" panose="02040503050406030204" pitchFamily="18" charset="0"/>
              </a:rPr>
              <a:t>S</a:t>
            </a:r>
            <a:r>
              <a:rPr lang="zh-CN" altLang="en-US" sz="2550" dirty="0">
                <a:latin typeface="Cambria Math" panose="02040503050406030204" pitchFamily="18" charset="0"/>
                <a:ea typeface="方正卡通简体" panose="03000509000000000000" pitchFamily="65" charset="-122"/>
              </a:rPr>
              <a:t>中包含了</a:t>
            </a:r>
            <a:r>
              <a:rPr lang="en-US" altLang="zh-CN" sz="2550" dirty="0">
                <a:latin typeface="Cambria Math" panose="02040503050406030204" pitchFamily="18" charset="0"/>
                <a:ea typeface="Cambria Math" panose="02040503050406030204" pitchFamily="18" charset="0"/>
              </a:rPr>
              <a:t>10</a:t>
            </a:r>
            <a:r>
              <a:rPr lang="zh-CN" altLang="en-US" sz="2550" dirty="0">
                <a:latin typeface="Cambria Math" panose="02040503050406030204" pitchFamily="18" charset="0"/>
                <a:ea typeface="方正卡通简体" panose="03000509000000000000" pitchFamily="65" charset="-122"/>
              </a:rPr>
              <a:t>亿个允许的邮件地址，我们可以确信这些地址不是垃圾邮件地址；</a:t>
            </a:r>
            <a:endParaRPr lang="en-US" altLang="zh-CN" sz="2550"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550" dirty="0">
                <a:latin typeface="Cambria Math" panose="02040503050406030204" pitchFamily="18" charset="0"/>
                <a:ea typeface="方正卡通简体" panose="03000509000000000000" pitchFamily="65" charset="-122"/>
              </a:rPr>
              <a:t>流数据由邮件地址及邮件本身组成的二元组构成。由于典型的邮件地址为</a:t>
            </a:r>
            <a:r>
              <a:rPr lang="en-US" altLang="zh-CN" sz="2550" dirty="0">
                <a:latin typeface="Cambria Math" panose="02040503050406030204" pitchFamily="18" charset="0"/>
                <a:ea typeface="方正卡通简体" panose="03000509000000000000" pitchFamily="65" charset="-122"/>
              </a:rPr>
              <a:t>20</a:t>
            </a:r>
            <a:r>
              <a:rPr lang="zh-CN" altLang="en-US" sz="2550" dirty="0">
                <a:latin typeface="Cambria Math" panose="02040503050406030204" pitchFamily="18" charset="0"/>
                <a:ea typeface="方正卡通简体" panose="03000509000000000000" pitchFamily="65" charset="-122"/>
              </a:rPr>
              <a:t>或更多字节，</a:t>
            </a:r>
            <a:r>
              <a:rPr lang="en-US" altLang="zh-CN" sz="2550" dirty="0">
                <a:latin typeface="Cambria Math" panose="02040503050406030204" pitchFamily="18" charset="0"/>
                <a:ea typeface="方正卡通简体" panose="03000509000000000000" pitchFamily="65" charset="-122"/>
              </a:rPr>
              <a:t>S</a:t>
            </a:r>
            <a:r>
              <a:rPr lang="zh-CN" altLang="en-US" sz="2550" dirty="0">
                <a:latin typeface="Cambria Math" panose="02040503050406030204" pitchFamily="18" charset="0"/>
                <a:ea typeface="方正卡通简体" panose="03000509000000000000" pitchFamily="65" charset="-122"/>
              </a:rPr>
              <a:t>保存在内存当中是不现实的。</a:t>
            </a:r>
            <a:endParaRPr lang="en-US" altLang="zh-CN" sz="2550"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en-US" altLang="zh-CN" sz="2550" dirty="0">
                <a:latin typeface="Cambria Math" panose="02040503050406030204" pitchFamily="18" charset="0"/>
                <a:ea typeface="方正卡通简体" panose="03000509000000000000" pitchFamily="65" charset="-122"/>
              </a:rPr>
              <a:t> </a:t>
            </a:r>
            <a:r>
              <a:rPr lang="zh-CN" altLang="en-US" sz="2550" dirty="0">
                <a:latin typeface="Cambria Math" panose="02040503050406030204" pitchFamily="18" charset="0"/>
                <a:ea typeface="方正卡通简体" panose="03000509000000000000" pitchFamily="65" charset="-122"/>
              </a:rPr>
              <a:t>还是用</a:t>
            </a:r>
            <a:r>
              <a:rPr lang="en-US" altLang="zh-CN" sz="2550" dirty="0">
                <a:latin typeface="Cambria Math" panose="02040503050406030204" pitchFamily="18" charset="0"/>
                <a:ea typeface="方正卡通简体" panose="03000509000000000000" pitchFamily="65" charset="-122"/>
              </a:rPr>
              <a:t>hash</a:t>
            </a:r>
            <a:r>
              <a:rPr lang="zh-CN" altLang="en-US" sz="2550" dirty="0">
                <a:latin typeface="Cambria Math" panose="02040503050406030204" pitchFamily="18" charset="0"/>
                <a:ea typeface="方正卡通简体" panose="03000509000000000000" pitchFamily="65" charset="-122"/>
              </a:rPr>
              <a:t>！ </a:t>
            </a:r>
            <a:r>
              <a:rPr lang="en-US" altLang="zh-CN" sz="2550" dirty="0">
                <a:latin typeface="Cambria Math" panose="02040503050406030204" pitchFamily="18" charset="0"/>
                <a:ea typeface="方正卡通简体" panose="03000509000000000000" pitchFamily="65" charset="-122"/>
              </a:rPr>
              <a:t>Hash</a:t>
            </a:r>
            <a:r>
              <a:rPr lang="zh-CN" altLang="en-US" sz="2550" dirty="0">
                <a:latin typeface="Cambria Math" panose="02040503050406030204" pitchFamily="18" charset="0"/>
                <a:ea typeface="方正卡通简体" panose="03000509000000000000" pitchFamily="65" charset="-122"/>
              </a:rPr>
              <a:t>（</a:t>
            </a:r>
            <a:r>
              <a:rPr lang="en-US" altLang="zh-CN" sz="2550" dirty="0">
                <a:latin typeface="Cambria Math" panose="02040503050406030204" pitchFamily="18" charset="0"/>
                <a:ea typeface="方正卡通简体" panose="03000509000000000000" pitchFamily="65" charset="-122"/>
              </a:rPr>
              <a:t>email</a:t>
            </a:r>
            <a:r>
              <a:rPr lang="zh-CN" altLang="en-US" sz="2550" dirty="0">
                <a:latin typeface="Cambria Math" panose="02040503050406030204" pitchFamily="18" charset="0"/>
                <a:ea typeface="方正卡通简体" panose="03000509000000000000" pitchFamily="65" charset="-122"/>
              </a:rPr>
              <a:t>地址）</a:t>
            </a:r>
            <a:r>
              <a:rPr lang="en-US" altLang="zh-CN" sz="2550" dirty="0">
                <a:latin typeface="Cambria Math" panose="02040503050406030204" pitchFamily="18" charset="0"/>
                <a:ea typeface="方正卡通简体" panose="03000509000000000000" pitchFamily="65" charset="-122"/>
              </a:rPr>
              <a:t>=N</a:t>
            </a:r>
          </a:p>
        </p:txBody>
      </p:sp>
      <p:grpSp>
        <p:nvGrpSpPr>
          <p:cNvPr id="7" name="组合 6"/>
          <p:cNvGrpSpPr/>
          <p:nvPr/>
        </p:nvGrpSpPr>
        <p:grpSpPr>
          <a:xfrm>
            <a:off x="554284" y="4454046"/>
            <a:ext cx="7747196" cy="230949"/>
            <a:chOff x="609600" y="5867400"/>
            <a:chExt cx="10329595" cy="307932"/>
          </a:xfrm>
        </p:grpSpPr>
        <p:cxnSp>
          <p:nvCxnSpPr>
            <p:cNvPr id="4" name="直接连接符 3"/>
            <p:cNvCxnSpPr/>
            <p:nvPr/>
          </p:nvCxnSpPr>
          <p:spPr>
            <a:xfrm>
              <a:off x="609600" y="6172200"/>
              <a:ext cx="10329595" cy="0"/>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6" name="矩形 5"/>
            <p:cNvSpPr/>
            <p:nvPr/>
          </p:nvSpPr>
          <p:spPr>
            <a:xfrm>
              <a:off x="685800"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8" name="矩形 7"/>
            <p:cNvSpPr/>
            <p:nvPr/>
          </p:nvSpPr>
          <p:spPr>
            <a:xfrm>
              <a:off x="990600"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9" name="矩形 8"/>
            <p:cNvSpPr/>
            <p:nvPr/>
          </p:nvSpPr>
          <p:spPr>
            <a:xfrm>
              <a:off x="1274102"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0" name="矩形 9"/>
            <p:cNvSpPr/>
            <p:nvPr/>
          </p:nvSpPr>
          <p:spPr>
            <a:xfrm>
              <a:off x="1568253" y="5870532"/>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1" name="矩形 10"/>
            <p:cNvSpPr/>
            <p:nvPr/>
          </p:nvSpPr>
          <p:spPr>
            <a:xfrm>
              <a:off x="1873053" y="5870532"/>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2" name="矩形 11"/>
            <p:cNvSpPr/>
            <p:nvPr/>
          </p:nvSpPr>
          <p:spPr>
            <a:xfrm>
              <a:off x="2156555" y="5870532"/>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4" name="矩形 13"/>
            <p:cNvSpPr/>
            <p:nvPr/>
          </p:nvSpPr>
          <p:spPr>
            <a:xfrm>
              <a:off x="2461355"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5" name="矩形 14"/>
            <p:cNvSpPr/>
            <p:nvPr/>
          </p:nvSpPr>
          <p:spPr>
            <a:xfrm>
              <a:off x="2766155"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7" name="矩形 16"/>
            <p:cNvSpPr/>
            <p:nvPr/>
          </p:nvSpPr>
          <p:spPr>
            <a:xfrm>
              <a:off x="3060306"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8" name="矩形 17"/>
            <p:cNvSpPr/>
            <p:nvPr/>
          </p:nvSpPr>
          <p:spPr>
            <a:xfrm>
              <a:off x="3365106"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9" name="矩形 18"/>
            <p:cNvSpPr/>
            <p:nvPr/>
          </p:nvSpPr>
          <p:spPr>
            <a:xfrm>
              <a:off x="3648608"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0" name="矩形 19"/>
            <p:cNvSpPr/>
            <p:nvPr/>
          </p:nvSpPr>
          <p:spPr>
            <a:xfrm>
              <a:off x="3942759" y="5870532"/>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1" name="矩形 20"/>
            <p:cNvSpPr/>
            <p:nvPr/>
          </p:nvSpPr>
          <p:spPr>
            <a:xfrm>
              <a:off x="4247559" y="5870532"/>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2" name="矩形 21"/>
            <p:cNvSpPr/>
            <p:nvPr/>
          </p:nvSpPr>
          <p:spPr>
            <a:xfrm>
              <a:off x="4531061" y="5870532"/>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3" name="矩形 22"/>
            <p:cNvSpPr/>
            <p:nvPr/>
          </p:nvSpPr>
          <p:spPr>
            <a:xfrm>
              <a:off x="4835861"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4" name="矩形 23"/>
            <p:cNvSpPr/>
            <p:nvPr/>
          </p:nvSpPr>
          <p:spPr>
            <a:xfrm>
              <a:off x="5140661"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5" name="矩形 24"/>
            <p:cNvSpPr/>
            <p:nvPr/>
          </p:nvSpPr>
          <p:spPr>
            <a:xfrm>
              <a:off x="5413277"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6" name="矩形 25"/>
            <p:cNvSpPr/>
            <p:nvPr/>
          </p:nvSpPr>
          <p:spPr>
            <a:xfrm>
              <a:off x="5718077"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7" name="矩形 26"/>
            <p:cNvSpPr/>
            <p:nvPr/>
          </p:nvSpPr>
          <p:spPr>
            <a:xfrm>
              <a:off x="6001579"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8" name="矩形 27"/>
            <p:cNvSpPr/>
            <p:nvPr/>
          </p:nvSpPr>
          <p:spPr>
            <a:xfrm>
              <a:off x="6295730" y="5870532"/>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9" name="矩形 28"/>
            <p:cNvSpPr/>
            <p:nvPr/>
          </p:nvSpPr>
          <p:spPr>
            <a:xfrm>
              <a:off x="6600530" y="5870532"/>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0" name="矩形 29"/>
            <p:cNvSpPr/>
            <p:nvPr/>
          </p:nvSpPr>
          <p:spPr>
            <a:xfrm>
              <a:off x="6884032" y="5870532"/>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1" name="矩形 30"/>
            <p:cNvSpPr/>
            <p:nvPr/>
          </p:nvSpPr>
          <p:spPr>
            <a:xfrm>
              <a:off x="7188832"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2" name="矩形 31"/>
            <p:cNvSpPr/>
            <p:nvPr/>
          </p:nvSpPr>
          <p:spPr>
            <a:xfrm>
              <a:off x="7493632"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grpSp>
      <p:sp>
        <p:nvSpPr>
          <p:cNvPr id="33" name="文本框 32"/>
          <p:cNvSpPr txBox="1"/>
          <p:nvPr/>
        </p:nvSpPr>
        <p:spPr>
          <a:xfrm>
            <a:off x="548862" y="4770397"/>
            <a:ext cx="530915" cy="300082"/>
          </a:xfrm>
          <a:prstGeom prst="rect">
            <a:avLst/>
          </a:prstGeom>
          <a:noFill/>
        </p:spPr>
        <p:txBody>
          <a:bodyPr wrap="none" rtlCol="0">
            <a:spAutoFit/>
          </a:bodyPr>
          <a:lstStyle/>
          <a:p>
            <a:r>
              <a:rPr lang="zh-CN" altLang="en-US" sz="1350" dirty="0"/>
              <a:t>数据</a:t>
            </a:r>
          </a:p>
        </p:txBody>
      </p:sp>
      <p:cxnSp>
        <p:nvCxnSpPr>
          <p:cNvPr id="35" name="直接连接符 34"/>
          <p:cNvCxnSpPr>
            <a:endCxn id="6" idx="1"/>
          </p:cNvCxnSpPr>
          <p:nvPr/>
        </p:nvCxnSpPr>
        <p:spPr>
          <a:xfrm>
            <a:off x="611433" y="4145437"/>
            <a:ext cx="0" cy="422909"/>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8155233" y="4259737"/>
            <a:ext cx="0" cy="422909"/>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611433" y="4356891"/>
            <a:ext cx="7486650" cy="0"/>
          </a:xfrm>
          <a:prstGeom prst="straightConnector1">
            <a:avLst/>
          </a:prstGeom>
          <a:ln w="25400">
            <a:solidFill>
              <a:srgbClr val="FF0000"/>
            </a:solidFill>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2057400" y="4724400"/>
            <a:ext cx="3055645" cy="415498"/>
          </a:xfrm>
          <a:prstGeom prst="rect">
            <a:avLst/>
          </a:prstGeom>
          <a:noFill/>
        </p:spPr>
        <p:txBody>
          <a:bodyPr wrap="none" rtlCol="0">
            <a:spAutoFit/>
          </a:bodyPr>
          <a:lstStyle/>
          <a:p>
            <a:r>
              <a:rPr lang="en-US" altLang="zh-CN" sz="2100" dirty="0">
                <a:solidFill>
                  <a:srgbClr val="D60093"/>
                </a:solidFill>
                <a:latin typeface="Arial" panose="020B0604020202020204" pitchFamily="34" charset="0"/>
                <a:cs typeface="Arial" panose="020B0604020202020204" pitchFamily="34" charset="0"/>
              </a:rPr>
              <a:t>1GB =10</a:t>
            </a:r>
            <a:r>
              <a:rPr lang="zh-CN" altLang="en-US" sz="2100" dirty="0">
                <a:solidFill>
                  <a:srgbClr val="D60093"/>
                </a:solidFill>
                <a:latin typeface="Arial" panose="020B0604020202020204" pitchFamily="34" charset="0"/>
                <a:cs typeface="Arial" panose="020B0604020202020204" pitchFamily="34" charset="0"/>
              </a:rPr>
              <a:t>亿字节</a:t>
            </a:r>
            <a:r>
              <a:rPr lang="en-US" altLang="zh-CN" sz="2100" dirty="0">
                <a:solidFill>
                  <a:srgbClr val="D60093"/>
                </a:solidFill>
                <a:latin typeface="Arial" panose="020B0604020202020204" pitchFamily="34" charset="0"/>
                <a:cs typeface="Arial" panose="020B0604020202020204" pitchFamily="34" charset="0"/>
              </a:rPr>
              <a:t>=80</a:t>
            </a:r>
            <a:r>
              <a:rPr lang="zh-CN" altLang="en-US" sz="2100" dirty="0">
                <a:solidFill>
                  <a:srgbClr val="D60093"/>
                </a:solidFill>
                <a:latin typeface="Arial" panose="020B0604020202020204" pitchFamily="34" charset="0"/>
                <a:cs typeface="Arial" panose="020B0604020202020204" pitchFamily="34" charset="0"/>
              </a:rPr>
              <a:t>亿位</a:t>
            </a:r>
          </a:p>
        </p:txBody>
      </p:sp>
    </p:spTree>
    <p:extLst>
      <p:ext uri="{BB962C8B-B14F-4D97-AF65-F5344CB8AC3E}">
        <p14:creationId xmlns:p14="http://schemas.microsoft.com/office/powerpoint/2010/main" val="1195599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45</a:t>
            </a:fld>
            <a:endParaRPr lang="en-US"/>
          </a:p>
        </p:txBody>
      </p:sp>
      <p:sp>
        <p:nvSpPr>
          <p:cNvPr id="13" name="内容占位符 2"/>
          <p:cNvSpPr>
            <a:spLocks noGrp="1"/>
          </p:cNvSpPr>
          <p:nvPr>
            <p:ph idx="1"/>
          </p:nvPr>
        </p:nvSpPr>
        <p:spPr>
          <a:xfrm>
            <a:off x="0" y="1645544"/>
            <a:ext cx="9086850" cy="4457700"/>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4.3.1 </a:t>
            </a:r>
            <a:r>
              <a:rPr lang="zh-CN" altLang="en-US" sz="2625" dirty="0">
                <a:latin typeface="Cambria Math" panose="02040503050406030204" pitchFamily="18" charset="0"/>
                <a:ea typeface="方正卡通简体" panose="03000509000000000000" pitchFamily="65" charset="-122"/>
              </a:rPr>
              <a:t>一个例子</a:t>
            </a:r>
            <a:endParaRPr lang="en-US" altLang="zh-CN" sz="2625"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550" dirty="0">
                <a:latin typeface="Cambria Math" panose="02040503050406030204" pitchFamily="18" charset="0"/>
                <a:ea typeface="方正卡通简体" panose="03000509000000000000" pitchFamily="65" charset="-122"/>
              </a:rPr>
              <a:t>假定集合</a:t>
            </a:r>
            <a:r>
              <a:rPr lang="en-US" altLang="zh-CN" sz="2550" dirty="0">
                <a:latin typeface="Cambria Math" panose="02040503050406030204" pitchFamily="18" charset="0"/>
                <a:ea typeface="Cambria Math" panose="02040503050406030204" pitchFamily="18" charset="0"/>
              </a:rPr>
              <a:t>S</a:t>
            </a:r>
            <a:r>
              <a:rPr lang="zh-CN" altLang="en-US" sz="2550" dirty="0">
                <a:latin typeface="Cambria Math" panose="02040503050406030204" pitchFamily="18" charset="0"/>
                <a:ea typeface="方正卡通简体" panose="03000509000000000000" pitchFamily="65" charset="-122"/>
              </a:rPr>
              <a:t>中包含了</a:t>
            </a:r>
            <a:r>
              <a:rPr lang="en-US" altLang="zh-CN" sz="2550" dirty="0">
                <a:latin typeface="Cambria Math" panose="02040503050406030204" pitchFamily="18" charset="0"/>
                <a:ea typeface="Cambria Math" panose="02040503050406030204" pitchFamily="18" charset="0"/>
              </a:rPr>
              <a:t>10</a:t>
            </a:r>
            <a:r>
              <a:rPr lang="zh-CN" altLang="en-US" sz="2550" dirty="0">
                <a:latin typeface="Cambria Math" panose="02040503050406030204" pitchFamily="18" charset="0"/>
                <a:ea typeface="方正卡通简体" panose="03000509000000000000" pitchFamily="65" charset="-122"/>
              </a:rPr>
              <a:t>亿个允许的邮件地址，我们可以确信这些地址不是垃圾邮件地址；</a:t>
            </a:r>
            <a:endParaRPr lang="en-US" altLang="zh-CN" sz="2550"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550" dirty="0">
                <a:latin typeface="Cambria Math" panose="02040503050406030204" pitchFamily="18" charset="0"/>
                <a:ea typeface="方正卡通简体" panose="03000509000000000000" pitchFamily="65" charset="-122"/>
              </a:rPr>
              <a:t>流数据由邮件地址及邮件本身组成的二元组构成。由于典型的邮件地址为</a:t>
            </a:r>
            <a:r>
              <a:rPr lang="en-US" altLang="zh-CN" sz="2550" dirty="0">
                <a:latin typeface="Cambria Math" panose="02040503050406030204" pitchFamily="18" charset="0"/>
                <a:ea typeface="方正卡通简体" panose="03000509000000000000" pitchFamily="65" charset="-122"/>
              </a:rPr>
              <a:t>20</a:t>
            </a:r>
            <a:r>
              <a:rPr lang="zh-CN" altLang="en-US" sz="2550" dirty="0">
                <a:latin typeface="Cambria Math" panose="02040503050406030204" pitchFamily="18" charset="0"/>
                <a:ea typeface="方正卡通简体" panose="03000509000000000000" pitchFamily="65" charset="-122"/>
              </a:rPr>
              <a:t>或更多字节，</a:t>
            </a:r>
            <a:r>
              <a:rPr lang="en-US" altLang="zh-CN" sz="2550" dirty="0">
                <a:latin typeface="Cambria Math" panose="02040503050406030204" pitchFamily="18" charset="0"/>
                <a:ea typeface="方正卡通简体" panose="03000509000000000000" pitchFamily="65" charset="-122"/>
              </a:rPr>
              <a:t>S</a:t>
            </a:r>
            <a:r>
              <a:rPr lang="zh-CN" altLang="en-US" sz="2550" dirty="0">
                <a:latin typeface="Cambria Math" panose="02040503050406030204" pitchFamily="18" charset="0"/>
                <a:ea typeface="方正卡通简体" panose="03000509000000000000" pitchFamily="65" charset="-122"/>
              </a:rPr>
              <a:t>保存在内存当中是不现实的。</a:t>
            </a:r>
            <a:endParaRPr lang="en-US" altLang="zh-CN" sz="2550"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en-US" altLang="zh-CN" sz="2550" dirty="0">
                <a:latin typeface="Cambria Math" panose="02040503050406030204" pitchFamily="18" charset="0"/>
                <a:ea typeface="方正卡通简体" panose="03000509000000000000" pitchFamily="65" charset="-122"/>
              </a:rPr>
              <a:t> </a:t>
            </a:r>
            <a:r>
              <a:rPr lang="zh-CN" altLang="en-US" sz="2550" dirty="0">
                <a:latin typeface="Cambria Math" panose="02040503050406030204" pitchFamily="18" charset="0"/>
                <a:ea typeface="方正卡通简体" panose="03000509000000000000" pitchFamily="65" charset="-122"/>
              </a:rPr>
              <a:t>还是用</a:t>
            </a:r>
            <a:r>
              <a:rPr lang="en-US" altLang="zh-CN" sz="2550" dirty="0">
                <a:latin typeface="Cambria Math" panose="02040503050406030204" pitchFamily="18" charset="0"/>
                <a:ea typeface="方正卡通简体" panose="03000509000000000000" pitchFamily="65" charset="-122"/>
              </a:rPr>
              <a:t>hash</a:t>
            </a:r>
            <a:r>
              <a:rPr lang="zh-CN" altLang="en-US" sz="2550" dirty="0">
                <a:latin typeface="Cambria Math" panose="02040503050406030204" pitchFamily="18" charset="0"/>
                <a:ea typeface="方正卡通简体" panose="03000509000000000000" pitchFamily="65" charset="-122"/>
              </a:rPr>
              <a:t>！ </a:t>
            </a:r>
            <a:r>
              <a:rPr lang="en-US" altLang="zh-CN" sz="2550" dirty="0">
                <a:latin typeface="Cambria Math" panose="02040503050406030204" pitchFamily="18" charset="0"/>
                <a:ea typeface="方正卡通简体" panose="03000509000000000000" pitchFamily="65" charset="-122"/>
              </a:rPr>
              <a:t>Hash</a:t>
            </a:r>
            <a:r>
              <a:rPr lang="zh-CN" altLang="en-US" sz="2550" dirty="0">
                <a:latin typeface="Cambria Math" panose="02040503050406030204" pitchFamily="18" charset="0"/>
                <a:ea typeface="方正卡通简体" panose="03000509000000000000" pitchFamily="65" charset="-122"/>
              </a:rPr>
              <a:t>（</a:t>
            </a:r>
            <a:r>
              <a:rPr lang="en-US" altLang="zh-CN" sz="2550" dirty="0">
                <a:latin typeface="Cambria Math" panose="02040503050406030204" pitchFamily="18" charset="0"/>
                <a:ea typeface="方正卡通简体" panose="03000509000000000000" pitchFamily="65" charset="-122"/>
              </a:rPr>
              <a:t>email</a:t>
            </a:r>
            <a:r>
              <a:rPr lang="zh-CN" altLang="en-US" sz="2550" dirty="0">
                <a:latin typeface="Cambria Math" panose="02040503050406030204" pitchFamily="18" charset="0"/>
                <a:ea typeface="方正卡通简体" panose="03000509000000000000" pitchFamily="65" charset="-122"/>
              </a:rPr>
              <a:t>地址）</a:t>
            </a:r>
            <a:r>
              <a:rPr lang="en-US" altLang="zh-CN" sz="2550" dirty="0">
                <a:latin typeface="Cambria Math" panose="02040503050406030204" pitchFamily="18" charset="0"/>
                <a:ea typeface="方正卡通简体" panose="03000509000000000000" pitchFamily="65" charset="-122"/>
              </a:rPr>
              <a:t>=N</a:t>
            </a:r>
          </a:p>
        </p:txBody>
      </p:sp>
      <p:grpSp>
        <p:nvGrpSpPr>
          <p:cNvPr id="7" name="组合 6"/>
          <p:cNvGrpSpPr/>
          <p:nvPr/>
        </p:nvGrpSpPr>
        <p:grpSpPr>
          <a:xfrm>
            <a:off x="554284" y="4454046"/>
            <a:ext cx="7747196" cy="230949"/>
            <a:chOff x="609600" y="5867400"/>
            <a:chExt cx="10329595" cy="307932"/>
          </a:xfrm>
        </p:grpSpPr>
        <p:cxnSp>
          <p:nvCxnSpPr>
            <p:cNvPr id="4" name="直接连接符 3"/>
            <p:cNvCxnSpPr/>
            <p:nvPr/>
          </p:nvCxnSpPr>
          <p:spPr>
            <a:xfrm>
              <a:off x="609600" y="6172200"/>
              <a:ext cx="10329595" cy="0"/>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6" name="矩形 5"/>
            <p:cNvSpPr/>
            <p:nvPr/>
          </p:nvSpPr>
          <p:spPr>
            <a:xfrm>
              <a:off x="685800"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8" name="矩形 7"/>
            <p:cNvSpPr/>
            <p:nvPr/>
          </p:nvSpPr>
          <p:spPr>
            <a:xfrm>
              <a:off x="990600"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9" name="矩形 8"/>
            <p:cNvSpPr/>
            <p:nvPr/>
          </p:nvSpPr>
          <p:spPr>
            <a:xfrm>
              <a:off x="1274102"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0" name="矩形 9"/>
            <p:cNvSpPr/>
            <p:nvPr/>
          </p:nvSpPr>
          <p:spPr>
            <a:xfrm>
              <a:off x="1568253" y="5870532"/>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1" name="矩形 10"/>
            <p:cNvSpPr/>
            <p:nvPr/>
          </p:nvSpPr>
          <p:spPr>
            <a:xfrm>
              <a:off x="1873053" y="5870532"/>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2" name="矩形 11"/>
            <p:cNvSpPr/>
            <p:nvPr/>
          </p:nvSpPr>
          <p:spPr>
            <a:xfrm>
              <a:off x="2156555" y="5870532"/>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4" name="矩形 13"/>
            <p:cNvSpPr/>
            <p:nvPr/>
          </p:nvSpPr>
          <p:spPr>
            <a:xfrm>
              <a:off x="2461355"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5" name="矩形 14"/>
            <p:cNvSpPr/>
            <p:nvPr/>
          </p:nvSpPr>
          <p:spPr>
            <a:xfrm>
              <a:off x="2766155" y="5867400"/>
              <a:ext cx="304800" cy="3048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7" name="矩形 16"/>
            <p:cNvSpPr/>
            <p:nvPr/>
          </p:nvSpPr>
          <p:spPr>
            <a:xfrm>
              <a:off x="3060306"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8" name="矩形 17"/>
            <p:cNvSpPr/>
            <p:nvPr/>
          </p:nvSpPr>
          <p:spPr>
            <a:xfrm>
              <a:off x="3365106"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9" name="矩形 18"/>
            <p:cNvSpPr/>
            <p:nvPr/>
          </p:nvSpPr>
          <p:spPr>
            <a:xfrm>
              <a:off x="3648608"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0" name="矩形 19"/>
            <p:cNvSpPr/>
            <p:nvPr/>
          </p:nvSpPr>
          <p:spPr>
            <a:xfrm>
              <a:off x="3942759" y="5870532"/>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1" name="矩形 20"/>
            <p:cNvSpPr/>
            <p:nvPr/>
          </p:nvSpPr>
          <p:spPr>
            <a:xfrm>
              <a:off x="4247559" y="5870532"/>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2" name="矩形 21"/>
            <p:cNvSpPr/>
            <p:nvPr/>
          </p:nvSpPr>
          <p:spPr>
            <a:xfrm>
              <a:off x="4531061" y="5870532"/>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3" name="矩形 22"/>
            <p:cNvSpPr/>
            <p:nvPr/>
          </p:nvSpPr>
          <p:spPr>
            <a:xfrm>
              <a:off x="4835861"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4" name="矩形 23"/>
            <p:cNvSpPr/>
            <p:nvPr/>
          </p:nvSpPr>
          <p:spPr>
            <a:xfrm>
              <a:off x="5140661" y="5867400"/>
              <a:ext cx="304800" cy="304800"/>
            </a:xfrm>
            <a:prstGeom prst="rect">
              <a:avLst/>
            </a:prstGeom>
            <a:solidFill>
              <a:schemeClr val="accent2">
                <a:lumMod val="40000"/>
                <a:lumOff val="60000"/>
              </a:schemeClr>
            </a:solidFill>
            <a:ln w="38100">
              <a:solidFill>
                <a:srgbClr val="D6009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5" name="矩形 24"/>
            <p:cNvSpPr/>
            <p:nvPr/>
          </p:nvSpPr>
          <p:spPr>
            <a:xfrm>
              <a:off x="5413277"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6" name="矩形 25"/>
            <p:cNvSpPr/>
            <p:nvPr/>
          </p:nvSpPr>
          <p:spPr>
            <a:xfrm>
              <a:off x="5718077"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7" name="矩形 26"/>
            <p:cNvSpPr/>
            <p:nvPr/>
          </p:nvSpPr>
          <p:spPr>
            <a:xfrm>
              <a:off x="6001579"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8" name="矩形 27"/>
            <p:cNvSpPr/>
            <p:nvPr/>
          </p:nvSpPr>
          <p:spPr>
            <a:xfrm>
              <a:off x="6295730" y="5870532"/>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9" name="矩形 28"/>
            <p:cNvSpPr/>
            <p:nvPr/>
          </p:nvSpPr>
          <p:spPr>
            <a:xfrm>
              <a:off x="6600530" y="5870532"/>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0" name="矩形 29"/>
            <p:cNvSpPr/>
            <p:nvPr/>
          </p:nvSpPr>
          <p:spPr>
            <a:xfrm>
              <a:off x="6884032" y="5870532"/>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1" name="矩形 30"/>
            <p:cNvSpPr/>
            <p:nvPr/>
          </p:nvSpPr>
          <p:spPr>
            <a:xfrm>
              <a:off x="7188832"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2" name="矩形 31"/>
            <p:cNvSpPr/>
            <p:nvPr/>
          </p:nvSpPr>
          <p:spPr>
            <a:xfrm>
              <a:off x="7493632" y="5867400"/>
              <a:ext cx="304800" cy="304800"/>
            </a:xfrm>
            <a:prstGeom prst="rect">
              <a:avLst/>
            </a:prstGeom>
            <a:solidFill>
              <a:schemeClr val="accent2">
                <a:lumMod val="40000"/>
                <a:lumOff val="60000"/>
              </a:schemeClr>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grpSp>
      <p:sp>
        <p:nvSpPr>
          <p:cNvPr id="33" name="文本框 32"/>
          <p:cNvSpPr txBox="1"/>
          <p:nvPr/>
        </p:nvSpPr>
        <p:spPr>
          <a:xfrm>
            <a:off x="548862" y="4770397"/>
            <a:ext cx="530915" cy="300082"/>
          </a:xfrm>
          <a:prstGeom prst="rect">
            <a:avLst/>
          </a:prstGeom>
          <a:noFill/>
        </p:spPr>
        <p:txBody>
          <a:bodyPr wrap="none" rtlCol="0">
            <a:spAutoFit/>
          </a:bodyPr>
          <a:lstStyle/>
          <a:p>
            <a:r>
              <a:rPr lang="zh-CN" altLang="en-US" sz="1350" dirty="0"/>
              <a:t>数据</a:t>
            </a:r>
          </a:p>
        </p:txBody>
      </p:sp>
      <p:cxnSp>
        <p:nvCxnSpPr>
          <p:cNvPr id="35" name="直接连接符 34"/>
          <p:cNvCxnSpPr>
            <a:endCxn id="6" idx="1"/>
          </p:cNvCxnSpPr>
          <p:nvPr/>
        </p:nvCxnSpPr>
        <p:spPr>
          <a:xfrm>
            <a:off x="611433" y="4145437"/>
            <a:ext cx="0" cy="422909"/>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8155233" y="4259737"/>
            <a:ext cx="0" cy="422909"/>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611433" y="4356891"/>
            <a:ext cx="7486650" cy="0"/>
          </a:xfrm>
          <a:prstGeom prst="straightConnector1">
            <a:avLst/>
          </a:prstGeom>
          <a:ln w="25400">
            <a:solidFill>
              <a:srgbClr val="FF0000"/>
            </a:solidFill>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2057400" y="4724400"/>
            <a:ext cx="3055645" cy="415498"/>
          </a:xfrm>
          <a:prstGeom prst="rect">
            <a:avLst/>
          </a:prstGeom>
          <a:noFill/>
        </p:spPr>
        <p:txBody>
          <a:bodyPr wrap="none" rtlCol="0">
            <a:spAutoFit/>
          </a:bodyPr>
          <a:lstStyle/>
          <a:p>
            <a:r>
              <a:rPr lang="en-US" altLang="zh-CN" sz="2100" dirty="0">
                <a:solidFill>
                  <a:srgbClr val="D60093"/>
                </a:solidFill>
                <a:latin typeface="Arial" panose="020B0604020202020204" pitchFamily="34" charset="0"/>
                <a:cs typeface="Arial" panose="020B0604020202020204" pitchFamily="34" charset="0"/>
              </a:rPr>
              <a:t>1GB =10</a:t>
            </a:r>
            <a:r>
              <a:rPr lang="zh-CN" altLang="en-US" sz="2100" dirty="0">
                <a:solidFill>
                  <a:srgbClr val="D60093"/>
                </a:solidFill>
                <a:latin typeface="Arial" panose="020B0604020202020204" pitchFamily="34" charset="0"/>
                <a:cs typeface="Arial" panose="020B0604020202020204" pitchFamily="34" charset="0"/>
              </a:rPr>
              <a:t>亿字节</a:t>
            </a:r>
            <a:r>
              <a:rPr lang="en-US" altLang="zh-CN" sz="2100" dirty="0">
                <a:solidFill>
                  <a:srgbClr val="D60093"/>
                </a:solidFill>
                <a:latin typeface="Arial" panose="020B0604020202020204" pitchFamily="34" charset="0"/>
                <a:cs typeface="Arial" panose="020B0604020202020204" pitchFamily="34" charset="0"/>
              </a:rPr>
              <a:t>=80</a:t>
            </a:r>
            <a:r>
              <a:rPr lang="zh-CN" altLang="en-US" sz="2100" dirty="0">
                <a:solidFill>
                  <a:srgbClr val="D60093"/>
                </a:solidFill>
                <a:latin typeface="Arial" panose="020B0604020202020204" pitchFamily="34" charset="0"/>
                <a:cs typeface="Arial" panose="020B0604020202020204" pitchFamily="34" charset="0"/>
              </a:rPr>
              <a:t>亿位</a:t>
            </a:r>
          </a:p>
        </p:txBody>
      </p:sp>
      <p:sp>
        <p:nvSpPr>
          <p:cNvPr id="37" name="文本框 36"/>
          <p:cNvSpPr txBox="1"/>
          <p:nvPr/>
        </p:nvSpPr>
        <p:spPr>
          <a:xfrm>
            <a:off x="136958" y="5218810"/>
            <a:ext cx="8870084" cy="784830"/>
          </a:xfrm>
          <a:prstGeom prst="rect">
            <a:avLst/>
          </a:prstGeom>
          <a:noFill/>
        </p:spPr>
        <p:txBody>
          <a:bodyPr wrap="square" rtlCol="0">
            <a:spAutoFit/>
          </a:bodyPr>
          <a:lstStyle/>
          <a:p>
            <a:r>
              <a:rPr lang="zh-CN" altLang="en-US" sz="2250" dirty="0">
                <a:solidFill>
                  <a:srgbClr val="008000"/>
                </a:solidFill>
                <a:latin typeface="方正宋刻本秀楷简体" panose="02000000000000000000" pitchFamily="2" charset="-122"/>
                <a:ea typeface="方正宋刻本秀楷简体" panose="02000000000000000000" pitchFamily="2" charset="-122"/>
              </a:rPr>
              <a:t>可能会有一些垃圾邮件地址也会通过。</a:t>
            </a:r>
            <a:endParaRPr lang="en-US" altLang="zh-CN" sz="2250" dirty="0">
              <a:solidFill>
                <a:srgbClr val="008000"/>
              </a:solidFill>
              <a:latin typeface="方正宋刻本秀楷简体" panose="02000000000000000000" pitchFamily="2" charset="-122"/>
              <a:ea typeface="方正宋刻本秀楷简体" panose="02000000000000000000" pitchFamily="2" charset="-122"/>
            </a:endParaRPr>
          </a:p>
          <a:p>
            <a:r>
              <a:rPr lang="zh-CN" altLang="en-US" sz="2250" dirty="0">
                <a:solidFill>
                  <a:srgbClr val="008000"/>
                </a:solidFill>
                <a:latin typeface="方正宋刻本秀楷简体" panose="02000000000000000000" pitchFamily="2" charset="-122"/>
                <a:ea typeface="方正宋刻本秀楷简体" panose="02000000000000000000" pitchFamily="2" charset="-122"/>
              </a:rPr>
              <a:t>邮件地址不在</a:t>
            </a:r>
            <a:r>
              <a:rPr lang="en-US" altLang="zh-CN" sz="2250" dirty="0">
                <a:solidFill>
                  <a:srgbClr val="008000"/>
                </a:solidFill>
                <a:latin typeface="方正宋刻本秀楷简体" panose="02000000000000000000" pitchFamily="2" charset="-122"/>
                <a:ea typeface="方正宋刻本秀楷简体" panose="02000000000000000000" pitchFamily="2" charset="-122"/>
              </a:rPr>
              <a:t>s</a:t>
            </a:r>
            <a:r>
              <a:rPr lang="zh-CN" altLang="en-US" sz="2250" dirty="0">
                <a:solidFill>
                  <a:srgbClr val="008000"/>
                </a:solidFill>
                <a:latin typeface="方正宋刻本秀楷简体" panose="02000000000000000000" pitchFamily="2" charset="-122"/>
                <a:ea typeface="方正宋刻本秀楷简体" panose="02000000000000000000" pitchFamily="2" charset="-122"/>
              </a:rPr>
              <a:t>中的流元素中大约有</a:t>
            </a:r>
            <a:r>
              <a:rPr lang="en-US" altLang="zh-CN" sz="2250" dirty="0">
                <a:solidFill>
                  <a:srgbClr val="008000"/>
                </a:solidFill>
                <a:latin typeface="方正宋刻本秀楷简体" panose="02000000000000000000" pitchFamily="2" charset="-122"/>
                <a:ea typeface="方正宋刻本秀楷简体" panose="02000000000000000000" pitchFamily="2" charset="-122"/>
              </a:rPr>
              <a:t>1/8</a:t>
            </a:r>
            <a:r>
              <a:rPr lang="zh-CN" altLang="en-US" sz="2250" dirty="0">
                <a:solidFill>
                  <a:srgbClr val="008000"/>
                </a:solidFill>
                <a:latin typeface="方正宋刻本秀楷简体" panose="02000000000000000000" pitchFamily="2" charset="-122"/>
                <a:ea typeface="方正宋刻本秀楷简体" panose="02000000000000000000" pitchFamily="2" charset="-122"/>
              </a:rPr>
              <a:t>会被哈希到位</a:t>
            </a:r>
            <a:r>
              <a:rPr lang="en-US" altLang="zh-CN" sz="2250" dirty="0">
                <a:solidFill>
                  <a:srgbClr val="008000"/>
                </a:solidFill>
                <a:latin typeface="方正宋刻本秀楷简体" panose="02000000000000000000" pitchFamily="2" charset="-122"/>
                <a:ea typeface="方正宋刻本秀楷简体" panose="02000000000000000000" pitchFamily="2" charset="-122"/>
              </a:rPr>
              <a:t>1</a:t>
            </a:r>
            <a:r>
              <a:rPr lang="zh-CN" altLang="en-US" sz="2250" dirty="0">
                <a:solidFill>
                  <a:srgbClr val="008000"/>
                </a:solidFill>
                <a:latin typeface="方正宋刻本秀楷简体" panose="02000000000000000000" pitchFamily="2" charset="-122"/>
                <a:ea typeface="方正宋刻本秀楷简体" panose="02000000000000000000" pitchFamily="2" charset="-122"/>
              </a:rPr>
              <a:t>从而通过过滤。</a:t>
            </a:r>
          </a:p>
        </p:txBody>
      </p:sp>
    </p:spTree>
    <p:extLst>
      <p:ext uri="{BB962C8B-B14F-4D97-AF65-F5344CB8AC3E}">
        <p14:creationId xmlns:p14="http://schemas.microsoft.com/office/powerpoint/2010/main" val="313901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46</a:t>
            </a:fld>
            <a:endParaRPr lang="en-US"/>
          </a:p>
        </p:txBody>
      </p:sp>
      <p:sp>
        <p:nvSpPr>
          <p:cNvPr id="13" name="内容占位符 2"/>
          <p:cNvSpPr>
            <a:spLocks noGrp="1"/>
          </p:cNvSpPr>
          <p:nvPr>
            <p:ph idx="1"/>
          </p:nvPr>
        </p:nvSpPr>
        <p:spPr>
          <a:xfrm>
            <a:off x="72059" y="1667488"/>
            <a:ext cx="9086850" cy="4333262"/>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4.3.2  </a:t>
            </a:r>
            <a:r>
              <a:rPr lang="zh-CN" altLang="en-US" sz="2625" dirty="0">
                <a:latin typeface="Cambria Math" panose="02040503050406030204" pitchFamily="18" charset="0"/>
                <a:ea typeface="方正卡通简体" panose="03000509000000000000" pitchFamily="65" charset="-122"/>
              </a:rPr>
              <a:t>布隆过滤器</a:t>
            </a:r>
            <a:endParaRPr lang="en-US" altLang="zh-CN" sz="2625" dirty="0">
              <a:latin typeface="Cambria Math" panose="02040503050406030204" pitchFamily="18" charset="0"/>
              <a:ea typeface="方正卡通简体" panose="03000509000000000000" pitchFamily="65" charset="-122"/>
            </a:endParaRPr>
          </a:p>
          <a:p>
            <a:pPr marL="89154" indent="0">
              <a:buNone/>
            </a:pPr>
            <a:endParaRPr lang="en-US" altLang="zh-CN" sz="2625" dirty="0">
              <a:latin typeface="Cambria Math" panose="02040503050406030204" pitchFamily="18" charset="0"/>
              <a:ea typeface="方正卡通简体" panose="03000509000000000000" pitchFamily="65" charset="-122"/>
            </a:endParaRPr>
          </a:p>
          <a:p>
            <a:r>
              <a:rPr lang="zh-CN" altLang="en-US" sz="2700" dirty="0">
                <a:solidFill>
                  <a:srgbClr val="008000"/>
                </a:solidFill>
                <a:latin typeface="+mj-ea"/>
              </a:rPr>
              <a:t>比如在字处理软件中，需要检查一个英语单词是否拼写正确（也就是要判断 它是否在已知的字典中）；</a:t>
            </a:r>
            <a:endParaRPr lang="zh-CN" altLang="en-US" sz="2700" dirty="0">
              <a:latin typeface="+mj-ea"/>
            </a:endParaRPr>
          </a:p>
          <a:p>
            <a:r>
              <a:rPr lang="zh-CN" altLang="en-US" sz="2700" dirty="0">
                <a:solidFill>
                  <a:srgbClr val="FF0000"/>
                </a:solidFill>
                <a:latin typeface="+mj-ea"/>
              </a:rPr>
              <a:t>在 公安系统，一个嫌疑人的名字是否已经在嫌疑名单上；</a:t>
            </a:r>
            <a:endParaRPr lang="zh-CN" altLang="en-US" sz="2700" dirty="0">
              <a:latin typeface="+mj-ea"/>
            </a:endParaRPr>
          </a:p>
          <a:p>
            <a:r>
              <a:rPr lang="zh-CN" altLang="en-US" sz="2700" dirty="0">
                <a:solidFill>
                  <a:srgbClr val="0000FF"/>
                </a:solidFill>
                <a:latin typeface="+mj-ea"/>
              </a:rPr>
              <a:t>在网络爬虫里，一个网址是否被访问过等等</a:t>
            </a:r>
            <a:endParaRPr lang="en-US" altLang="zh-CN" sz="2700" dirty="0">
              <a:solidFill>
                <a:srgbClr val="0000FF"/>
              </a:solidFill>
              <a:latin typeface="+mj-ea"/>
            </a:endParaRPr>
          </a:p>
          <a:p>
            <a:r>
              <a:rPr lang="en-US" altLang="zh-CN" sz="2700" dirty="0">
                <a:solidFill>
                  <a:schemeClr val="accent3">
                    <a:lumMod val="50000"/>
                  </a:schemeClr>
                </a:solidFill>
                <a:latin typeface="+mj-ea"/>
              </a:rPr>
              <a:t> </a:t>
            </a:r>
            <a:r>
              <a:rPr lang="zh-CN" altLang="en-US" sz="2700" dirty="0">
                <a:solidFill>
                  <a:schemeClr val="accent3">
                    <a:lumMod val="50000"/>
                  </a:schemeClr>
                </a:solidFill>
                <a:latin typeface="+mj-ea"/>
              </a:rPr>
              <a:t>邮件是否是垃圾邮件</a:t>
            </a:r>
            <a:endParaRPr lang="en-US" altLang="zh-CN" sz="2700" dirty="0">
              <a:solidFill>
                <a:schemeClr val="accent3">
                  <a:lumMod val="50000"/>
                </a:schemeClr>
              </a:solidFill>
              <a:latin typeface="+mj-ea"/>
            </a:endParaRPr>
          </a:p>
          <a:p>
            <a:pPr marL="89154" indent="0">
              <a:buNone/>
            </a:pPr>
            <a:endParaRPr lang="en-US" altLang="zh-CN" sz="2700" dirty="0">
              <a:solidFill>
                <a:srgbClr val="0000FF"/>
              </a:solidFill>
              <a:latin typeface="+mj-ea"/>
            </a:endParaRPr>
          </a:p>
          <a:p>
            <a:pPr marL="89154" indent="0">
              <a:buNone/>
            </a:pPr>
            <a:endParaRPr lang="zh-CN" altLang="en-US" sz="2700" dirty="0">
              <a:solidFill>
                <a:srgbClr val="0000FF"/>
              </a:solidFill>
              <a:latin typeface="+mj-ea"/>
            </a:endParaRPr>
          </a:p>
          <a:p>
            <a:pPr marL="89154" indent="0">
              <a:buNone/>
            </a:pPr>
            <a:endParaRPr lang="en-US" altLang="zh-CN" sz="2625" dirty="0">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415044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47</a:t>
            </a:fld>
            <a:endParaRPr lang="en-US"/>
          </a:p>
        </p:txBody>
      </p:sp>
      <p:sp>
        <p:nvSpPr>
          <p:cNvPr id="13" name="内容占位符 2"/>
          <p:cNvSpPr>
            <a:spLocks noGrp="1"/>
          </p:cNvSpPr>
          <p:nvPr>
            <p:ph idx="1"/>
          </p:nvPr>
        </p:nvSpPr>
        <p:spPr>
          <a:xfrm>
            <a:off x="72059" y="1667488"/>
            <a:ext cx="9086850" cy="4333262"/>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4.3.2  </a:t>
            </a:r>
            <a:r>
              <a:rPr lang="zh-CN" altLang="en-US" sz="2625" dirty="0">
                <a:latin typeface="Cambria Math" panose="02040503050406030204" pitchFamily="18" charset="0"/>
                <a:ea typeface="方正卡通简体" panose="03000509000000000000" pitchFamily="65" charset="-122"/>
              </a:rPr>
              <a:t>布隆过滤器</a:t>
            </a:r>
          </a:p>
          <a:p>
            <a:pPr marL="89154" indent="0">
              <a:lnSpc>
                <a:spcPct val="120000"/>
              </a:lnSpc>
              <a:buNone/>
            </a:pPr>
            <a:r>
              <a:rPr lang="zh-CN" altLang="en-US" sz="2700" dirty="0">
                <a:sym typeface="+mn-ea"/>
              </a:rPr>
              <a:t> 布隆过滤器（</a:t>
            </a:r>
            <a:r>
              <a:rPr lang="en-US" altLang="zh-CN" sz="2700" dirty="0">
                <a:sym typeface="+mn-ea"/>
              </a:rPr>
              <a:t>Bloom Filter</a:t>
            </a:r>
            <a:r>
              <a:rPr lang="zh-CN" altLang="en-US" sz="2700" dirty="0">
                <a:sym typeface="+mn-ea"/>
              </a:rPr>
              <a:t>）是一种概率空间高效的数据结构。</a:t>
            </a:r>
            <a:r>
              <a:rPr lang="zh-CN" altLang="en-US" sz="2700" b="1" dirty="0">
                <a:solidFill>
                  <a:srgbClr val="FF0000"/>
                </a:solidFill>
                <a:sym typeface="+mn-ea"/>
              </a:rPr>
              <a:t>用于检索一个元素是否在一个集合中</a:t>
            </a:r>
            <a:r>
              <a:rPr lang="zh-CN" altLang="en-US" sz="2700" dirty="0">
                <a:sym typeface="+mn-ea"/>
              </a:rPr>
              <a:t>。</a:t>
            </a:r>
          </a:p>
          <a:p>
            <a:pPr marL="89154" indent="0">
              <a:lnSpc>
                <a:spcPct val="120000"/>
              </a:lnSpc>
              <a:buNone/>
            </a:pPr>
            <a:r>
              <a:rPr lang="zh-CN" altLang="en-US" sz="2700" dirty="0">
                <a:sym typeface="+mn-ea"/>
              </a:rPr>
              <a:t> 存在“</a:t>
            </a:r>
            <a:r>
              <a:rPr lang="zh-CN" altLang="en-US" sz="2700" b="1" dirty="0">
                <a:solidFill>
                  <a:srgbClr val="FF0000"/>
                </a:solidFill>
                <a:sym typeface="+mn-ea"/>
              </a:rPr>
              <a:t>在集合内（可能错误）</a:t>
            </a:r>
            <a:r>
              <a:rPr lang="zh-CN" altLang="en-US" sz="2700" dirty="0">
                <a:sym typeface="+mn-ea"/>
              </a:rPr>
              <a:t>”和“</a:t>
            </a:r>
            <a:r>
              <a:rPr lang="zh-CN" altLang="en-US" sz="2700" b="1" dirty="0">
                <a:solidFill>
                  <a:srgbClr val="FF0000"/>
                </a:solidFill>
                <a:sym typeface="+mn-ea"/>
              </a:rPr>
              <a:t>不在集合内（绝对不在集合内）</a:t>
            </a:r>
            <a:r>
              <a:rPr lang="zh-CN" altLang="en-US" sz="2700" dirty="0">
                <a:sym typeface="+mn-ea"/>
              </a:rPr>
              <a:t>”两种情况。</a:t>
            </a:r>
            <a:endParaRPr lang="en-US" altLang="zh-CN" sz="2700" dirty="0">
              <a:sym typeface="+mn-ea"/>
            </a:endParaRPr>
          </a:p>
          <a:p>
            <a:pPr marL="89154" indent="0">
              <a:lnSpc>
                <a:spcPct val="150000"/>
              </a:lnSpc>
              <a:buNone/>
            </a:pPr>
            <a:r>
              <a:rPr lang="zh-CN" altLang="en-US" sz="2700" b="1" dirty="0">
                <a:solidFill>
                  <a:srgbClr val="FF0000"/>
                </a:solidFill>
                <a:sym typeface="+mn-ea"/>
              </a:rPr>
              <a:t>核心思想</a:t>
            </a:r>
            <a:r>
              <a:rPr lang="zh-CN" altLang="en-US" sz="2700" dirty="0">
                <a:sym typeface="+mn-ea"/>
              </a:rPr>
              <a:t>就是利用</a:t>
            </a:r>
            <a:r>
              <a:rPr lang="zh-CN" altLang="en-US" sz="2700" b="1" dirty="0">
                <a:solidFill>
                  <a:srgbClr val="FF0000"/>
                </a:solidFill>
                <a:sym typeface="+mn-ea"/>
              </a:rPr>
              <a:t>多个不同的</a:t>
            </a:r>
            <a:r>
              <a:rPr lang="en-US" altLang="zh-CN" sz="2700" b="1" dirty="0">
                <a:solidFill>
                  <a:srgbClr val="FF0000"/>
                </a:solidFill>
                <a:sym typeface="+mn-ea"/>
              </a:rPr>
              <a:t>Hash</a:t>
            </a:r>
            <a:r>
              <a:rPr lang="zh-CN" altLang="en-US" sz="2700" b="1" dirty="0">
                <a:solidFill>
                  <a:srgbClr val="FF0000"/>
                </a:solidFill>
                <a:sym typeface="+mn-ea"/>
              </a:rPr>
              <a:t>函数</a:t>
            </a:r>
            <a:r>
              <a:rPr lang="zh-CN" altLang="en-US" sz="2700" dirty="0">
                <a:sym typeface="+mn-ea"/>
              </a:rPr>
              <a:t>来解决“冲突”。</a:t>
            </a:r>
            <a:endParaRPr lang="en-US" altLang="zh-CN" sz="2700" dirty="0">
              <a:sym typeface="+mn-ea"/>
            </a:endParaRPr>
          </a:p>
          <a:p>
            <a:pPr marL="89154" indent="0">
              <a:lnSpc>
                <a:spcPct val="150000"/>
              </a:lnSpc>
              <a:buNone/>
            </a:pPr>
            <a:endParaRPr lang="zh-CN" altLang="en-US" sz="2700" dirty="0">
              <a:sym typeface="+mn-ea"/>
            </a:endParaRPr>
          </a:p>
        </p:txBody>
      </p:sp>
    </p:spTree>
    <p:extLst>
      <p:ext uri="{BB962C8B-B14F-4D97-AF65-F5344CB8AC3E}">
        <p14:creationId xmlns:p14="http://schemas.microsoft.com/office/powerpoint/2010/main" val="3925783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48</a:t>
            </a:fld>
            <a:endParaRPr lang="en-US"/>
          </a:p>
        </p:txBody>
      </p:sp>
      <p:sp>
        <p:nvSpPr>
          <p:cNvPr id="13" name="内容占位符 2"/>
          <p:cNvSpPr>
            <a:spLocks noGrp="1"/>
          </p:cNvSpPr>
          <p:nvPr>
            <p:ph idx="1"/>
          </p:nvPr>
        </p:nvSpPr>
        <p:spPr>
          <a:xfrm>
            <a:off x="72059" y="1667488"/>
            <a:ext cx="9086850" cy="4333262"/>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4.3.2  </a:t>
            </a:r>
            <a:r>
              <a:rPr lang="zh-CN" altLang="en-US" sz="2625" dirty="0">
                <a:latin typeface="Cambria Math" panose="02040503050406030204" pitchFamily="18" charset="0"/>
                <a:ea typeface="方正卡通简体" panose="03000509000000000000" pitchFamily="65" charset="-122"/>
              </a:rPr>
              <a:t>布隆过滤器</a:t>
            </a:r>
          </a:p>
          <a:p>
            <a:pPr marL="89154" indent="0">
              <a:lnSpc>
                <a:spcPct val="120000"/>
              </a:lnSpc>
              <a:buNone/>
            </a:pPr>
            <a:r>
              <a:rPr lang="zh-CN" altLang="en-US" sz="2700" dirty="0">
                <a:sym typeface="+mn-ea"/>
              </a:rPr>
              <a:t>一个布隆过滤器由如下几部分组成。</a:t>
            </a:r>
          </a:p>
          <a:p>
            <a:pPr fontAlgn="auto">
              <a:lnSpc>
                <a:spcPct val="120000"/>
              </a:lnSpc>
              <a:buFont typeface="Wingdings" panose="05000000000000000000" pitchFamily="2" charset="2"/>
              <a:buChar char="n"/>
            </a:pPr>
            <a:r>
              <a:rPr lang="en-US" altLang="zh-CN" dirty="0">
                <a:latin typeface="Cambria Math" panose="02040503050406030204" pitchFamily="18" charset="0"/>
                <a:ea typeface="Cambria Math" panose="02040503050406030204" pitchFamily="18" charset="0"/>
                <a:sym typeface="+mn-ea"/>
              </a:rPr>
              <a:t> </a:t>
            </a:r>
            <a:r>
              <a:rPr lang="en-US" altLang="zh-CN" dirty="0">
                <a:solidFill>
                  <a:srgbClr val="008000"/>
                </a:solidFill>
                <a:latin typeface="Cambria Math" panose="02040503050406030204" pitchFamily="18" charset="0"/>
                <a:ea typeface="Cambria Math" panose="02040503050406030204" pitchFamily="18" charset="0"/>
                <a:sym typeface="+mn-ea"/>
              </a:rPr>
              <a:t>n</a:t>
            </a:r>
            <a:r>
              <a:rPr lang="zh-CN" altLang="en-US" dirty="0">
                <a:solidFill>
                  <a:srgbClr val="008000"/>
                </a:solidFill>
                <a:latin typeface="Cambria Math" panose="02040503050406030204" pitchFamily="18" charset="0"/>
                <a:ea typeface="方正卡通简体" panose="03000509000000000000" pitchFamily="65" charset="-122"/>
                <a:sym typeface="+mn-ea"/>
              </a:rPr>
              <a:t>个位组成的数组，每个位的初始值都为</a:t>
            </a:r>
            <a:r>
              <a:rPr lang="en-US" altLang="zh-CN" dirty="0">
                <a:solidFill>
                  <a:srgbClr val="008000"/>
                </a:solidFill>
                <a:latin typeface="Cambria Math" panose="02040503050406030204" pitchFamily="18" charset="0"/>
                <a:ea typeface="Cambria Math" panose="02040503050406030204" pitchFamily="18" charset="0"/>
                <a:sym typeface="+mn-ea"/>
              </a:rPr>
              <a:t>0</a:t>
            </a:r>
            <a:r>
              <a:rPr lang="zh-CN" altLang="en-US" dirty="0">
                <a:solidFill>
                  <a:srgbClr val="008000"/>
                </a:solidFill>
                <a:latin typeface="Cambria Math" panose="02040503050406030204" pitchFamily="18" charset="0"/>
                <a:ea typeface="方正卡通简体" panose="03000509000000000000" pitchFamily="65" charset="-122"/>
                <a:sym typeface="+mn-ea"/>
              </a:rPr>
              <a:t>；</a:t>
            </a:r>
            <a:endParaRPr lang="en-US" altLang="zh-CN" dirty="0">
              <a:solidFill>
                <a:srgbClr val="008000"/>
              </a:solidFill>
              <a:latin typeface="Cambria Math" panose="02040503050406030204" pitchFamily="18" charset="0"/>
              <a:ea typeface="Cambria Math" panose="02040503050406030204" pitchFamily="18" charset="0"/>
              <a:sym typeface="+mn-ea"/>
            </a:endParaRPr>
          </a:p>
          <a:p>
            <a:pPr>
              <a:lnSpc>
                <a:spcPct val="120000"/>
              </a:lnSpc>
              <a:buFont typeface="Wingdings" panose="05000000000000000000" pitchFamily="2" charset="2"/>
              <a:buChar char="n"/>
            </a:pPr>
            <a:r>
              <a:rPr lang="en-US" altLang="zh-CN" dirty="0">
                <a:solidFill>
                  <a:srgbClr val="0070C0"/>
                </a:solidFill>
                <a:latin typeface="Cambria Math" panose="02040503050406030204" pitchFamily="18" charset="0"/>
                <a:ea typeface="Cambria Math" panose="02040503050406030204" pitchFamily="18" charset="0"/>
                <a:sym typeface="+mn-ea"/>
              </a:rPr>
              <a:t> </a:t>
            </a:r>
            <a:r>
              <a:rPr lang="en-US" altLang="zh-CN" dirty="0">
                <a:solidFill>
                  <a:srgbClr val="002060"/>
                </a:solidFill>
                <a:latin typeface="Cambria Math" panose="02040503050406030204" pitchFamily="18" charset="0"/>
                <a:ea typeface="Cambria Math" panose="02040503050406030204" pitchFamily="18" charset="0"/>
                <a:sym typeface="+mn-ea"/>
              </a:rPr>
              <a:t>m</a:t>
            </a:r>
            <a:r>
              <a:rPr lang="zh-CN" altLang="en-US" dirty="0">
                <a:solidFill>
                  <a:srgbClr val="002060"/>
                </a:solidFill>
                <a:latin typeface="Cambria Math" panose="02040503050406030204" pitchFamily="18" charset="0"/>
                <a:ea typeface="方正卡通简体" panose="03000509000000000000" pitchFamily="65" charset="-122"/>
                <a:sym typeface="+mn-ea"/>
              </a:rPr>
              <a:t>个键值组成的集合</a:t>
            </a:r>
            <a:r>
              <a:rPr lang="en-US" altLang="zh-CN" dirty="0">
                <a:solidFill>
                  <a:srgbClr val="002060"/>
                </a:solidFill>
                <a:latin typeface="Cambria Math" panose="02040503050406030204" pitchFamily="18" charset="0"/>
                <a:ea typeface="Cambria Math" panose="02040503050406030204" pitchFamily="18" charset="0"/>
                <a:sym typeface="+mn-ea"/>
              </a:rPr>
              <a:t>S</a:t>
            </a:r>
            <a:r>
              <a:rPr lang="zh-CN" altLang="en-US" dirty="0">
                <a:solidFill>
                  <a:srgbClr val="002060"/>
                </a:solidFill>
                <a:latin typeface="Cambria Math" panose="02040503050406030204" pitchFamily="18" charset="0"/>
                <a:ea typeface="方正卡通简体" panose="03000509000000000000" pitchFamily="65" charset="-122"/>
                <a:sym typeface="+mn-ea"/>
              </a:rPr>
              <a:t>；</a:t>
            </a:r>
            <a:endParaRPr lang="en-US" altLang="zh-CN" dirty="0">
              <a:solidFill>
                <a:srgbClr val="002060"/>
              </a:solidFill>
              <a:latin typeface="Cambria Math" panose="02040503050406030204" pitchFamily="18" charset="0"/>
              <a:ea typeface="方正卡通简体" panose="03000509000000000000" pitchFamily="65" charset="-122"/>
              <a:sym typeface="+mn-ea"/>
            </a:endParaRPr>
          </a:p>
          <a:p>
            <a:pPr fontAlgn="auto">
              <a:lnSpc>
                <a:spcPct val="120000"/>
              </a:lnSpc>
              <a:buFont typeface="Wingdings" panose="05000000000000000000" pitchFamily="2" charset="2"/>
              <a:buChar char="n"/>
            </a:pPr>
            <a:r>
              <a:rPr lang="zh-CN" altLang="en-US" dirty="0">
                <a:solidFill>
                  <a:srgbClr val="0070C0"/>
                </a:solidFill>
                <a:latin typeface="Cambria Math" panose="02040503050406030204" pitchFamily="18" charset="0"/>
                <a:ea typeface="方正卡通简体" panose="03000509000000000000" pitchFamily="65" charset="-122"/>
                <a:sym typeface="+mn-ea"/>
              </a:rPr>
              <a:t>一系列哈希函数</a:t>
            </a:r>
            <a:r>
              <a:rPr lang="en-US" altLang="zh-CN" dirty="0">
                <a:solidFill>
                  <a:srgbClr val="0070C0"/>
                </a:solidFill>
                <a:latin typeface="Cambria Math" panose="02040503050406030204" pitchFamily="18" charset="0"/>
                <a:ea typeface="Cambria Math" panose="02040503050406030204" pitchFamily="18" charset="0"/>
                <a:sym typeface="+mn-ea"/>
              </a:rPr>
              <a:t>h</a:t>
            </a:r>
            <a:r>
              <a:rPr lang="en-US" altLang="zh-CN" baseline="-25000" dirty="0">
                <a:solidFill>
                  <a:srgbClr val="0070C0"/>
                </a:solidFill>
                <a:latin typeface="Cambria Math" panose="02040503050406030204" pitchFamily="18" charset="0"/>
                <a:ea typeface="Cambria Math" panose="02040503050406030204" pitchFamily="18" charset="0"/>
                <a:sym typeface="+mn-ea"/>
              </a:rPr>
              <a:t>1</a:t>
            </a:r>
            <a:r>
              <a:rPr lang="zh-CN" altLang="en-US" dirty="0">
                <a:solidFill>
                  <a:srgbClr val="0070C0"/>
                </a:solidFill>
                <a:latin typeface="Cambria Math" panose="02040503050406030204" pitchFamily="18" charset="0"/>
                <a:ea typeface="方正卡通简体" panose="03000509000000000000" pitchFamily="65" charset="-122"/>
                <a:sym typeface="+mn-ea"/>
              </a:rPr>
              <a:t>，</a:t>
            </a:r>
            <a:r>
              <a:rPr lang="en-US" altLang="zh-CN" dirty="0">
                <a:solidFill>
                  <a:srgbClr val="0070C0"/>
                </a:solidFill>
                <a:latin typeface="Cambria Math" panose="02040503050406030204" pitchFamily="18" charset="0"/>
                <a:ea typeface="Cambria Math" panose="02040503050406030204" pitchFamily="18" charset="0"/>
                <a:sym typeface="+mn-ea"/>
              </a:rPr>
              <a:t> h</a:t>
            </a:r>
            <a:r>
              <a:rPr lang="en-US" altLang="zh-CN" baseline="-25000" dirty="0">
                <a:solidFill>
                  <a:srgbClr val="0070C0"/>
                </a:solidFill>
                <a:latin typeface="Cambria Math" panose="02040503050406030204" pitchFamily="18" charset="0"/>
                <a:ea typeface="Cambria Math" panose="02040503050406030204" pitchFamily="18" charset="0"/>
                <a:sym typeface="+mn-ea"/>
              </a:rPr>
              <a:t>2</a:t>
            </a:r>
            <a:r>
              <a:rPr lang="en-US" altLang="zh-CN" dirty="0">
                <a:solidFill>
                  <a:srgbClr val="0070C0"/>
                </a:solidFill>
                <a:latin typeface="Cambria Math" panose="02040503050406030204" pitchFamily="18" charset="0"/>
                <a:ea typeface="Cambria Math" panose="02040503050406030204" pitchFamily="18" charset="0"/>
                <a:sym typeface="+mn-ea"/>
              </a:rPr>
              <a:t>, …,</a:t>
            </a:r>
            <a:r>
              <a:rPr lang="en-US" altLang="zh-CN" dirty="0" err="1">
                <a:solidFill>
                  <a:srgbClr val="0070C0"/>
                </a:solidFill>
                <a:latin typeface="Cambria Math" panose="02040503050406030204" pitchFamily="18" charset="0"/>
                <a:ea typeface="Cambria Math" panose="02040503050406030204" pitchFamily="18" charset="0"/>
                <a:sym typeface="+mn-ea"/>
              </a:rPr>
              <a:t>h</a:t>
            </a:r>
            <a:r>
              <a:rPr lang="en-US" altLang="zh-CN" baseline="-25000" dirty="0" err="1">
                <a:solidFill>
                  <a:srgbClr val="0070C0"/>
                </a:solidFill>
                <a:latin typeface="Cambria Math" panose="02040503050406030204" pitchFamily="18" charset="0"/>
                <a:ea typeface="Cambria Math" panose="02040503050406030204" pitchFamily="18" charset="0"/>
                <a:sym typeface="+mn-ea"/>
              </a:rPr>
              <a:t>k</a:t>
            </a:r>
            <a:r>
              <a:rPr lang="zh-CN" altLang="en-US" dirty="0">
                <a:solidFill>
                  <a:srgbClr val="0070C0"/>
                </a:solidFill>
                <a:latin typeface="Cambria Math" panose="02040503050406030204" pitchFamily="18" charset="0"/>
                <a:ea typeface="方正卡通简体" panose="03000509000000000000" pitchFamily="65" charset="-122"/>
                <a:sym typeface="+mn-ea"/>
              </a:rPr>
              <a:t>组成的集合。每个哈希函数将“键”值映射到上述的</a:t>
            </a:r>
            <a:r>
              <a:rPr lang="en-US" altLang="zh-CN" dirty="0">
                <a:solidFill>
                  <a:srgbClr val="0070C0"/>
                </a:solidFill>
                <a:latin typeface="Cambria Math" panose="02040503050406030204" pitchFamily="18" charset="0"/>
                <a:ea typeface="Cambria Math" panose="02040503050406030204" pitchFamily="18" charset="0"/>
                <a:sym typeface="+mn-ea"/>
              </a:rPr>
              <a:t>n</a:t>
            </a:r>
            <a:r>
              <a:rPr lang="zh-CN" altLang="en-US" dirty="0">
                <a:solidFill>
                  <a:srgbClr val="0070C0"/>
                </a:solidFill>
                <a:latin typeface="Cambria Math" panose="02040503050406030204" pitchFamily="18" charset="0"/>
                <a:ea typeface="方正卡通简体" panose="03000509000000000000" pitchFamily="65" charset="-122"/>
                <a:sym typeface="+mn-ea"/>
              </a:rPr>
              <a:t>个桶</a:t>
            </a:r>
            <a:r>
              <a:rPr lang="en-US" altLang="zh-CN" dirty="0">
                <a:solidFill>
                  <a:srgbClr val="0070C0"/>
                </a:solidFill>
                <a:latin typeface="Cambria Math" panose="02040503050406030204" pitchFamily="18" charset="0"/>
                <a:ea typeface="Cambria Math" panose="02040503050406030204" pitchFamily="18" charset="0"/>
                <a:sym typeface="+mn-ea"/>
              </a:rPr>
              <a:t>(</a:t>
            </a:r>
            <a:r>
              <a:rPr lang="zh-CN" altLang="en-US" dirty="0">
                <a:solidFill>
                  <a:srgbClr val="0070C0"/>
                </a:solidFill>
                <a:latin typeface="Cambria Math" panose="02040503050406030204" pitchFamily="18" charset="0"/>
                <a:ea typeface="方正卡通简体" panose="03000509000000000000" pitchFamily="65" charset="-122"/>
                <a:sym typeface="+mn-ea"/>
              </a:rPr>
              <a:t>对应于位数组中</a:t>
            </a:r>
            <a:r>
              <a:rPr lang="en-US" altLang="zh-CN" dirty="0">
                <a:solidFill>
                  <a:srgbClr val="0070C0"/>
                </a:solidFill>
                <a:latin typeface="Cambria Math" panose="02040503050406030204" pitchFamily="18" charset="0"/>
                <a:ea typeface="Cambria Math" panose="02040503050406030204" pitchFamily="18" charset="0"/>
                <a:sym typeface="+mn-ea"/>
              </a:rPr>
              <a:t>n</a:t>
            </a:r>
            <a:r>
              <a:rPr lang="zh-CN" altLang="en-US" dirty="0">
                <a:solidFill>
                  <a:srgbClr val="0070C0"/>
                </a:solidFill>
                <a:latin typeface="Cambria Math" panose="02040503050406030204" pitchFamily="18" charset="0"/>
                <a:ea typeface="方正卡通简体" panose="03000509000000000000" pitchFamily="65" charset="-122"/>
                <a:sym typeface="+mn-ea"/>
              </a:rPr>
              <a:t>个位</a:t>
            </a:r>
            <a:r>
              <a:rPr lang="en-US" altLang="zh-CN" dirty="0">
                <a:solidFill>
                  <a:srgbClr val="0070C0"/>
                </a:solidFill>
                <a:latin typeface="Cambria Math" panose="02040503050406030204" pitchFamily="18" charset="0"/>
                <a:ea typeface="Cambria Math" panose="02040503050406030204" pitchFamily="18" charset="0"/>
                <a:sym typeface="+mn-ea"/>
              </a:rPr>
              <a:t>)</a:t>
            </a:r>
            <a:r>
              <a:rPr lang="zh-CN" altLang="en-US" dirty="0">
                <a:solidFill>
                  <a:srgbClr val="0070C0"/>
                </a:solidFill>
                <a:latin typeface="Cambria Math" panose="02040503050406030204" pitchFamily="18" charset="0"/>
                <a:ea typeface="方正卡通简体" panose="03000509000000000000" pitchFamily="65" charset="-122"/>
                <a:sym typeface="+mn-ea"/>
              </a:rPr>
              <a:t>中。</a:t>
            </a:r>
            <a:r>
              <a:rPr lang="en-US" altLang="zh-CN" dirty="0">
                <a:solidFill>
                  <a:srgbClr val="002060"/>
                </a:solidFill>
                <a:latin typeface="Cambria Math" panose="02040503050406030204" pitchFamily="18" charset="0"/>
                <a:ea typeface="Cambria Math" panose="02040503050406030204" pitchFamily="18" charset="0"/>
                <a:sym typeface="+mn-ea"/>
              </a:rPr>
              <a:t> </a:t>
            </a:r>
            <a:endParaRPr lang="zh-CN" altLang="en-US" sz="2700" dirty="0">
              <a:sym typeface="+mn-ea"/>
            </a:endParaRPr>
          </a:p>
        </p:txBody>
      </p:sp>
      <p:sp>
        <p:nvSpPr>
          <p:cNvPr id="3" name="文本框 2">
            <a:extLst>
              <a:ext uri="{FF2B5EF4-FFF2-40B4-BE49-F238E27FC236}">
                <a16:creationId xmlns:a16="http://schemas.microsoft.com/office/drawing/2014/main" id="{7FF88681-891A-FC46-0EC8-0BF23984DE9D}"/>
              </a:ext>
            </a:extLst>
          </p:cNvPr>
          <p:cNvSpPr txBox="1"/>
          <p:nvPr/>
        </p:nvSpPr>
        <p:spPr>
          <a:xfrm>
            <a:off x="1605584" y="4959679"/>
            <a:ext cx="6019800" cy="461665"/>
          </a:xfrm>
          <a:prstGeom prst="rect">
            <a:avLst/>
          </a:prstGeom>
          <a:noFill/>
          <a:ln w="28575">
            <a:solidFill>
              <a:srgbClr val="00B0F0"/>
            </a:solidFill>
          </a:ln>
        </p:spPr>
        <p:txBody>
          <a:bodyPr wrap="square" rtlCol="0">
            <a:spAutoFit/>
          </a:bodyPr>
          <a:lstStyle/>
          <a:p>
            <a:pPr algn="ctr"/>
            <a:r>
              <a:rPr kumimoji="1" lang="zh-CN" altLang="en-US" sz="2400" dirty="0">
                <a:solidFill>
                  <a:srgbClr val="00B0F0"/>
                </a:solidFill>
              </a:rPr>
              <a:t>一个更加通俗易懂的理解：多轮验证！</a:t>
            </a:r>
          </a:p>
        </p:txBody>
      </p:sp>
    </p:spTree>
    <p:extLst>
      <p:ext uri="{BB962C8B-B14F-4D97-AF65-F5344CB8AC3E}">
        <p14:creationId xmlns:p14="http://schemas.microsoft.com/office/powerpoint/2010/main" val="414144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49</a:t>
            </a:fld>
            <a:endParaRPr lang="en-US"/>
          </a:p>
        </p:txBody>
      </p:sp>
      <p:sp>
        <p:nvSpPr>
          <p:cNvPr id="13" name="内容占位符 2"/>
          <p:cNvSpPr>
            <a:spLocks noGrp="1"/>
          </p:cNvSpPr>
          <p:nvPr>
            <p:ph idx="1"/>
          </p:nvPr>
        </p:nvSpPr>
        <p:spPr>
          <a:xfrm>
            <a:off x="72060" y="1667488"/>
            <a:ext cx="4042741" cy="4333262"/>
          </a:xfrm>
        </p:spPr>
        <p:txBody>
          <a:bodyPr>
            <a:normAutofit fontScale="92500"/>
          </a:bodyPr>
          <a:lstStyle/>
          <a:p>
            <a:pPr marL="89154" indent="0">
              <a:buNone/>
            </a:pPr>
            <a:r>
              <a:rPr lang="en-US" altLang="zh-CN" sz="2625" dirty="0">
                <a:latin typeface="Cambria Math" panose="02040503050406030204" pitchFamily="18" charset="0"/>
                <a:ea typeface="方正卡通简体" panose="03000509000000000000" pitchFamily="65" charset="-122"/>
              </a:rPr>
              <a:t>4.3.2  </a:t>
            </a:r>
            <a:r>
              <a:rPr lang="zh-CN" altLang="en-US" sz="2625" dirty="0">
                <a:latin typeface="Cambria Math" panose="02040503050406030204" pitchFamily="18" charset="0"/>
                <a:ea typeface="方正卡通简体" panose="03000509000000000000" pitchFamily="65" charset="-122"/>
              </a:rPr>
              <a:t>布隆过滤器</a:t>
            </a:r>
          </a:p>
          <a:p>
            <a:pPr marL="89154" indent="0">
              <a:lnSpc>
                <a:spcPct val="120000"/>
              </a:lnSpc>
              <a:buNone/>
            </a:pPr>
            <a:r>
              <a:rPr lang="zh-CN" altLang="en-US" sz="2700" dirty="0">
                <a:sym typeface="+mn-ea"/>
              </a:rPr>
              <a:t>一个布隆过滤器由如下几部分组成。</a:t>
            </a:r>
          </a:p>
          <a:p>
            <a:pPr fontAlgn="auto">
              <a:lnSpc>
                <a:spcPct val="120000"/>
              </a:lnSpc>
              <a:buFont typeface="Wingdings" panose="05000000000000000000" pitchFamily="2" charset="2"/>
              <a:buChar char="n"/>
            </a:pPr>
            <a:r>
              <a:rPr lang="en-US" altLang="zh-CN" dirty="0">
                <a:latin typeface="Cambria Math" panose="02040503050406030204" pitchFamily="18" charset="0"/>
                <a:ea typeface="Cambria Math" panose="02040503050406030204" pitchFamily="18" charset="0"/>
                <a:sym typeface="+mn-ea"/>
              </a:rPr>
              <a:t> </a:t>
            </a:r>
            <a:r>
              <a:rPr lang="en-US" altLang="zh-CN" dirty="0">
                <a:solidFill>
                  <a:srgbClr val="008000"/>
                </a:solidFill>
                <a:latin typeface="Cambria Math" panose="02040503050406030204" pitchFamily="18" charset="0"/>
                <a:ea typeface="Cambria Math" panose="02040503050406030204" pitchFamily="18" charset="0"/>
                <a:sym typeface="+mn-ea"/>
              </a:rPr>
              <a:t>n</a:t>
            </a:r>
            <a:r>
              <a:rPr lang="zh-CN" altLang="en-US" dirty="0">
                <a:solidFill>
                  <a:srgbClr val="008000"/>
                </a:solidFill>
                <a:latin typeface="Cambria Math" panose="02040503050406030204" pitchFamily="18" charset="0"/>
                <a:ea typeface="方正卡通简体" panose="03000509000000000000" pitchFamily="65" charset="-122"/>
                <a:sym typeface="+mn-ea"/>
              </a:rPr>
              <a:t>个位组成的数组，每个位的初始值都为</a:t>
            </a:r>
            <a:r>
              <a:rPr lang="en-US" altLang="zh-CN" dirty="0">
                <a:solidFill>
                  <a:srgbClr val="008000"/>
                </a:solidFill>
                <a:latin typeface="Cambria Math" panose="02040503050406030204" pitchFamily="18" charset="0"/>
                <a:ea typeface="Cambria Math" panose="02040503050406030204" pitchFamily="18" charset="0"/>
                <a:sym typeface="+mn-ea"/>
              </a:rPr>
              <a:t>0</a:t>
            </a:r>
            <a:r>
              <a:rPr lang="zh-CN" altLang="en-US" dirty="0">
                <a:solidFill>
                  <a:srgbClr val="008000"/>
                </a:solidFill>
                <a:latin typeface="Cambria Math" panose="02040503050406030204" pitchFamily="18" charset="0"/>
                <a:ea typeface="方正卡通简体" panose="03000509000000000000" pitchFamily="65" charset="-122"/>
                <a:sym typeface="+mn-ea"/>
              </a:rPr>
              <a:t>；</a:t>
            </a:r>
            <a:endParaRPr lang="en-US" altLang="zh-CN" dirty="0">
              <a:solidFill>
                <a:srgbClr val="008000"/>
              </a:solidFill>
              <a:latin typeface="Cambria Math" panose="02040503050406030204" pitchFamily="18" charset="0"/>
              <a:ea typeface="Cambria Math" panose="02040503050406030204" pitchFamily="18" charset="0"/>
              <a:sym typeface="+mn-ea"/>
            </a:endParaRPr>
          </a:p>
          <a:p>
            <a:pPr>
              <a:lnSpc>
                <a:spcPct val="120000"/>
              </a:lnSpc>
              <a:buFont typeface="Wingdings" panose="05000000000000000000" pitchFamily="2" charset="2"/>
              <a:buChar char="n"/>
            </a:pPr>
            <a:r>
              <a:rPr lang="en-US" altLang="zh-CN" dirty="0">
                <a:solidFill>
                  <a:srgbClr val="002060"/>
                </a:solidFill>
                <a:latin typeface="Cambria Math" panose="02040503050406030204" pitchFamily="18" charset="0"/>
                <a:ea typeface="Cambria Math" panose="02040503050406030204" pitchFamily="18" charset="0"/>
                <a:sym typeface="+mn-ea"/>
              </a:rPr>
              <a:t>m</a:t>
            </a:r>
            <a:r>
              <a:rPr lang="zh-CN" altLang="en-US" dirty="0">
                <a:solidFill>
                  <a:srgbClr val="002060"/>
                </a:solidFill>
                <a:latin typeface="Cambria Math" panose="02040503050406030204" pitchFamily="18" charset="0"/>
                <a:ea typeface="方正卡通简体" panose="03000509000000000000" pitchFamily="65" charset="-122"/>
                <a:sym typeface="+mn-ea"/>
              </a:rPr>
              <a:t>个键值组成的集合</a:t>
            </a:r>
            <a:r>
              <a:rPr lang="en-US" altLang="zh-CN" dirty="0">
                <a:solidFill>
                  <a:srgbClr val="002060"/>
                </a:solidFill>
                <a:latin typeface="Cambria Math" panose="02040503050406030204" pitchFamily="18" charset="0"/>
                <a:ea typeface="Cambria Math" panose="02040503050406030204" pitchFamily="18" charset="0"/>
                <a:sym typeface="+mn-ea"/>
              </a:rPr>
              <a:t>S</a:t>
            </a:r>
            <a:r>
              <a:rPr lang="zh-CN" altLang="en-US" dirty="0">
                <a:solidFill>
                  <a:srgbClr val="002060"/>
                </a:solidFill>
                <a:latin typeface="Cambria Math" panose="02040503050406030204" pitchFamily="18" charset="0"/>
                <a:ea typeface="方正卡通简体" panose="03000509000000000000" pitchFamily="65" charset="-122"/>
                <a:sym typeface="+mn-ea"/>
              </a:rPr>
              <a:t>；</a:t>
            </a:r>
            <a:endParaRPr lang="en-US" altLang="zh-CN" dirty="0">
              <a:solidFill>
                <a:srgbClr val="002060"/>
              </a:solidFill>
              <a:latin typeface="Cambria Math" panose="02040503050406030204" pitchFamily="18" charset="0"/>
              <a:ea typeface="方正卡通简体" panose="03000509000000000000" pitchFamily="65" charset="-122"/>
              <a:sym typeface="+mn-ea"/>
            </a:endParaRPr>
          </a:p>
          <a:p>
            <a:pPr fontAlgn="auto">
              <a:lnSpc>
                <a:spcPct val="120000"/>
              </a:lnSpc>
              <a:buFont typeface="Wingdings" panose="05000000000000000000" pitchFamily="2" charset="2"/>
              <a:buChar char="n"/>
            </a:pPr>
            <a:r>
              <a:rPr lang="zh-CN" altLang="en-US" dirty="0">
                <a:solidFill>
                  <a:srgbClr val="0070C0"/>
                </a:solidFill>
                <a:latin typeface="Cambria Math" panose="02040503050406030204" pitchFamily="18" charset="0"/>
                <a:ea typeface="方正卡通简体" panose="03000509000000000000" pitchFamily="65" charset="-122"/>
                <a:sym typeface="+mn-ea"/>
              </a:rPr>
              <a:t>一系列哈希函数</a:t>
            </a:r>
            <a:r>
              <a:rPr lang="en-US" altLang="zh-CN" dirty="0">
                <a:solidFill>
                  <a:srgbClr val="0070C0"/>
                </a:solidFill>
                <a:latin typeface="Cambria Math" panose="02040503050406030204" pitchFamily="18" charset="0"/>
                <a:ea typeface="Cambria Math" panose="02040503050406030204" pitchFamily="18" charset="0"/>
                <a:sym typeface="+mn-ea"/>
              </a:rPr>
              <a:t>h</a:t>
            </a:r>
            <a:r>
              <a:rPr lang="en-US" altLang="zh-CN" baseline="-25000" dirty="0">
                <a:solidFill>
                  <a:srgbClr val="0070C0"/>
                </a:solidFill>
                <a:latin typeface="Cambria Math" panose="02040503050406030204" pitchFamily="18" charset="0"/>
                <a:ea typeface="Cambria Math" panose="02040503050406030204" pitchFamily="18" charset="0"/>
                <a:sym typeface="+mn-ea"/>
              </a:rPr>
              <a:t>1</a:t>
            </a:r>
            <a:r>
              <a:rPr lang="zh-CN" altLang="en-US" dirty="0">
                <a:solidFill>
                  <a:srgbClr val="0070C0"/>
                </a:solidFill>
                <a:latin typeface="Cambria Math" panose="02040503050406030204" pitchFamily="18" charset="0"/>
                <a:ea typeface="方正卡通简体" panose="03000509000000000000" pitchFamily="65" charset="-122"/>
                <a:sym typeface="+mn-ea"/>
              </a:rPr>
              <a:t>，</a:t>
            </a:r>
            <a:r>
              <a:rPr lang="en-US" altLang="zh-CN" dirty="0">
                <a:solidFill>
                  <a:srgbClr val="0070C0"/>
                </a:solidFill>
                <a:latin typeface="Cambria Math" panose="02040503050406030204" pitchFamily="18" charset="0"/>
                <a:ea typeface="Cambria Math" panose="02040503050406030204" pitchFamily="18" charset="0"/>
                <a:sym typeface="+mn-ea"/>
              </a:rPr>
              <a:t> h</a:t>
            </a:r>
            <a:r>
              <a:rPr lang="en-US" altLang="zh-CN" baseline="-25000" dirty="0">
                <a:solidFill>
                  <a:srgbClr val="0070C0"/>
                </a:solidFill>
                <a:latin typeface="Cambria Math" panose="02040503050406030204" pitchFamily="18" charset="0"/>
                <a:ea typeface="Cambria Math" panose="02040503050406030204" pitchFamily="18" charset="0"/>
                <a:sym typeface="+mn-ea"/>
              </a:rPr>
              <a:t>2</a:t>
            </a:r>
            <a:r>
              <a:rPr lang="en-US" altLang="zh-CN" dirty="0">
                <a:solidFill>
                  <a:srgbClr val="0070C0"/>
                </a:solidFill>
                <a:latin typeface="Cambria Math" panose="02040503050406030204" pitchFamily="18" charset="0"/>
                <a:ea typeface="Cambria Math" panose="02040503050406030204" pitchFamily="18" charset="0"/>
                <a:sym typeface="+mn-ea"/>
              </a:rPr>
              <a:t>, …,</a:t>
            </a:r>
            <a:r>
              <a:rPr lang="en-US" altLang="zh-CN" dirty="0" err="1">
                <a:solidFill>
                  <a:srgbClr val="0070C0"/>
                </a:solidFill>
                <a:latin typeface="Cambria Math" panose="02040503050406030204" pitchFamily="18" charset="0"/>
                <a:ea typeface="Cambria Math" panose="02040503050406030204" pitchFamily="18" charset="0"/>
                <a:sym typeface="+mn-ea"/>
              </a:rPr>
              <a:t>h</a:t>
            </a:r>
            <a:r>
              <a:rPr lang="en-US" altLang="zh-CN" baseline="-25000" dirty="0" err="1">
                <a:solidFill>
                  <a:srgbClr val="0070C0"/>
                </a:solidFill>
                <a:latin typeface="Cambria Math" panose="02040503050406030204" pitchFamily="18" charset="0"/>
                <a:ea typeface="Cambria Math" panose="02040503050406030204" pitchFamily="18" charset="0"/>
                <a:sym typeface="+mn-ea"/>
              </a:rPr>
              <a:t>k</a:t>
            </a:r>
            <a:r>
              <a:rPr lang="zh-CN" altLang="en-US" dirty="0">
                <a:solidFill>
                  <a:srgbClr val="0070C0"/>
                </a:solidFill>
                <a:latin typeface="Cambria Math" panose="02040503050406030204" pitchFamily="18" charset="0"/>
                <a:ea typeface="方正卡通简体" panose="03000509000000000000" pitchFamily="65" charset="-122"/>
                <a:sym typeface="+mn-ea"/>
              </a:rPr>
              <a:t>组成的集合。每个哈希函数将“键”值映射到上述的</a:t>
            </a:r>
            <a:r>
              <a:rPr lang="en-US" altLang="zh-CN" dirty="0">
                <a:solidFill>
                  <a:srgbClr val="0070C0"/>
                </a:solidFill>
                <a:latin typeface="Cambria Math" panose="02040503050406030204" pitchFamily="18" charset="0"/>
                <a:ea typeface="Cambria Math" panose="02040503050406030204" pitchFamily="18" charset="0"/>
                <a:sym typeface="+mn-ea"/>
              </a:rPr>
              <a:t>n</a:t>
            </a:r>
            <a:r>
              <a:rPr lang="zh-CN" altLang="en-US" dirty="0">
                <a:solidFill>
                  <a:srgbClr val="0070C0"/>
                </a:solidFill>
                <a:latin typeface="Cambria Math" panose="02040503050406030204" pitchFamily="18" charset="0"/>
                <a:ea typeface="方正卡通简体" panose="03000509000000000000" pitchFamily="65" charset="-122"/>
                <a:sym typeface="+mn-ea"/>
              </a:rPr>
              <a:t>个桶</a:t>
            </a:r>
            <a:r>
              <a:rPr lang="en-US" altLang="zh-CN" dirty="0">
                <a:solidFill>
                  <a:srgbClr val="0070C0"/>
                </a:solidFill>
                <a:latin typeface="Cambria Math" panose="02040503050406030204" pitchFamily="18" charset="0"/>
                <a:ea typeface="Cambria Math" panose="02040503050406030204" pitchFamily="18" charset="0"/>
                <a:sym typeface="+mn-ea"/>
              </a:rPr>
              <a:t>(</a:t>
            </a:r>
            <a:r>
              <a:rPr lang="zh-CN" altLang="en-US" dirty="0">
                <a:solidFill>
                  <a:srgbClr val="0070C0"/>
                </a:solidFill>
                <a:latin typeface="Cambria Math" panose="02040503050406030204" pitchFamily="18" charset="0"/>
                <a:ea typeface="方正卡通简体" panose="03000509000000000000" pitchFamily="65" charset="-122"/>
                <a:sym typeface="+mn-ea"/>
              </a:rPr>
              <a:t>对应于位数组中</a:t>
            </a:r>
            <a:r>
              <a:rPr lang="en-US" altLang="zh-CN" dirty="0">
                <a:solidFill>
                  <a:srgbClr val="0070C0"/>
                </a:solidFill>
                <a:latin typeface="Cambria Math" panose="02040503050406030204" pitchFamily="18" charset="0"/>
                <a:ea typeface="Cambria Math" panose="02040503050406030204" pitchFamily="18" charset="0"/>
                <a:sym typeface="+mn-ea"/>
              </a:rPr>
              <a:t>n</a:t>
            </a:r>
            <a:r>
              <a:rPr lang="zh-CN" altLang="en-US" dirty="0">
                <a:solidFill>
                  <a:srgbClr val="0070C0"/>
                </a:solidFill>
                <a:latin typeface="Cambria Math" panose="02040503050406030204" pitchFamily="18" charset="0"/>
                <a:ea typeface="方正卡通简体" panose="03000509000000000000" pitchFamily="65" charset="-122"/>
                <a:sym typeface="+mn-ea"/>
              </a:rPr>
              <a:t>个位</a:t>
            </a:r>
            <a:r>
              <a:rPr lang="en-US" altLang="zh-CN" dirty="0">
                <a:solidFill>
                  <a:srgbClr val="0070C0"/>
                </a:solidFill>
                <a:latin typeface="Cambria Math" panose="02040503050406030204" pitchFamily="18" charset="0"/>
                <a:ea typeface="Cambria Math" panose="02040503050406030204" pitchFamily="18" charset="0"/>
                <a:sym typeface="+mn-ea"/>
              </a:rPr>
              <a:t>)</a:t>
            </a:r>
            <a:r>
              <a:rPr lang="zh-CN" altLang="en-US" dirty="0">
                <a:solidFill>
                  <a:srgbClr val="0070C0"/>
                </a:solidFill>
                <a:latin typeface="Cambria Math" panose="02040503050406030204" pitchFamily="18" charset="0"/>
                <a:ea typeface="方正卡通简体" panose="03000509000000000000" pitchFamily="65" charset="-122"/>
                <a:sym typeface="+mn-ea"/>
              </a:rPr>
              <a:t>中。</a:t>
            </a:r>
            <a:endParaRPr lang="en-US" altLang="zh-CN" dirty="0">
              <a:solidFill>
                <a:srgbClr val="0070C0"/>
              </a:solidFill>
              <a:latin typeface="Cambria Math" panose="02040503050406030204" pitchFamily="18" charset="0"/>
              <a:ea typeface="Cambria Math" panose="02040503050406030204" pitchFamily="18" charset="0"/>
              <a:sym typeface="+mn-ea"/>
            </a:endParaRPr>
          </a:p>
        </p:txBody>
      </p:sp>
      <p:sp>
        <p:nvSpPr>
          <p:cNvPr id="6" name="内容占位符 2"/>
          <p:cNvSpPr txBox="1">
            <a:spLocks/>
          </p:cNvSpPr>
          <p:nvPr/>
        </p:nvSpPr>
        <p:spPr>
          <a:xfrm>
            <a:off x="4114800" y="1771651"/>
            <a:ext cx="4902832" cy="4333262"/>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Ø"/>
            </a:pPr>
            <a:r>
              <a:rPr lang="zh-CN" altLang="en-US" sz="2250" dirty="0">
                <a:solidFill>
                  <a:srgbClr val="CC0066"/>
                </a:solidFill>
                <a:latin typeface="Cambria Math" panose="02040503050406030204" pitchFamily="18" charset="0"/>
                <a:ea typeface="文道楷体" panose="02010600040101010101" pitchFamily="2" charset="-122"/>
              </a:rPr>
              <a:t>布隆过滤器的目的是让所有键值在</a:t>
            </a:r>
            <a:r>
              <a:rPr lang="en-US" altLang="zh-CN" sz="2250" dirty="0">
                <a:solidFill>
                  <a:srgbClr val="CC0066"/>
                </a:solidFill>
                <a:latin typeface="Cambria Math" panose="02040503050406030204" pitchFamily="18" charset="0"/>
                <a:ea typeface="Cambria Math" panose="02040503050406030204" pitchFamily="18" charset="0"/>
              </a:rPr>
              <a:t>S</a:t>
            </a:r>
            <a:r>
              <a:rPr lang="zh-CN" altLang="en-US" sz="2250" dirty="0">
                <a:solidFill>
                  <a:srgbClr val="CC0066"/>
                </a:solidFill>
                <a:latin typeface="Cambria Math" panose="02040503050406030204" pitchFamily="18" charset="0"/>
                <a:ea typeface="文道楷体" panose="02010600040101010101" pitchFamily="2" charset="-122"/>
              </a:rPr>
              <a:t>中的流元素通过，而阻挡大部分键值不在</a:t>
            </a:r>
            <a:r>
              <a:rPr lang="en-US" altLang="zh-CN" sz="2250" dirty="0">
                <a:solidFill>
                  <a:srgbClr val="CC0066"/>
                </a:solidFill>
                <a:latin typeface="Cambria Math" panose="02040503050406030204" pitchFamily="18" charset="0"/>
                <a:ea typeface="Cambria Math" panose="02040503050406030204" pitchFamily="18" charset="0"/>
              </a:rPr>
              <a:t>S</a:t>
            </a:r>
            <a:r>
              <a:rPr lang="zh-CN" altLang="en-US" sz="2250" dirty="0">
                <a:solidFill>
                  <a:srgbClr val="CC0066"/>
                </a:solidFill>
                <a:latin typeface="Cambria Math" panose="02040503050406030204" pitchFamily="18" charset="0"/>
                <a:ea typeface="文道楷体" panose="02010600040101010101" pitchFamily="2" charset="-122"/>
              </a:rPr>
              <a:t>中的流元素。</a:t>
            </a:r>
            <a:endParaRPr lang="en-US" altLang="zh-CN" sz="2250" dirty="0">
              <a:solidFill>
                <a:srgbClr val="CC0066"/>
              </a:solidFill>
              <a:latin typeface="Cambria Math" panose="02040503050406030204" pitchFamily="18" charset="0"/>
              <a:ea typeface="Cambria Math" panose="02040503050406030204" pitchFamily="18" charset="0"/>
            </a:endParaRPr>
          </a:p>
          <a:p>
            <a:pPr>
              <a:buFont typeface="Wingdings" panose="05000000000000000000" pitchFamily="2" charset="2"/>
              <a:buChar char="Ø"/>
            </a:pPr>
            <a:r>
              <a:rPr lang="zh-CN" altLang="en-US" sz="2250" dirty="0">
                <a:solidFill>
                  <a:schemeClr val="accent2">
                    <a:lumMod val="50000"/>
                  </a:schemeClr>
                </a:solidFill>
                <a:latin typeface="Cambria Math" panose="02040503050406030204" pitchFamily="18" charset="0"/>
                <a:ea typeface="文道楷体" panose="02010600040101010101" pitchFamily="2" charset="-122"/>
                <a:sym typeface="+mn-ea"/>
              </a:rPr>
              <a:t>位数组的所有位的初始值为</a:t>
            </a:r>
            <a:r>
              <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rPr>
              <a:t>0</a:t>
            </a:r>
            <a:r>
              <a:rPr lang="zh-CN" altLang="en-US" sz="2250" dirty="0">
                <a:solidFill>
                  <a:schemeClr val="accent2">
                    <a:lumMod val="50000"/>
                  </a:schemeClr>
                </a:solidFill>
                <a:latin typeface="Cambria Math" panose="02040503050406030204" pitchFamily="18" charset="0"/>
                <a:ea typeface="文道楷体" panose="02010600040101010101" pitchFamily="2" charset="-122"/>
                <a:sym typeface="+mn-ea"/>
              </a:rPr>
              <a:t>。对</a:t>
            </a:r>
            <a:r>
              <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rPr>
              <a:t>s</a:t>
            </a:r>
            <a:r>
              <a:rPr lang="zh-CN" altLang="en-US" sz="2250" dirty="0">
                <a:solidFill>
                  <a:schemeClr val="accent2">
                    <a:lumMod val="50000"/>
                  </a:schemeClr>
                </a:solidFill>
                <a:latin typeface="Cambria Math" panose="02040503050406030204" pitchFamily="18" charset="0"/>
                <a:ea typeface="文道楷体" panose="02010600040101010101" pitchFamily="2" charset="-122"/>
                <a:sym typeface="+mn-ea"/>
              </a:rPr>
              <a:t>中的每个键值</a:t>
            </a:r>
            <a:r>
              <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rPr>
              <a:t>K</a:t>
            </a:r>
            <a:r>
              <a:rPr lang="zh-CN" altLang="en-US" sz="2250" dirty="0">
                <a:solidFill>
                  <a:schemeClr val="accent2">
                    <a:lumMod val="50000"/>
                  </a:schemeClr>
                </a:solidFill>
                <a:latin typeface="Cambria Math" panose="02040503050406030204" pitchFamily="18" charset="0"/>
                <a:ea typeface="文道楷体" panose="02010600040101010101" pitchFamily="2" charset="-122"/>
                <a:sym typeface="+mn-ea"/>
              </a:rPr>
              <a:t>，利用每个哈希函数进行处理。对于哈希函数</a:t>
            </a:r>
            <a:r>
              <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rPr>
              <a:t>h</a:t>
            </a:r>
            <a:r>
              <a:rPr lang="en-US" altLang="zh-CN" sz="2250" baseline="-25000" dirty="0">
                <a:solidFill>
                  <a:schemeClr val="accent2">
                    <a:lumMod val="50000"/>
                  </a:schemeClr>
                </a:solidFill>
                <a:latin typeface="Cambria Math" panose="02040503050406030204" pitchFamily="18" charset="0"/>
                <a:ea typeface="Cambria Math" panose="02040503050406030204" pitchFamily="18" charset="0"/>
                <a:sym typeface="+mn-ea"/>
              </a:rPr>
              <a:t>i</a:t>
            </a:r>
            <a:r>
              <a:rPr lang="zh-CN" altLang="en-US" sz="2250" dirty="0">
                <a:solidFill>
                  <a:schemeClr val="accent2">
                    <a:lumMod val="50000"/>
                  </a:schemeClr>
                </a:solidFill>
                <a:latin typeface="Cambria Math" panose="02040503050406030204" pitchFamily="18" charset="0"/>
                <a:ea typeface="文道楷体" panose="02010600040101010101" pitchFamily="2" charset="-122"/>
                <a:sym typeface="+mn-ea"/>
              </a:rPr>
              <a:t>及</a:t>
            </a:r>
            <a:r>
              <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rPr>
              <a:t>S</a:t>
            </a:r>
            <a:r>
              <a:rPr lang="zh-CN" altLang="en-US" sz="2250" dirty="0">
                <a:solidFill>
                  <a:schemeClr val="accent2">
                    <a:lumMod val="50000"/>
                  </a:schemeClr>
                </a:solidFill>
                <a:latin typeface="Cambria Math" panose="02040503050406030204" pitchFamily="18" charset="0"/>
                <a:ea typeface="文道楷体" panose="02010600040101010101" pitchFamily="2" charset="-122"/>
                <a:sym typeface="+mn-ea"/>
              </a:rPr>
              <a:t>中的键值</a:t>
            </a:r>
            <a:r>
              <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rPr>
              <a:t>K</a:t>
            </a:r>
            <a:r>
              <a:rPr lang="zh-CN" altLang="en-US" sz="2250" dirty="0">
                <a:solidFill>
                  <a:schemeClr val="accent2">
                    <a:lumMod val="50000"/>
                  </a:schemeClr>
                </a:solidFill>
                <a:latin typeface="Cambria Math" panose="02040503050406030204" pitchFamily="18" charset="0"/>
                <a:ea typeface="文道楷体" panose="02010600040101010101" pitchFamily="2" charset="-122"/>
                <a:sym typeface="+mn-ea"/>
              </a:rPr>
              <a:t>，将每个</a:t>
            </a:r>
            <a:r>
              <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rPr>
              <a:t>h</a:t>
            </a:r>
            <a:r>
              <a:rPr lang="en-US" altLang="zh-CN" sz="2250" baseline="-25000" dirty="0">
                <a:solidFill>
                  <a:schemeClr val="accent2">
                    <a:lumMod val="50000"/>
                  </a:schemeClr>
                </a:solidFill>
                <a:latin typeface="Cambria Math" panose="02040503050406030204" pitchFamily="18" charset="0"/>
                <a:ea typeface="Cambria Math" panose="02040503050406030204" pitchFamily="18" charset="0"/>
                <a:sym typeface="+mn-ea"/>
              </a:rPr>
              <a:t>i</a:t>
            </a:r>
            <a:r>
              <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rPr>
              <a:t>(K)</a:t>
            </a:r>
            <a:r>
              <a:rPr lang="zh-CN" altLang="en-US" sz="2250" dirty="0">
                <a:solidFill>
                  <a:schemeClr val="accent2">
                    <a:lumMod val="50000"/>
                  </a:schemeClr>
                </a:solidFill>
                <a:latin typeface="Cambria Math" panose="02040503050406030204" pitchFamily="18" charset="0"/>
                <a:ea typeface="文道楷体" panose="02010600040101010101" pitchFamily="2" charset="-122"/>
                <a:sym typeface="+mn-ea"/>
              </a:rPr>
              <a:t>对应的位置为</a:t>
            </a:r>
            <a:r>
              <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rPr>
              <a:t>1</a:t>
            </a:r>
            <a:r>
              <a:rPr lang="zh-CN" altLang="en-US" sz="2250" dirty="0">
                <a:solidFill>
                  <a:schemeClr val="accent2">
                    <a:lumMod val="50000"/>
                  </a:schemeClr>
                </a:solidFill>
                <a:latin typeface="Cambria Math" panose="02040503050406030204" pitchFamily="18" charset="0"/>
                <a:ea typeface="文道楷体" panose="02010600040101010101" pitchFamily="2" charset="-122"/>
                <a:sym typeface="+mn-ea"/>
              </a:rPr>
              <a:t>；</a:t>
            </a:r>
            <a:endParaRPr lang="en-US" altLang="zh-CN" sz="2250" dirty="0">
              <a:solidFill>
                <a:schemeClr val="accent2">
                  <a:lumMod val="50000"/>
                </a:schemeClr>
              </a:solidFill>
              <a:latin typeface="Cambria Math" panose="02040503050406030204" pitchFamily="18" charset="0"/>
              <a:ea typeface="Cambria Math" panose="02040503050406030204" pitchFamily="18" charset="0"/>
              <a:sym typeface="+mn-ea"/>
            </a:endParaRPr>
          </a:p>
          <a:p>
            <a:pPr>
              <a:buFont typeface="Wingdings" panose="05000000000000000000" pitchFamily="2" charset="2"/>
              <a:buChar char="Ø"/>
            </a:pPr>
            <a:r>
              <a:rPr lang="zh-CN" altLang="en-US" sz="2250" dirty="0">
                <a:solidFill>
                  <a:srgbClr val="7030A0"/>
                </a:solidFill>
                <a:latin typeface="Cambria Math" panose="02040503050406030204" pitchFamily="18" charset="0"/>
                <a:ea typeface="文道楷体" panose="02010600040101010101" pitchFamily="2" charset="-122"/>
                <a:sym typeface="+mn-ea"/>
              </a:rPr>
              <a:t>当键值为</a:t>
            </a:r>
            <a:r>
              <a:rPr lang="en-US" altLang="zh-CN" sz="2250" dirty="0">
                <a:solidFill>
                  <a:srgbClr val="7030A0"/>
                </a:solidFill>
                <a:latin typeface="Cambria Math" panose="02040503050406030204" pitchFamily="18" charset="0"/>
                <a:ea typeface="Cambria Math" panose="02040503050406030204" pitchFamily="18" charset="0"/>
                <a:sym typeface="+mn-ea"/>
              </a:rPr>
              <a:t>K</a:t>
            </a:r>
            <a:r>
              <a:rPr lang="zh-CN" altLang="en-US" sz="2250" dirty="0">
                <a:solidFill>
                  <a:srgbClr val="7030A0"/>
                </a:solidFill>
                <a:latin typeface="Cambria Math" panose="02040503050406030204" pitchFamily="18" charset="0"/>
                <a:ea typeface="文道楷体" panose="02010600040101010101" pitchFamily="2" charset="-122"/>
                <a:sym typeface="+mn-ea"/>
              </a:rPr>
              <a:t>的流元素到达时，检查所有的</a:t>
            </a:r>
            <a:r>
              <a:rPr lang="en-US" altLang="zh-CN" sz="2250" dirty="0">
                <a:solidFill>
                  <a:srgbClr val="7030A0"/>
                </a:solidFill>
                <a:latin typeface="Cambria Math" panose="02040503050406030204" pitchFamily="18" charset="0"/>
                <a:ea typeface="Cambria Math" panose="02040503050406030204" pitchFamily="18" charset="0"/>
                <a:sym typeface="+mn-ea"/>
              </a:rPr>
              <a:t>h</a:t>
            </a:r>
            <a:r>
              <a:rPr lang="en-US" altLang="zh-CN" sz="2250" baseline="-25000" dirty="0">
                <a:solidFill>
                  <a:srgbClr val="7030A0"/>
                </a:solidFill>
                <a:latin typeface="Cambria Math" panose="02040503050406030204" pitchFamily="18" charset="0"/>
                <a:ea typeface="Cambria Math" panose="02040503050406030204" pitchFamily="18" charset="0"/>
                <a:sym typeface="+mn-ea"/>
              </a:rPr>
              <a:t>1</a:t>
            </a:r>
            <a:r>
              <a:rPr lang="en-US" altLang="zh-CN" sz="2250" dirty="0">
                <a:solidFill>
                  <a:srgbClr val="7030A0"/>
                </a:solidFill>
                <a:latin typeface="Cambria Math" panose="02040503050406030204" pitchFamily="18" charset="0"/>
                <a:ea typeface="Cambria Math" panose="02040503050406030204" pitchFamily="18" charset="0"/>
                <a:sym typeface="+mn-ea"/>
              </a:rPr>
              <a:t>(K),h</a:t>
            </a:r>
            <a:r>
              <a:rPr lang="en-US" altLang="zh-CN" sz="2250" baseline="-25000" dirty="0">
                <a:solidFill>
                  <a:srgbClr val="7030A0"/>
                </a:solidFill>
                <a:latin typeface="Cambria Math" panose="02040503050406030204" pitchFamily="18" charset="0"/>
                <a:ea typeface="Cambria Math" panose="02040503050406030204" pitchFamily="18" charset="0"/>
                <a:sym typeface="+mn-ea"/>
              </a:rPr>
              <a:t>2</a:t>
            </a:r>
            <a:r>
              <a:rPr lang="en-US" altLang="zh-CN" sz="2250" dirty="0">
                <a:solidFill>
                  <a:srgbClr val="7030A0"/>
                </a:solidFill>
                <a:latin typeface="Cambria Math" panose="02040503050406030204" pitchFamily="18" charset="0"/>
                <a:ea typeface="Cambria Math" panose="02040503050406030204" pitchFamily="18" charset="0"/>
                <a:sym typeface="+mn-ea"/>
              </a:rPr>
              <a:t>(K),…</a:t>
            </a:r>
            <a:r>
              <a:rPr lang="en-US" altLang="zh-CN" sz="2250" dirty="0" err="1">
                <a:solidFill>
                  <a:srgbClr val="7030A0"/>
                </a:solidFill>
                <a:latin typeface="Cambria Math" panose="02040503050406030204" pitchFamily="18" charset="0"/>
                <a:ea typeface="Cambria Math" panose="02040503050406030204" pitchFamily="18" charset="0"/>
                <a:sym typeface="+mn-ea"/>
              </a:rPr>
              <a:t>h</a:t>
            </a:r>
            <a:r>
              <a:rPr lang="en-US" altLang="zh-CN" sz="2250" baseline="-25000" dirty="0" err="1">
                <a:solidFill>
                  <a:srgbClr val="7030A0"/>
                </a:solidFill>
                <a:latin typeface="Cambria Math" panose="02040503050406030204" pitchFamily="18" charset="0"/>
                <a:ea typeface="Cambria Math" panose="02040503050406030204" pitchFamily="18" charset="0"/>
                <a:sym typeface="+mn-ea"/>
              </a:rPr>
              <a:t>k</a:t>
            </a:r>
            <a:r>
              <a:rPr lang="en-US" altLang="zh-CN" sz="2250" dirty="0">
                <a:solidFill>
                  <a:srgbClr val="7030A0"/>
                </a:solidFill>
                <a:latin typeface="Cambria Math" panose="02040503050406030204" pitchFamily="18" charset="0"/>
                <a:ea typeface="Cambria Math" panose="02040503050406030204" pitchFamily="18" charset="0"/>
                <a:sym typeface="+mn-ea"/>
              </a:rPr>
              <a:t>(K)</a:t>
            </a:r>
            <a:r>
              <a:rPr lang="zh-CN" altLang="en-US" sz="2250" dirty="0">
                <a:solidFill>
                  <a:srgbClr val="7030A0"/>
                </a:solidFill>
                <a:latin typeface="Cambria Math" panose="02040503050406030204" pitchFamily="18" charset="0"/>
                <a:ea typeface="文道楷体" panose="02010600040101010101" pitchFamily="2" charset="-122"/>
                <a:sym typeface="+mn-ea"/>
              </a:rPr>
              <a:t>对应的都是</a:t>
            </a:r>
            <a:r>
              <a:rPr lang="en-US" altLang="zh-CN" sz="2250" dirty="0">
                <a:solidFill>
                  <a:srgbClr val="7030A0"/>
                </a:solidFill>
                <a:latin typeface="Cambria Math" panose="02040503050406030204" pitchFamily="18" charset="0"/>
                <a:ea typeface="Cambria Math" panose="02040503050406030204" pitchFamily="18" charset="0"/>
                <a:sym typeface="+mn-ea"/>
              </a:rPr>
              <a:t>1</a:t>
            </a:r>
            <a:r>
              <a:rPr lang="zh-CN" altLang="en-US" sz="2250" dirty="0">
                <a:solidFill>
                  <a:srgbClr val="7030A0"/>
                </a:solidFill>
                <a:latin typeface="Cambria Math" panose="02040503050406030204" pitchFamily="18" charset="0"/>
                <a:ea typeface="文道楷体" panose="02010600040101010101" pitchFamily="2" charset="-122"/>
                <a:sym typeface="+mn-ea"/>
              </a:rPr>
              <a:t>，通过。否则拒绝。</a:t>
            </a:r>
          </a:p>
        </p:txBody>
      </p:sp>
      <p:sp>
        <p:nvSpPr>
          <p:cNvPr id="3" name="矩形 2"/>
          <p:cNvSpPr/>
          <p:nvPr/>
        </p:nvSpPr>
        <p:spPr>
          <a:xfrm>
            <a:off x="4114800" y="1667488"/>
            <a:ext cx="4823460" cy="4230392"/>
          </a:xfrm>
          <a:prstGeom prst="rect">
            <a:avLst/>
          </a:prstGeom>
          <a:noFill/>
          <a:ln w="47625">
            <a:solidFill>
              <a:srgbClr val="FF0000"/>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Tree>
    <p:extLst>
      <p:ext uri="{BB962C8B-B14F-4D97-AF65-F5344CB8AC3E}">
        <p14:creationId xmlns:p14="http://schemas.microsoft.com/office/powerpoint/2010/main" val="180515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5</a:t>
            </a:fld>
            <a:endParaRPr lang="en-US"/>
          </a:p>
        </p:txBody>
      </p:sp>
      <p:sp>
        <p:nvSpPr>
          <p:cNvPr id="13" name="内容占位符 2"/>
          <p:cNvSpPr>
            <a:spLocks noGrp="1"/>
          </p:cNvSpPr>
          <p:nvPr>
            <p:ph idx="1"/>
          </p:nvPr>
        </p:nvSpPr>
        <p:spPr>
          <a:xfrm>
            <a:off x="0" y="1666495"/>
            <a:ext cx="9086850" cy="4231385"/>
          </a:xfrm>
        </p:spPr>
        <p:txBody>
          <a:bodyPr>
            <a:normAutofit/>
          </a:bodyPr>
          <a:lstStyle/>
          <a:p>
            <a:r>
              <a:rPr lang="en-US" altLang="zh-CN" sz="2850" dirty="0">
                <a:latin typeface="方正宋刻本秀楷简体" panose="02000000000000000000" pitchFamily="2" charset="-122"/>
                <a:ea typeface="方正宋刻本秀楷简体" panose="02000000000000000000" pitchFamily="2" charset="-122"/>
              </a:rPr>
              <a:t>4.0  </a:t>
            </a:r>
            <a:r>
              <a:rPr lang="zh-CN" altLang="en-US" sz="2850" dirty="0">
                <a:latin typeface="方正宋刻本秀楷简体" panose="02000000000000000000" pitchFamily="2" charset="-122"/>
                <a:ea typeface="方正宋刻本秀楷简体" panose="02000000000000000000" pitchFamily="2" charset="-122"/>
              </a:rPr>
              <a:t>流数据的概念 </a:t>
            </a:r>
            <a:r>
              <a:rPr lang="en-US" altLang="zh-CN" sz="2850" dirty="0">
                <a:latin typeface="方正宋刻本秀楷简体" panose="02000000000000000000" pitchFamily="2" charset="-122"/>
                <a:ea typeface="方正宋刻本秀楷简体" panose="02000000000000000000" pitchFamily="2" charset="-122"/>
              </a:rPr>
              <a:t>–</a:t>
            </a:r>
            <a:r>
              <a:rPr lang="zh-CN" altLang="zh-CN" sz="3000" dirty="0">
                <a:solidFill>
                  <a:schemeClr val="accent6">
                    <a:lumMod val="75000"/>
                  </a:schemeClr>
                </a:solidFill>
              </a:rPr>
              <a:t>批量计算和实时计算</a:t>
            </a:r>
          </a:p>
          <a:p>
            <a:pPr marL="89154" indent="0">
              <a:buNone/>
            </a:pPr>
            <a:endParaRPr lang="en-US" altLang="zh-CN" sz="3000" dirty="0">
              <a:solidFill>
                <a:srgbClr val="002060"/>
              </a:solidFill>
              <a:latin typeface="Bahnschrift" panose="020B0502040204020203" pitchFamily="34" charset="0"/>
              <a:ea typeface="文道楷体" panose="02010600040101010101" pitchFamily="2" charset="-122"/>
            </a:endParaRPr>
          </a:p>
        </p:txBody>
      </p:sp>
      <p:pic>
        <p:nvPicPr>
          <p:cNvPr id="3" name="图片 2"/>
          <p:cNvPicPr>
            <a:picLocks noChangeAspect="1"/>
          </p:cNvPicPr>
          <p:nvPr/>
        </p:nvPicPr>
        <p:blipFill>
          <a:blip r:embed="rId3"/>
          <a:stretch>
            <a:fillRect/>
          </a:stretch>
        </p:blipFill>
        <p:spPr>
          <a:xfrm>
            <a:off x="4978373" y="2242596"/>
            <a:ext cx="4068370" cy="3326129"/>
          </a:xfrm>
          <a:prstGeom prst="rect">
            <a:avLst/>
          </a:prstGeom>
        </p:spPr>
      </p:pic>
      <p:sp>
        <p:nvSpPr>
          <p:cNvPr id="6" name="文本框 5"/>
          <p:cNvSpPr txBox="1"/>
          <p:nvPr/>
        </p:nvSpPr>
        <p:spPr>
          <a:xfrm>
            <a:off x="171450" y="2228850"/>
            <a:ext cx="4822838" cy="3208571"/>
          </a:xfrm>
          <a:prstGeom prst="rect">
            <a:avLst/>
          </a:prstGeom>
          <a:noFill/>
        </p:spPr>
        <p:txBody>
          <a:bodyPr wrap="square" rtlCol="0">
            <a:spAutoFit/>
          </a:bodyPr>
          <a:lstStyle/>
          <a:p>
            <a:pPr>
              <a:spcBef>
                <a:spcPct val="0"/>
              </a:spcBef>
            </a:pPr>
            <a:r>
              <a:rPr lang="zh-CN" altLang="en-US" sz="2100" dirty="0">
                <a:solidFill>
                  <a:srgbClr val="333399"/>
                </a:solidFill>
                <a:latin typeface="Cambria Math" panose="02040503050406030204" pitchFamily="18" charset="0"/>
                <a:ea typeface="方正卡通简体" panose="03000509000000000000" pitchFamily="65" charset="-122"/>
              </a:rPr>
              <a:t>批量计算：充裕时间处理静态数据，如</a:t>
            </a:r>
            <a:r>
              <a:rPr lang="en-US" altLang="zh-CN" sz="2100" dirty="0">
                <a:solidFill>
                  <a:srgbClr val="333399"/>
                </a:solidFill>
                <a:latin typeface="Cambria Math" panose="02040503050406030204" pitchFamily="18" charset="0"/>
                <a:ea typeface="Cambria Math" panose="02040503050406030204" pitchFamily="18" charset="0"/>
              </a:rPr>
              <a:t>Hadoop</a:t>
            </a:r>
          </a:p>
          <a:p>
            <a:pPr>
              <a:spcBef>
                <a:spcPct val="0"/>
              </a:spcBef>
            </a:pPr>
            <a:r>
              <a:rPr lang="zh-CN" altLang="zh-CN"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流数据</a:t>
            </a:r>
            <a:r>
              <a:rPr lang="zh-CN" altLang="en-US"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不适合采用批量计算，流数据必须采用实时计算，响应时间为</a:t>
            </a:r>
            <a:r>
              <a:rPr lang="zh-CN" altLang="en-US" sz="2100" dirty="0">
                <a:solidFill>
                  <a:srgbClr val="FF0000"/>
                </a:solidFill>
                <a:latin typeface="Cambria Math" panose="02040503050406030204" pitchFamily="18" charset="0"/>
                <a:ea typeface="方正卡通简体" panose="03000509000000000000" pitchFamily="65" charset="-122"/>
                <a:cs typeface="Times New Roman" panose="02020603050405020304" pitchFamily="18" charset="0"/>
              </a:rPr>
              <a:t>秒级</a:t>
            </a:r>
            <a:endParaRPr lang="en-US" altLang="zh-CN" sz="210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p>
            <a:pPr>
              <a:spcBef>
                <a:spcPct val="0"/>
              </a:spcBef>
            </a:pPr>
            <a:r>
              <a:rPr lang="zh-CN" altLang="en-US"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数据量少时，不是问题，但是，</a:t>
            </a:r>
            <a:r>
              <a:rPr lang="zh-CN" altLang="zh-CN"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在大数据时代</a:t>
            </a:r>
            <a:r>
              <a:rPr lang="zh-CN" altLang="en-US"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a:t>
            </a:r>
            <a:r>
              <a:rPr lang="zh-CN" altLang="zh-CN"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数据格式复杂、来源众多</a:t>
            </a:r>
            <a:r>
              <a:rPr lang="zh-CN" altLang="en-US"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a:t>
            </a:r>
            <a:r>
              <a:rPr lang="zh-CN" altLang="zh-CN"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数据量巨大，对</a:t>
            </a:r>
            <a:r>
              <a:rPr lang="zh-CN" altLang="zh-CN" sz="2100" dirty="0">
                <a:solidFill>
                  <a:srgbClr val="FF0000"/>
                </a:solidFill>
                <a:latin typeface="Cambria Math" panose="02040503050406030204" pitchFamily="18" charset="0"/>
                <a:ea typeface="方正卡通简体" panose="03000509000000000000" pitchFamily="65" charset="-122"/>
                <a:cs typeface="Times New Roman" panose="02020603050405020304" pitchFamily="18" charset="0"/>
              </a:rPr>
              <a:t>实时计算</a:t>
            </a:r>
            <a:r>
              <a:rPr lang="zh-CN" altLang="zh-CN"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提出了很大的挑战。因此，针对流数据的实时计算</a:t>
            </a:r>
            <a:r>
              <a:rPr lang="en-US" altLang="zh-CN" sz="2100" dirty="0">
                <a:solidFill>
                  <a:srgbClr val="333399"/>
                </a:solidFill>
                <a:latin typeface="Cambria Math" panose="02040503050406030204" pitchFamily="18" charset="0"/>
                <a:ea typeface="Cambria Math" panose="02040503050406030204" pitchFamily="18" charset="0"/>
                <a:cs typeface="Times New Roman" panose="02020603050405020304" pitchFamily="18" charset="0"/>
              </a:rPr>
              <a:t>——</a:t>
            </a:r>
            <a:r>
              <a:rPr lang="zh-CN" altLang="zh-CN"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流</a:t>
            </a:r>
            <a:r>
              <a:rPr lang="zh-CN" altLang="zh-CN" sz="2100" dirty="0">
                <a:solidFill>
                  <a:srgbClr val="FF0000"/>
                </a:solidFill>
                <a:latin typeface="Cambria Math" panose="02040503050406030204" pitchFamily="18" charset="0"/>
                <a:ea typeface="方正卡通简体" panose="03000509000000000000" pitchFamily="65" charset="-122"/>
                <a:cs typeface="Times New Roman" panose="02020603050405020304" pitchFamily="18" charset="0"/>
              </a:rPr>
              <a:t>计算</a:t>
            </a:r>
            <a:r>
              <a:rPr lang="zh-CN" altLang="zh-CN" sz="2100" dirty="0">
                <a:solidFill>
                  <a:srgbClr val="333399"/>
                </a:solidFill>
                <a:latin typeface="Cambria Math" panose="02040503050406030204" pitchFamily="18" charset="0"/>
                <a:ea typeface="方正卡通简体" panose="03000509000000000000" pitchFamily="65" charset="-122"/>
                <a:cs typeface="Times New Roman" panose="02020603050405020304" pitchFamily="18" charset="0"/>
              </a:rPr>
              <a:t>，应运而生</a:t>
            </a:r>
            <a:endParaRPr lang="en-US" altLang="zh-CN" sz="2100" dirty="0">
              <a:solidFill>
                <a:srgbClr val="333399"/>
              </a:solidFill>
              <a:latin typeface="Cambria Math" panose="02040503050406030204" pitchFamily="18" charset="0"/>
              <a:ea typeface="Cambria Math" panose="02040503050406030204" pitchFamily="18" charset="0"/>
              <a:cs typeface="Times New Roman" panose="02020603050405020304" pitchFamily="18" charset="0"/>
            </a:endParaRPr>
          </a:p>
          <a:p>
            <a:endParaRPr lang="zh-CN" altLang="en-US" sz="1350" dirty="0"/>
          </a:p>
        </p:txBody>
      </p:sp>
    </p:spTree>
    <p:extLst>
      <p:ext uri="{BB962C8B-B14F-4D97-AF65-F5344CB8AC3E}">
        <p14:creationId xmlns:p14="http://schemas.microsoft.com/office/powerpoint/2010/main" val="2212605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50</a:t>
            </a:fld>
            <a:endParaRPr lang="en-US"/>
          </a:p>
        </p:txBody>
      </p:sp>
      <p:sp>
        <p:nvSpPr>
          <p:cNvPr id="13" name="内容占位符 2"/>
          <p:cNvSpPr>
            <a:spLocks noGrp="1"/>
          </p:cNvSpPr>
          <p:nvPr>
            <p:ph idx="1"/>
          </p:nvPr>
        </p:nvSpPr>
        <p:spPr>
          <a:xfrm>
            <a:off x="72059" y="1667488"/>
            <a:ext cx="9086850" cy="4333262"/>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4.3.3 </a:t>
            </a:r>
            <a:r>
              <a:rPr lang="zh-CN" altLang="en-US" sz="2625" dirty="0">
                <a:latin typeface="Cambria Math" panose="02040503050406030204" pitchFamily="18" charset="0"/>
                <a:ea typeface="方正卡通简体" panose="03000509000000000000" pitchFamily="65" charset="-122"/>
              </a:rPr>
              <a:t>布隆过滤方法的分析</a:t>
            </a:r>
          </a:p>
          <a:p>
            <a:pPr marL="0" indent="0">
              <a:buNone/>
            </a:pPr>
            <a:r>
              <a:rPr lang="zh-CN" altLang="en-US" sz="2250" dirty="0">
                <a:solidFill>
                  <a:srgbClr val="7030A0"/>
                </a:solidFill>
                <a:latin typeface="Cambria Math" panose="02040503050406030204" pitchFamily="18" charset="0"/>
                <a:ea typeface="方正卡通简体" panose="03000509000000000000" pitchFamily="65" charset="-122"/>
              </a:rPr>
              <a:t>将</a:t>
            </a:r>
            <a:r>
              <a:rPr lang="zh-CN" altLang="en-US" sz="2250" dirty="0">
                <a:solidFill>
                  <a:srgbClr val="7030A0"/>
                </a:solidFill>
                <a:latin typeface="Cambria Math" panose="02040503050406030204" pitchFamily="18" charset="0"/>
                <a:ea typeface="方正卡通简体" panose="03000509000000000000" pitchFamily="65" charset="-122"/>
                <a:sym typeface="+mn-ea"/>
              </a:rPr>
              <a:t>待查询元素映射到位数组中，若对应</a:t>
            </a:r>
            <a:r>
              <a:rPr lang="zh-CN" altLang="en-US" sz="2250" b="1" dirty="0">
                <a:solidFill>
                  <a:srgbClr val="C00000"/>
                </a:solidFill>
                <a:latin typeface="Cambria Math" panose="02040503050406030204" pitchFamily="18" charset="0"/>
                <a:ea typeface="方正卡通简体" panose="03000509000000000000" pitchFamily="65" charset="-122"/>
                <a:sym typeface="+mn-ea"/>
              </a:rPr>
              <a:t>每位都是</a:t>
            </a:r>
            <a:r>
              <a:rPr lang="en-US" altLang="zh-CN" sz="2250" b="1" dirty="0">
                <a:solidFill>
                  <a:srgbClr val="C00000"/>
                </a:solidFill>
                <a:latin typeface="Cambria Math" panose="02040503050406030204" pitchFamily="18" charset="0"/>
                <a:ea typeface="Cambria Math" panose="02040503050406030204" pitchFamily="18" charset="0"/>
                <a:sym typeface="+mn-ea"/>
              </a:rPr>
              <a:t>1</a:t>
            </a:r>
            <a:r>
              <a:rPr lang="zh-CN" altLang="en-US" sz="2250" dirty="0">
                <a:solidFill>
                  <a:srgbClr val="7030A0"/>
                </a:solidFill>
                <a:latin typeface="Cambria Math" panose="02040503050406030204" pitchFamily="18" charset="0"/>
                <a:ea typeface="方正卡通简体" panose="03000509000000000000" pitchFamily="65" charset="-122"/>
                <a:sym typeface="+mn-ea"/>
              </a:rPr>
              <a:t>，则</a:t>
            </a:r>
            <a:r>
              <a:rPr lang="zh-CN" altLang="en-US" sz="2250" b="1" dirty="0">
                <a:solidFill>
                  <a:srgbClr val="7030A0"/>
                </a:solidFill>
                <a:latin typeface="Cambria Math" panose="02040503050406030204" pitchFamily="18" charset="0"/>
                <a:ea typeface="方正卡通简体" panose="03000509000000000000" pitchFamily="65" charset="-122"/>
                <a:sym typeface="+mn-ea"/>
              </a:rPr>
              <a:t>在</a:t>
            </a:r>
            <a:r>
              <a:rPr lang="zh-CN" altLang="en-US" sz="2250" dirty="0">
                <a:solidFill>
                  <a:srgbClr val="7030A0"/>
                </a:solidFill>
                <a:latin typeface="Cambria Math" panose="02040503050406030204" pitchFamily="18" charset="0"/>
                <a:ea typeface="方正卡通简体" panose="03000509000000000000" pitchFamily="65" charset="-122"/>
                <a:sym typeface="+mn-ea"/>
              </a:rPr>
              <a:t>集合中；否则，不在。</a:t>
            </a:r>
          </a:p>
          <a:p>
            <a:pPr marL="0" indent="0">
              <a:buNone/>
            </a:pPr>
            <a:r>
              <a:rPr lang="zh-CN" altLang="en-US" sz="2250" dirty="0">
                <a:solidFill>
                  <a:srgbClr val="00B050"/>
                </a:solidFill>
                <a:latin typeface="Cambria Math" panose="02040503050406030204" pitchFamily="18" charset="0"/>
                <a:ea typeface="方正卡通简体" panose="03000509000000000000" pitchFamily="65" charset="-122"/>
                <a:sym typeface="+mn-ea"/>
              </a:rPr>
              <a:t>出现两种情况：</a:t>
            </a:r>
            <a:endParaRPr lang="en-US" altLang="zh-CN" sz="2250" dirty="0">
              <a:solidFill>
                <a:srgbClr val="00B050"/>
              </a:solidFill>
              <a:latin typeface="Cambria Math" panose="02040503050406030204" pitchFamily="18" charset="0"/>
              <a:ea typeface="Cambria Math" panose="02040503050406030204" pitchFamily="18" charset="0"/>
              <a:sym typeface="+mn-ea"/>
            </a:endParaRPr>
          </a:p>
          <a:p>
            <a:pPr marL="0" indent="0">
              <a:buNone/>
            </a:pPr>
            <a:r>
              <a:rPr lang="zh-CN" altLang="en-US" sz="2250" dirty="0">
                <a:solidFill>
                  <a:srgbClr val="00B050"/>
                </a:solidFill>
                <a:latin typeface="Cambria Math" panose="02040503050406030204" pitchFamily="18" charset="0"/>
                <a:ea typeface="方正卡通简体" panose="03000509000000000000" pitchFamily="65" charset="-122"/>
                <a:sym typeface="+mn-ea"/>
              </a:rPr>
              <a:t>（</a:t>
            </a:r>
            <a:r>
              <a:rPr lang="en-US" altLang="zh-CN" sz="2250" dirty="0">
                <a:solidFill>
                  <a:srgbClr val="00B050"/>
                </a:solidFill>
                <a:latin typeface="Cambria Math" panose="02040503050406030204" pitchFamily="18" charset="0"/>
                <a:ea typeface="Cambria Math" panose="02040503050406030204" pitchFamily="18" charset="0"/>
                <a:sym typeface="+mn-ea"/>
              </a:rPr>
              <a:t>1</a:t>
            </a:r>
            <a:r>
              <a:rPr lang="zh-CN" altLang="en-US" sz="2250" dirty="0">
                <a:solidFill>
                  <a:srgbClr val="00B050"/>
                </a:solidFill>
                <a:latin typeface="Cambria Math" panose="02040503050406030204" pitchFamily="18" charset="0"/>
                <a:ea typeface="方正卡通简体" panose="03000509000000000000" pitchFamily="65" charset="-122"/>
                <a:sym typeface="+mn-ea"/>
              </a:rPr>
              <a:t>）没有发生误判</a:t>
            </a:r>
            <a:endParaRPr lang="en-US" altLang="zh-CN" sz="2250" dirty="0">
              <a:solidFill>
                <a:srgbClr val="00B050"/>
              </a:solidFill>
              <a:latin typeface="Cambria Math" panose="02040503050406030204" pitchFamily="18" charset="0"/>
              <a:ea typeface="Cambria Math" panose="02040503050406030204" pitchFamily="18" charset="0"/>
              <a:sym typeface="+mn-ea"/>
            </a:endParaRPr>
          </a:p>
          <a:p>
            <a:pPr marL="0" indent="0">
              <a:buNone/>
            </a:pPr>
            <a:r>
              <a:rPr lang="zh-CN" altLang="en-US" sz="2250" dirty="0">
                <a:solidFill>
                  <a:srgbClr val="00B050"/>
                </a:solidFill>
                <a:latin typeface="Cambria Math" panose="02040503050406030204" pitchFamily="18" charset="0"/>
                <a:ea typeface="方正卡通简体" panose="03000509000000000000" pitchFamily="65" charset="-122"/>
                <a:sym typeface="+mn-ea"/>
              </a:rPr>
              <a:t>（</a:t>
            </a:r>
            <a:r>
              <a:rPr lang="en-US" altLang="zh-CN" sz="2250" dirty="0">
                <a:solidFill>
                  <a:srgbClr val="00B050"/>
                </a:solidFill>
                <a:latin typeface="Cambria Math" panose="02040503050406030204" pitchFamily="18" charset="0"/>
                <a:ea typeface="Cambria Math" panose="02040503050406030204" pitchFamily="18" charset="0"/>
                <a:sym typeface="+mn-ea"/>
              </a:rPr>
              <a:t>2</a:t>
            </a:r>
            <a:r>
              <a:rPr lang="zh-CN" altLang="en-US" sz="2250" dirty="0">
                <a:solidFill>
                  <a:srgbClr val="00B050"/>
                </a:solidFill>
                <a:latin typeface="Cambria Math" panose="02040503050406030204" pitchFamily="18" charset="0"/>
                <a:ea typeface="方正卡通简体" panose="03000509000000000000" pitchFamily="65" charset="-122"/>
                <a:sym typeface="+mn-ea"/>
              </a:rPr>
              <a:t>）发生了误判（</a:t>
            </a:r>
            <a:r>
              <a:rPr lang="zh-CN" altLang="en-US" sz="2250" b="1" dirty="0">
                <a:solidFill>
                  <a:srgbClr val="D60093"/>
                </a:solidFill>
                <a:latin typeface="Cambria Math" panose="02040503050406030204" pitchFamily="18" charset="0"/>
                <a:ea typeface="方正卡通简体" panose="03000509000000000000" pitchFamily="65" charset="-122"/>
                <a:sym typeface="+mn-ea"/>
              </a:rPr>
              <a:t>false positive</a:t>
            </a:r>
            <a:r>
              <a:rPr lang="zh-CN" altLang="en-US" sz="2250" dirty="0">
                <a:solidFill>
                  <a:srgbClr val="00B050"/>
                </a:solidFill>
                <a:latin typeface="Cambria Math" panose="02040503050406030204" pitchFamily="18" charset="0"/>
                <a:ea typeface="方正卡通简体" panose="03000509000000000000" pitchFamily="65" charset="-122"/>
                <a:sym typeface="+mn-ea"/>
              </a:rPr>
              <a:t>）</a:t>
            </a:r>
            <a:r>
              <a:rPr lang="en-US" altLang="zh-CN" sz="2250" dirty="0">
                <a:solidFill>
                  <a:srgbClr val="00B050"/>
                </a:solidFill>
                <a:latin typeface="Cambria Math" panose="02040503050406030204" pitchFamily="18" charset="0"/>
                <a:ea typeface="Cambria Math" panose="02040503050406030204" pitchFamily="18" charset="0"/>
                <a:sym typeface="+mn-ea"/>
              </a:rPr>
              <a:t>--</a:t>
            </a:r>
            <a:r>
              <a:rPr lang="zh-CN" altLang="en-US" sz="2250" dirty="0">
                <a:solidFill>
                  <a:srgbClr val="D60093"/>
                </a:solidFill>
                <a:latin typeface="Cambria Math" panose="02040503050406030204" pitchFamily="18" charset="0"/>
                <a:ea typeface="方正卡通简体" panose="03000509000000000000" pitchFamily="65" charset="-122"/>
                <a:sym typeface="+mn-ea"/>
              </a:rPr>
              <a:t>假阳性</a:t>
            </a:r>
          </a:p>
          <a:p>
            <a:pPr marL="0" lvl="1" indent="0">
              <a:buNone/>
            </a:pPr>
            <a:r>
              <a:rPr lang="zh-CN" altLang="en-US" dirty="0">
                <a:solidFill>
                  <a:srgbClr val="FF0000"/>
                </a:solidFill>
                <a:latin typeface="Cambria Math" panose="02040503050406030204" pitchFamily="18" charset="0"/>
                <a:ea typeface="方正卡通简体" panose="03000509000000000000" pitchFamily="65" charset="-122"/>
                <a:sym typeface="+mn-ea"/>
              </a:rPr>
              <a:t> false positive：有可能会把不属于这个集合的元素误认为属于这个集合</a:t>
            </a:r>
            <a:r>
              <a:rPr lang="zh-CN" altLang="en-US" dirty="0">
                <a:latin typeface="+mn-ea"/>
                <a:sym typeface="+mn-ea"/>
              </a:rPr>
              <a:t>。</a:t>
            </a:r>
            <a:endParaRPr lang="zh-CN" altLang="en-US" dirty="0">
              <a:latin typeface="+mn-ea"/>
            </a:endParaRPr>
          </a:p>
          <a:p>
            <a:pPr marL="89154" indent="0">
              <a:lnSpc>
                <a:spcPct val="120000"/>
              </a:lnSpc>
              <a:buNone/>
            </a:pPr>
            <a:endParaRPr lang="zh-CN" altLang="en-US" sz="2700" dirty="0">
              <a:sym typeface="+mn-ea"/>
            </a:endParaRPr>
          </a:p>
        </p:txBody>
      </p:sp>
    </p:spTree>
    <p:extLst>
      <p:ext uri="{BB962C8B-B14F-4D97-AF65-F5344CB8AC3E}">
        <p14:creationId xmlns:p14="http://schemas.microsoft.com/office/powerpoint/2010/main" val="605415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51</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72059" y="1667488"/>
                <a:ext cx="9086850" cy="4333262"/>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4.3.3 </a:t>
                </a:r>
                <a:r>
                  <a:rPr lang="zh-CN" altLang="en-US" sz="2625" dirty="0">
                    <a:latin typeface="Cambria Math" panose="02040503050406030204" pitchFamily="18" charset="0"/>
                    <a:ea typeface="方正卡通简体" panose="03000509000000000000" pitchFamily="65" charset="-122"/>
                  </a:rPr>
                  <a:t>布隆过滤方法的分析</a:t>
                </a:r>
              </a:p>
              <a:p>
                <a:pPr marL="0" indent="0">
                  <a:buNone/>
                </a:pPr>
                <a:r>
                  <a:rPr lang="zh-CN" altLang="en-US" sz="2250" dirty="0">
                    <a:solidFill>
                      <a:srgbClr val="7030A0"/>
                    </a:solidFill>
                    <a:latin typeface="Cambria Math" panose="02040503050406030204" pitchFamily="18" charset="0"/>
                    <a:ea typeface="方正卡通简体" panose="03000509000000000000" pitchFamily="65" charset="-122"/>
                    <a:sym typeface="+mn-ea"/>
                  </a:rPr>
                  <a:t>使用飞镖投掷模型来模拟布隆过滤。假设有</a:t>
                </a:r>
                <a:r>
                  <a:rPr lang="en-US" altLang="zh-CN" sz="2250" dirty="0">
                    <a:solidFill>
                      <a:srgbClr val="FF0000"/>
                    </a:solidFill>
                    <a:latin typeface="Cambria Math" panose="02040503050406030204" pitchFamily="18" charset="0"/>
                    <a:ea typeface="Cambria Math" panose="02040503050406030204" pitchFamily="18" charset="0"/>
                    <a:sym typeface="+mn-ea"/>
                  </a:rPr>
                  <a:t>y</a:t>
                </a:r>
                <a:r>
                  <a:rPr lang="zh-CN" altLang="en-US" sz="2250" dirty="0">
                    <a:solidFill>
                      <a:srgbClr val="FF0000"/>
                    </a:solidFill>
                    <a:latin typeface="Cambria Math" panose="02040503050406030204" pitchFamily="18" charset="0"/>
                    <a:ea typeface="方正卡通简体" panose="03000509000000000000" pitchFamily="65" charset="-122"/>
                    <a:sym typeface="+mn-ea"/>
                  </a:rPr>
                  <a:t>支飞镖</a:t>
                </a:r>
                <a:r>
                  <a:rPr lang="zh-CN" altLang="en-US" sz="2250" dirty="0">
                    <a:solidFill>
                      <a:srgbClr val="7030A0"/>
                    </a:solidFill>
                    <a:latin typeface="Cambria Math" panose="02040503050406030204" pitchFamily="18" charset="0"/>
                    <a:ea typeface="方正卡通简体" panose="03000509000000000000" pitchFamily="65" charset="-122"/>
                    <a:sym typeface="+mn-ea"/>
                  </a:rPr>
                  <a:t>和</a:t>
                </a:r>
                <a:r>
                  <a:rPr lang="en-US" altLang="zh-CN" sz="2250" dirty="0">
                    <a:solidFill>
                      <a:srgbClr val="FF0000"/>
                    </a:solidFill>
                    <a:latin typeface="Cambria Math" panose="02040503050406030204" pitchFamily="18" charset="0"/>
                    <a:ea typeface="Cambria Math" panose="02040503050406030204" pitchFamily="18" charset="0"/>
                    <a:sym typeface="+mn-ea"/>
                  </a:rPr>
                  <a:t>x</a:t>
                </a:r>
                <a:r>
                  <a:rPr lang="zh-CN" altLang="en-US" sz="2250" dirty="0">
                    <a:solidFill>
                      <a:srgbClr val="FF0000"/>
                    </a:solidFill>
                    <a:latin typeface="Cambria Math" panose="02040503050406030204" pitchFamily="18" charset="0"/>
                    <a:ea typeface="方正卡通简体" panose="03000509000000000000" pitchFamily="65" charset="-122"/>
                    <a:sym typeface="+mn-ea"/>
                  </a:rPr>
                  <a:t>个靶位</a:t>
                </a:r>
                <a:r>
                  <a:rPr lang="zh-CN" altLang="en-US" sz="2250" dirty="0">
                    <a:solidFill>
                      <a:srgbClr val="7030A0"/>
                    </a:solidFill>
                    <a:latin typeface="Cambria Math" panose="02040503050406030204" pitchFamily="18" charset="0"/>
                    <a:ea typeface="方正卡通简体" panose="03000509000000000000" pitchFamily="65" charset="-122"/>
                    <a:sym typeface="+mn-ea"/>
                  </a:rPr>
                  <a:t>。每支飞镖投中每个靶位的机会均等。那么飞镖投出之后，预计将有多少个靶位至少会被投中一次</a:t>
                </a:r>
                <a:r>
                  <a:rPr lang="en-US" altLang="zh-CN" sz="2250" dirty="0">
                    <a:solidFill>
                      <a:srgbClr val="7030A0"/>
                    </a:solidFill>
                    <a:latin typeface="Cambria Math" panose="02040503050406030204" pitchFamily="18" charset="0"/>
                    <a:ea typeface="Cambria Math" panose="02040503050406030204" pitchFamily="18" charset="0"/>
                    <a:sym typeface="+mn-ea"/>
                  </a:rPr>
                  <a:t>?</a:t>
                </a:r>
              </a:p>
              <a:p>
                <a:pPr marL="428625" indent="-428625">
                  <a:buFont typeface="Wingdings" panose="05000000000000000000" pitchFamily="2" charset="2"/>
                  <a:buChar char="n"/>
                </a:pPr>
                <a:r>
                  <a:rPr lang="en-US" altLang="zh-CN" dirty="0">
                    <a:latin typeface="Cambria Math" panose="02040503050406030204" pitchFamily="18" charset="0"/>
                    <a:ea typeface="Cambria Math" panose="02040503050406030204" pitchFamily="18" charset="0"/>
                    <a:sym typeface="+mn-ea"/>
                  </a:rPr>
                  <a:t> </a:t>
                </a:r>
                <a:r>
                  <a:rPr lang="zh-CN" altLang="en-US" dirty="0">
                    <a:solidFill>
                      <a:srgbClr val="333399"/>
                    </a:solidFill>
                    <a:latin typeface="Cambria Math" panose="02040503050406030204" pitchFamily="18" charset="0"/>
                    <a:ea typeface="方正卡通简体" panose="03000509000000000000" pitchFamily="65" charset="-122"/>
                    <a:sym typeface="+mn-ea"/>
                  </a:rPr>
                  <a:t>给定飞镖不能投中给定靶位的概率</a:t>
                </a:r>
                <a14:m>
                  <m:oMath xmlns:m="http://schemas.openxmlformats.org/officeDocument/2006/math">
                    <m:r>
                      <a:rPr lang="en-US" altLang="zh-CN" b="0" i="1" smtClean="0">
                        <a:solidFill>
                          <a:srgbClr val="333399"/>
                        </a:solidFill>
                        <a:latin typeface="Cambria Math" panose="02040503050406030204" pitchFamily="18" charset="0"/>
                        <a:ea typeface="Cambria Math" panose="02040503050406030204" pitchFamily="18" charset="0"/>
                        <a:sym typeface="+mn-ea"/>
                      </a:rPr>
                      <m:t>1−</m:t>
                    </m:r>
                    <m:f>
                      <m:fPr>
                        <m:ctrlPr>
                          <a:rPr lang="en-US" altLang="zh-CN" b="0" i="1" smtClean="0">
                            <a:solidFill>
                              <a:srgbClr val="333399"/>
                            </a:solidFill>
                            <a:latin typeface="Cambria Math" panose="02040503050406030204" pitchFamily="18" charset="0"/>
                            <a:ea typeface="Cambria Math" panose="02040503050406030204" pitchFamily="18" charset="0"/>
                            <a:sym typeface="+mn-ea"/>
                          </a:rPr>
                        </m:ctrlPr>
                      </m:fPr>
                      <m:num>
                        <m:r>
                          <a:rPr lang="en-US" altLang="zh-CN" b="0" i="1" smtClean="0">
                            <a:solidFill>
                              <a:srgbClr val="333399"/>
                            </a:solidFill>
                            <a:latin typeface="Cambria Math" panose="02040503050406030204" pitchFamily="18" charset="0"/>
                            <a:ea typeface="Cambria Math" panose="02040503050406030204" pitchFamily="18" charset="0"/>
                            <a:sym typeface="+mn-ea"/>
                          </a:rPr>
                          <m:t>1</m:t>
                        </m:r>
                      </m:num>
                      <m:den>
                        <m:r>
                          <a:rPr lang="en-US" altLang="zh-CN" b="0" i="1" smtClean="0">
                            <a:solidFill>
                              <a:srgbClr val="333399"/>
                            </a:solidFill>
                            <a:latin typeface="Cambria Math" panose="02040503050406030204" pitchFamily="18" charset="0"/>
                            <a:ea typeface="Cambria Math" panose="02040503050406030204" pitchFamily="18" charset="0"/>
                            <a:sym typeface="+mn-ea"/>
                          </a:rPr>
                          <m:t>𝑥</m:t>
                        </m:r>
                      </m:den>
                    </m:f>
                    <m:r>
                      <a:rPr lang="en-US" altLang="zh-CN" b="0" i="1" smtClean="0">
                        <a:solidFill>
                          <a:srgbClr val="333399"/>
                        </a:solidFill>
                        <a:latin typeface="Cambria Math" panose="02040503050406030204" pitchFamily="18" charset="0"/>
                        <a:ea typeface="Cambria Math" panose="02040503050406030204" pitchFamily="18" charset="0"/>
                        <a:sym typeface="+mn-ea"/>
                      </a:rPr>
                      <m:t>=</m:t>
                    </m:r>
                    <m:f>
                      <m:fPr>
                        <m:ctrlPr>
                          <a:rPr lang="en-US" altLang="zh-CN" b="0" i="1" smtClean="0">
                            <a:solidFill>
                              <a:srgbClr val="333399"/>
                            </a:solidFill>
                            <a:latin typeface="Cambria Math" panose="02040503050406030204" pitchFamily="18" charset="0"/>
                            <a:ea typeface="Cambria Math" panose="02040503050406030204" pitchFamily="18" charset="0"/>
                            <a:sym typeface="+mn-ea"/>
                          </a:rPr>
                        </m:ctrlPr>
                      </m:fPr>
                      <m:num>
                        <m:r>
                          <a:rPr lang="en-US" altLang="zh-CN" b="0" i="1" smtClean="0">
                            <a:solidFill>
                              <a:srgbClr val="333399"/>
                            </a:solidFill>
                            <a:latin typeface="Cambria Math" panose="02040503050406030204" pitchFamily="18" charset="0"/>
                            <a:ea typeface="Cambria Math" panose="02040503050406030204" pitchFamily="18" charset="0"/>
                            <a:sym typeface="+mn-ea"/>
                          </a:rPr>
                          <m:t>𝑥</m:t>
                        </m:r>
                        <m:r>
                          <a:rPr lang="en-US" altLang="zh-CN" b="0" i="1" smtClean="0">
                            <a:solidFill>
                              <a:srgbClr val="333399"/>
                            </a:solidFill>
                            <a:latin typeface="Cambria Math" panose="02040503050406030204" pitchFamily="18" charset="0"/>
                            <a:ea typeface="Cambria Math" panose="02040503050406030204" pitchFamily="18" charset="0"/>
                            <a:sym typeface="+mn-ea"/>
                          </a:rPr>
                          <m:t>−1</m:t>
                        </m:r>
                      </m:num>
                      <m:den>
                        <m:r>
                          <a:rPr lang="en-US" altLang="zh-CN" b="0" i="1" smtClean="0">
                            <a:solidFill>
                              <a:srgbClr val="333399"/>
                            </a:solidFill>
                            <a:latin typeface="Cambria Math" panose="02040503050406030204" pitchFamily="18" charset="0"/>
                            <a:ea typeface="Cambria Math" panose="02040503050406030204" pitchFamily="18" charset="0"/>
                            <a:sym typeface="+mn-ea"/>
                          </a:rPr>
                          <m:t>𝑥</m:t>
                        </m:r>
                      </m:den>
                    </m:f>
                  </m:oMath>
                </a14:m>
                <a:r>
                  <a:rPr lang="en-US" altLang="zh-CN" dirty="0">
                    <a:solidFill>
                      <a:srgbClr val="333399"/>
                    </a:solidFill>
                    <a:latin typeface="Cambria Math" panose="02040503050406030204" pitchFamily="18" charset="0"/>
                    <a:ea typeface="Cambria Math" panose="02040503050406030204" pitchFamily="18" charset="0"/>
                    <a:sym typeface="+mn-ea"/>
                  </a:rPr>
                  <a:t>;</a:t>
                </a:r>
              </a:p>
              <a:p>
                <a:pPr marL="428625" indent="-428625">
                  <a:buFont typeface="Wingdings" panose="05000000000000000000" pitchFamily="2" charset="2"/>
                  <a:buChar char="n"/>
                </a:pPr>
                <a:r>
                  <a:rPr lang="en-US" altLang="zh-CN" dirty="0">
                    <a:solidFill>
                      <a:srgbClr val="00B0F0"/>
                    </a:solidFill>
                    <a:latin typeface="Cambria Math" panose="02040503050406030204" pitchFamily="18" charset="0"/>
                    <a:ea typeface="Cambria Math" panose="02040503050406030204" pitchFamily="18" charset="0"/>
                    <a:sym typeface="+mn-ea"/>
                  </a:rPr>
                  <a:t> y</a:t>
                </a:r>
                <a:r>
                  <a:rPr lang="zh-CN" altLang="en-US" dirty="0">
                    <a:solidFill>
                      <a:srgbClr val="00B0F0"/>
                    </a:solidFill>
                    <a:latin typeface="Cambria Math" panose="02040503050406030204" pitchFamily="18" charset="0"/>
                    <a:ea typeface="方正卡通简体" panose="03000509000000000000" pitchFamily="65" charset="-122"/>
                    <a:sym typeface="+mn-ea"/>
                  </a:rPr>
                  <a:t>支飞镖都没有投中的概率是 </a:t>
                </a:r>
                <a14:m>
                  <m:oMath xmlns:m="http://schemas.openxmlformats.org/officeDocument/2006/math">
                    <m:sSup>
                      <m:sSupPr>
                        <m:ctrlPr>
                          <a:rPr lang="en-US" altLang="zh-CN" i="1" smtClean="0">
                            <a:solidFill>
                              <a:srgbClr val="00B0F0"/>
                            </a:solidFill>
                            <a:latin typeface="Cambria Math" panose="02040503050406030204" pitchFamily="18" charset="0"/>
                            <a:ea typeface="Cambria Math" panose="02040503050406030204" pitchFamily="18" charset="0"/>
                            <a:sym typeface="+mn-ea"/>
                          </a:rPr>
                        </m:ctrlPr>
                      </m:sSupPr>
                      <m:e>
                        <m:r>
                          <a:rPr lang="en-US" altLang="zh-CN" b="0" i="1" smtClean="0">
                            <a:solidFill>
                              <a:srgbClr val="00B0F0"/>
                            </a:solidFill>
                            <a:latin typeface="Cambria Math" panose="02040503050406030204" pitchFamily="18" charset="0"/>
                            <a:ea typeface="Cambria Math" panose="02040503050406030204" pitchFamily="18" charset="0"/>
                            <a:sym typeface="+mn-ea"/>
                          </a:rPr>
                          <m:t>(</m:t>
                        </m:r>
                        <m:f>
                          <m:fPr>
                            <m:ctrlPr>
                              <a:rPr lang="en-US" altLang="zh-CN" i="1">
                                <a:solidFill>
                                  <a:srgbClr val="00B0F0"/>
                                </a:solidFill>
                                <a:latin typeface="Cambria Math" panose="02040503050406030204" pitchFamily="18" charset="0"/>
                                <a:ea typeface="Cambria Math" panose="02040503050406030204" pitchFamily="18" charset="0"/>
                                <a:sym typeface="+mn-ea"/>
                              </a:rPr>
                            </m:ctrlPr>
                          </m:fPr>
                          <m:num>
                            <m:r>
                              <a:rPr lang="en-US" altLang="zh-CN" i="1">
                                <a:solidFill>
                                  <a:srgbClr val="00B0F0"/>
                                </a:solidFill>
                                <a:latin typeface="Cambria Math" panose="02040503050406030204" pitchFamily="18" charset="0"/>
                                <a:ea typeface="Cambria Math" panose="02040503050406030204" pitchFamily="18" charset="0"/>
                                <a:sym typeface="+mn-ea"/>
                              </a:rPr>
                              <m:t>𝑥</m:t>
                            </m:r>
                            <m:r>
                              <a:rPr lang="en-US" altLang="zh-CN" i="1">
                                <a:solidFill>
                                  <a:srgbClr val="00B0F0"/>
                                </a:solidFill>
                                <a:latin typeface="Cambria Math" panose="02040503050406030204" pitchFamily="18" charset="0"/>
                                <a:ea typeface="Cambria Math" panose="02040503050406030204" pitchFamily="18" charset="0"/>
                                <a:sym typeface="+mn-ea"/>
                              </a:rPr>
                              <m:t>−1</m:t>
                            </m:r>
                          </m:num>
                          <m:den>
                            <m:r>
                              <a:rPr lang="en-US" altLang="zh-CN" i="1">
                                <a:solidFill>
                                  <a:srgbClr val="00B0F0"/>
                                </a:solidFill>
                                <a:latin typeface="Cambria Math" panose="02040503050406030204" pitchFamily="18" charset="0"/>
                                <a:ea typeface="Cambria Math" panose="02040503050406030204" pitchFamily="18" charset="0"/>
                                <a:sym typeface="+mn-ea"/>
                              </a:rPr>
                              <m:t>𝑥</m:t>
                            </m:r>
                          </m:den>
                        </m:f>
                        <m:r>
                          <a:rPr lang="en-US" altLang="zh-CN" b="0" i="1" smtClean="0">
                            <a:solidFill>
                              <a:srgbClr val="00B0F0"/>
                            </a:solidFill>
                            <a:latin typeface="Cambria Math" panose="02040503050406030204" pitchFamily="18" charset="0"/>
                            <a:ea typeface="Cambria Math" panose="02040503050406030204" pitchFamily="18" charset="0"/>
                            <a:sym typeface="+mn-ea"/>
                          </a:rPr>
                          <m:t>)</m:t>
                        </m:r>
                      </m:e>
                      <m:sup>
                        <m:r>
                          <a:rPr lang="en-US" altLang="zh-CN" b="0" i="1" smtClean="0">
                            <a:solidFill>
                              <a:srgbClr val="00B0F0"/>
                            </a:solidFill>
                            <a:latin typeface="Cambria Math" panose="02040503050406030204" pitchFamily="18" charset="0"/>
                            <a:ea typeface="Cambria Math" panose="02040503050406030204" pitchFamily="18" charset="0"/>
                            <a:sym typeface="+mn-ea"/>
                          </a:rPr>
                          <m:t>𝑦</m:t>
                        </m:r>
                      </m:sup>
                    </m:sSup>
                    <m:r>
                      <a:rPr lang="en-US" altLang="zh-CN" b="0" i="1" smtClean="0">
                        <a:solidFill>
                          <a:srgbClr val="00B0F0"/>
                        </a:solidFill>
                        <a:latin typeface="Cambria Math" panose="02040503050406030204" pitchFamily="18" charset="0"/>
                        <a:ea typeface="Cambria Math" panose="02040503050406030204" pitchFamily="18" charset="0"/>
                        <a:sym typeface="+mn-ea"/>
                      </a:rPr>
                      <m:t>=</m:t>
                    </m:r>
                    <m:sSup>
                      <m:sSupPr>
                        <m:ctrlPr>
                          <a:rPr lang="en-US" altLang="zh-CN" b="0" i="1" smtClean="0">
                            <a:solidFill>
                              <a:srgbClr val="00B0F0"/>
                            </a:solidFill>
                            <a:latin typeface="Cambria Math" panose="02040503050406030204" pitchFamily="18" charset="0"/>
                            <a:ea typeface="Cambria Math" panose="02040503050406030204" pitchFamily="18" charset="0"/>
                            <a:sym typeface="+mn-ea"/>
                          </a:rPr>
                        </m:ctrlPr>
                      </m:sSupPr>
                      <m:e>
                        <m:r>
                          <a:rPr lang="en-US" altLang="zh-CN" b="0" i="1" smtClean="0">
                            <a:solidFill>
                              <a:srgbClr val="00B0F0"/>
                            </a:solidFill>
                            <a:latin typeface="Cambria Math" panose="02040503050406030204" pitchFamily="18" charset="0"/>
                            <a:ea typeface="Cambria Math" panose="02040503050406030204" pitchFamily="18" charset="0"/>
                            <a:sym typeface="+mn-ea"/>
                          </a:rPr>
                          <m:t>(1−</m:t>
                        </m:r>
                        <m:f>
                          <m:fPr>
                            <m:ctrlPr>
                              <a:rPr lang="en-US" altLang="zh-CN" b="0" i="1" smtClean="0">
                                <a:solidFill>
                                  <a:srgbClr val="00B0F0"/>
                                </a:solidFill>
                                <a:latin typeface="Cambria Math" panose="02040503050406030204" pitchFamily="18" charset="0"/>
                                <a:ea typeface="Cambria Math" panose="02040503050406030204" pitchFamily="18" charset="0"/>
                                <a:sym typeface="+mn-ea"/>
                              </a:rPr>
                            </m:ctrlPr>
                          </m:fPr>
                          <m:num>
                            <m:r>
                              <a:rPr lang="en-US" altLang="zh-CN" b="0" i="1" smtClean="0">
                                <a:solidFill>
                                  <a:srgbClr val="00B0F0"/>
                                </a:solidFill>
                                <a:latin typeface="Cambria Math" panose="02040503050406030204" pitchFamily="18" charset="0"/>
                                <a:ea typeface="Cambria Math" panose="02040503050406030204" pitchFamily="18" charset="0"/>
                                <a:sym typeface="+mn-ea"/>
                              </a:rPr>
                              <m:t>1</m:t>
                            </m:r>
                          </m:num>
                          <m:den>
                            <m:r>
                              <a:rPr lang="en-US" altLang="zh-CN" b="0" i="1" smtClean="0">
                                <a:solidFill>
                                  <a:srgbClr val="00B0F0"/>
                                </a:solidFill>
                                <a:latin typeface="Cambria Math" panose="02040503050406030204" pitchFamily="18" charset="0"/>
                                <a:ea typeface="Cambria Math" panose="02040503050406030204" pitchFamily="18" charset="0"/>
                                <a:sym typeface="+mn-ea"/>
                              </a:rPr>
                              <m:t>𝑥</m:t>
                            </m:r>
                          </m:den>
                        </m:f>
                        <m:r>
                          <a:rPr lang="en-US" altLang="zh-CN" b="0" i="1" smtClean="0">
                            <a:solidFill>
                              <a:srgbClr val="00B0F0"/>
                            </a:solidFill>
                            <a:latin typeface="Cambria Math" panose="02040503050406030204" pitchFamily="18" charset="0"/>
                            <a:ea typeface="Cambria Math" panose="02040503050406030204" pitchFamily="18" charset="0"/>
                            <a:sym typeface="+mn-ea"/>
                          </a:rPr>
                          <m:t>)</m:t>
                        </m:r>
                      </m:e>
                      <m:sup>
                        <m:r>
                          <a:rPr lang="en-US" altLang="zh-CN" b="0" i="1" smtClean="0">
                            <a:solidFill>
                              <a:srgbClr val="00B0F0"/>
                            </a:solidFill>
                            <a:latin typeface="Cambria Math" panose="02040503050406030204" pitchFamily="18" charset="0"/>
                            <a:ea typeface="Cambria Math" panose="02040503050406030204" pitchFamily="18" charset="0"/>
                            <a:sym typeface="+mn-ea"/>
                          </a:rPr>
                          <m:t>𝑥</m:t>
                        </m:r>
                        <m:r>
                          <a:rPr lang="en-US" altLang="zh-CN" b="0" i="1" smtClean="0">
                            <a:solidFill>
                              <a:srgbClr val="00B0F0"/>
                            </a:solidFill>
                            <a:latin typeface="Cambria Math" panose="02040503050406030204" pitchFamily="18" charset="0"/>
                            <a:ea typeface="Cambria Math" panose="02040503050406030204" pitchFamily="18" charset="0"/>
                            <a:sym typeface="+mn-ea"/>
                          </a:rPr>
                          <m:t>(</m:t>
                        </m:r>
                        <m:f>
                          <m:fPr>
                            <m:ctrlPr>
                              <a:rPr lang="en-US" altLang="zh-CN" b="0" i="1" smtClean="0">
                                <a:solidFill>
                                  <a:srgbClr val="00B0F0"/>
                                </a:solidFill>
                                <a:latin typeface="Cambria Math" panose="02040503050406030204" pitchFamily="18" charset="0"/>
                                <a:ea typeface="Cambria Math" panose="02040503050406030204" pitchFamily="18" charset="0"/>
                                <a:sym typeface="+mn-ea"/>
                              </a:rPr>
                            </m:ctrlPr>
                          </m:fPr>
                          <m:num>
                            <m:r>
                              <a:rPr lang="en-US" altLang="zh-CN" b="0" i="1" smtClean="0">
                                <a:solidFill>
                                  <a:srgbClr val="00B0F0"/>
                                </a:solidFill>
                                <a:latin typeface="Cambria Math" panose="02040503050406030204" pitchFamily="18" charset="0"/>
                                <a:ea typeface="Cambria Math" panose="02040503050406030204" pitchFamily="18" charset="0"/>
                                <a:sym typeface="+mn-ea"/>
                              </a:rPr>
                              <m:t>𝑦</m:t>
                            </m:r>
                          </m:num>
                          <m:den>
                            <m:r>
                              <a:rPr lang="en-US" altLang="zh-CN" b="0" i="1" smtClean="0">
                                <a:solidFill>
                                  <a:srgbClr val="00B0F0"/>
                                </a:solidFill>
                                <a:latin typeface="Cambria Math" panose="02040503050406030204" pitchFamily="18" charset="0"/>
                                <a:ea typeface="Cambria Math" panose="02040503050406030204" pitchFamily="18" charset="0"/>
                                <a:sym typeface="+mn-ea"/>
                              </a:rPr>
                              <m:t>𝑥</m:t>
                            </m:r>
                          </m:den>
                        </m:f>
                        <m:r>
                          <a:rPr lang="en-US" altLang="zh-CN" b="0" i="1" smtClean="0">
                            <a:solidFill>
                              <a:srgbClr val="00B0F0"/>
                            </a:solidFill>
                            <a:latin typeface="Cambria Math" panose="02040503050406030204" pitchFamily="18" charset="0"/>
                            <a:ea typeface="Cambria Math" panose="02040503050406030204" pitchFamily="18" charset="0"/>
                            <a:sym typeface="+mn-ea"/>
                          </a:rPr>
                          <m:t>)</m:t>
                        </m:r>
                      </m:sup>
                    </m:sSup>
                  </m:oMath>
                </a14:m>
                <a:r>
                  <a:rPr lang="en-US" altLang="zh-CN" dirty="0">
                    <a:solidFill>
                      <a:srgbClr val="00B0F0"/>
                    </a:solidFill>
                    <a:latin typeface="Cambria Math" panose="02040503050406030204" pitchFamily="18" charset="0"/>
                    <a:ea typeface="Cambria Math" panose="02040503050406030204" pitchFamily="18" charset="0"/>
                    <a:sym typeface="+mn-ea"/>
                  </a:rPr>
                  <a:t>;</a:t>
                </a:r>
              </a:p>
              <a:p>
                <a:pPr marL="428625" indent="-428625">
                  <a:buFont typeface="Wingdings" panose="05000000000000000000" pitchFamily="2" charset="2"/>
                  <a:buChar char="n"/>
                </a:pPr>
                <a:r>
                  <a:rPr lang="en-US" altLang="zh-CN" dirty="0">
                    <a:latin typeface="Cambria Math" panose="02040503050406030204" pitchFamily="18" charset="0"/>
                    <a:ea typeface="Cambria Math" panose="02040503050406030204" pitchFamily="18" charset="0"/>
                    <a:sym typeface="+mn-ea"/>
                  </a:rPr>
                  <a:t> </a:t>
                </a:r>
                <a14:m>
                  <m:oMath xmlns:m="http://schemas.openxmlformats.org/officeDocument/2006/math">
                    <m:f>
                      <m:fPr>
                        <m:ctrlPr>
                          <a:rPr lang="en-US" altLang="zh-CN" i="1" smtClean="0">
                            <a:solidFill>
                              <a:srgbClr val="C00000"/>
                            </a:solidFill>
                            <a:latin typeface="Cambria Math" panose="02040503050406030204" pitchFamily="18" charset="0"/>
                            <a:ea typeface="Cambria Math" panose="02040503050406030204" pitchFamily="18" charset="0"/>
                            <a:sym typeface="+mn-ea"/>
                          </a:rPr>
                        </m:ctrlPr>
                      </m:fPr>
                      <m:num>
                        <m:r>
                          <a:rPr lang="en-US" altLang="zh-CN" b="0" i="1" smtClean="0">
                            <a:solidFill>
                              <a:srgbClr val="C00000"/>
                            </a:solidFill>
                            <a:latin typeface="Cambria Math" panose="02040503050406030204" pitchFamily="18" charset="0"/>
                            <a:ea typeface="Cambria Math" panose="02040503050406030204" pitchFamily="18" charset="0"/>
                            <a:sym typeface="+mn-ea"/>
                          </a:rPr>
                          <m:t>1</m:t>
                        </m:r>
                      </m:num>
                      <m:den>
                        <m:r>
                          <a:rPr lang="en-US" altLang="zh-CN" b="0" i="1" smtClean="0">
                            <a:solidFill>
                              <a:srgbClr val="C00000"/>
                            </a:solidFill>
                            <a:latin typeface="Cambria Math" panose="02040503050406030204" pitchFamily="18" charset="0"/>
                            <a:ea typeface="Cambria Math" panose="02040503050406030204" pitchFamily="18" charset="0"/>
                            <a:sym typeface="+mn-ea"/>
                          </a:rPr>
                          <m:t>𝑥</m:t>
                        </m:r>
                      </m:den>
                    </m:f>
                  </m:oMath>
                </a14:m>
                <a:r>
                  <a:rPr lang="zh-CN" altLang="en-US" dirty="0">
                    <a:solidFill>
                      <a:srgbClr val="C00000"/>
                    </a:solidFill>
                    <a:latin typeface="Cambria Math" panose="02040503050406030204" pitchFamily="18" charset="0"/>
                    <a:ea typeface="方正卡通简体" panose="03000509000000000000" pitchFamily="65" charset="-122"/>
                    <a:sym typeface="+mn-ea"/>
                  </a:rPr>
                  <a:t> 很小时，</a:t>
                </a:r>
                <a14:m>
                  <m:oMath xmlns:m="http://schemas.openxmlformats.org/officeDocument/2006/math">
                    <m:func>
                      <m:funcPr>
                        <m:ctrlPr>
                          <a:rPr lang="en-US" altLang="zh-CN" b="0" i="1" smtClean="0">
                            <a:solidFill>
                              <a:srgbClr val="C00000"/>
                            </a:solidFill>
                            <a:latin typeface="Cambria Math" panose="02040503050406030204" pitchFamily="18" charset="0"/>
                            <a:ea typeface="方正卡通简体" panose="03000509000000000000" pitchFamily="65" charset="-122"/>
                            <a:sym typeface="+mn-ea"/>
                          </a:rPr>
                        </m:ctrlPr>
                      </m:funcPr>
                      <m:fName>
                        <m:limLow>
                          <m:limLowPr>
                            <m:ctrlPr>
                              <a:rPr lang="en-US" altLang="zh-CN" b="0" i="1" smtClean="0">
                                <a:solidFill>
                                  <a:srgbClr val="C00000"/>
                                </a:solidFill>
                                <a:latin typeface="Cambria Math" panose="02040503050406030204" pitchFamily="18" charset="0"/>
                                <a:ea typeface="方正卡通简体" panose="03000509000000000000" pitchFamily="65" charset="-122"/>
                                <a:sym typeface="+mn-ea"/>
                              </a:rPr>
                            </m:ctrlPr>
                          </m:limLowPr>
                          <m:e>
                            <m:r>
                              <m:rPr>
                                <m:sty m:val="p"/>
                              </m:rPr>
                              <a:rPr lang="en-US" altLang="zh-CN" b="0" i="0" smtClean="0">
                                <a:solidFill>
                                  <a:srgbClr val="C00000"/>
                                </a:solidFill>
                                <a:latin typeface="Cambria Math" panose="02040503050406030204" pitchFamily="18" charset="0"/>
                                <a:ea typeface="方正卡通简体" panose="03000509000000000000" pitchFamily="65" charset="-122"/>
                                <a:sym typeface="+mn-ea"/>
                              </a:rPr>
                              <m:t>lim</m:t>
                            </m:r>
                          </m:e>
                          <m:lim>
                            <m:r>
                              <a:rPr lang="en-US" altLang="zh-CN" b="0" i="1" smtClean="0">
                                <a:solidFill>
                                  <a:srgbClr val="C00000"/>
                                </a:solidFill>
                                <a:latin typeface="Cambria Math" panose="02040503050406030204" pitchFamily="18" charset="0"/>
                                <a:ea typeface="方正卡通简体" panose="03000509000000000000" pitchFamily="65" charset="-122"/>
                                <a:sym typeface="+mn-ea"/>
                              </a:rPr>
                              <m:t>𝑥</m:t>
                            </m:r>
                            <m:r>
                              <a:rPr lang="en-US" altLang="zh-CN" b="0" i="1" smtClean="0">
                                <a:solidFill>
                                  <a:srgbClr val="C00000"/>
                                </a:solidFill>
                                <a:latin typeface="Cambria Math" panose="02040503050406030204" pitchFamily="18" charset="0"/>
                                <a:ea typeface="方正卡通简体" panose="03000509000000000000" pitchFamily="65" charset="-122"/>
                                <a:sym typeface="+mn-ea"/>
                              </a:rPr>
                              <m:t>→∞</m:t>
                            </m:r>
                          </m:lim>
                        </m:limLow>
                      </m:fName>
                      <m:e>
                        <m:sSup>
                          <m:sSupPr>
                            <m:ctrlPr>
                              <a:rPr lang="en-US" altLang="zh-CN" b="0" i="1" smtClean="0">
                                <a:solidFill>
                                  <a:srgbClr val="C00000"/>
                                </a:solidFill>
                                <a:latin typeface="Cambria Math" panose="02040503050406030204" pitchFamily="18" charset="0"/>
                                <a:ea typeface="方正卡通简体" panose="03000509000000000000" pitchFamily="65" charset="-122"/>
                                <a:sym typeface="+mn-ea"/>
                              </a:rPr>
                            </m:ctrlPr>
                          </m:sSupPr>
                          <m:e>
                            <m:d>
                              <m:dPr>
                                <m:ctrlPr>
                                  <a:rPr lang="en-US" altLang="zh-CN" b="0" i="1" smtClean="0">
                                    <a:solidFill>
                                      <a:srgbClr val="C00000"/>
                                    </a:solidFill>
                                    <a:latin typeface="Cambria Math" panose="02040503050406030204" pitchFamily="18" charset="0"/>
                                    <a:ea typeface="方正卡通简体" panose="03000509000000000000" pitchFamily="65" charset="-122"/>
                                    <a:sym typeface="+mn-ea"/>
                                  </a:rPr>
                                </m:ctrlPr>
                              </m:dPr>
                              <m:e>
                                <m:r>
                                  <a:rPr lang="en-US" altLang="zh-CN" b="0" i="1" smtClean="0">
                                    <a:solidFill>
                                      <a:srgbClr val="C00000"/>
                                    </a:solidFill>
                                    <a:latin typeface="Cambria Math" panose="02040503050406030204" pitchFamily="18" charset="0"/>
                                    <a:ea typeface="方正卡通简体" panose="03000509000000000000" pitchFamily="65" charset="-122"/>
                                    <a:sym typeface="+mn-ea"/>
                                  </a:rPr>
                                  <m:t>1−</m:t>
                                </m:r>
                                <m:f>
                                  <m:fPr>
                                    <m:ctrlPr>
                                      <a:rPr lang="en-US" altLang="zh-CN" b="0" i="1" smtClean="0">
                                        <a:solidFill>
                                          <a:srgbClr val="C00000"/>
                                        </a:solidFill>
                                        <a:latin typeface="Cambria Math" panose="02040503050406030204" pitchFamily="18" charset="0"/>
                                        <a:ea typeface="方正卡通简体" panose="03000509000000000000" pitchFamily="65" charset="-122"/>
                                        <a:sym typeface="+mn-ea"/>
                                      </a:rPr>
                                    </m:ctrlPr>
                                  </m:fPr>
                                  <m:num>
                                    <m:r>
                                      <a:rPr lang="en-US" altLang="zh-CN" b="0" i="1" smtClean="0">
                                        <a:solidFill>
                                          <a:srgbClr val="C00000"/>
                                        </a:solidFill>
                                        <a:latin typeface="Cambria Math" panose="02040503050406030204" pitchFamily="18" charset="0"/>
                                        <a:ea typeface="方正卡通简体" panose="03000509000000000000" pitchFamily="65" charset="-122"/>
                                        <a:sym typeface="+mn-ea"/>
                                      </a:rPr>
                                      <m:t>1</m:t>
                                    </m:r>
                                  </m:num>
                                  <m:den>
                                    <m:r>
                                      <a:rPr lang="en-US" altLang="zh-CN" b="0" i="1" smtClean="0">
                                        <a:solidFill>
                                          <a:srgbClr val="C00000"/>
                                        </a:solidFill>
                                        <a:latin typeface="Cambria Math" panose="02040503050406030204" pitchFamily="18" charset="0"/>
                                        <a:ea typeface="方正卡通简体" panose="03000509000000000000" pitchFamily="65" charset="-122"/>
                                        <a:sym typeface="+mn-ea"/>
                                      </a:rPr>
                                      <m:t>𝑥</m:t>
                                    </m:r>
                                  </m:den>
                                </m:f>
                              </m:e>
                            </m:d>
                          </m:e>
                          <m:sup>
                            <m:r>
                              <a:rPr lang="en-US" altLang="zh-CN" b="0" i="1" smtClean="0">
                                <a:solidFill>
                                  <a:srgbClr val="C00000"/>
                                </a:solidFill>
                                <a:latin typeface="Cambria Math" panose="02040503050406030204" pitchFamily="18" charset="0"/>
                                <a:ea typeface="方正卡通简体" panose="03000509000000000000" pitchFamily="65" charset="-122"/>
                                <a:sym typeface="+mn-ea"/>
                              </a:rPr>
                              <m:t>𝑥</m:t>
                            </m:r>
                          </m:sup>
                        </m:sSup>
                      </m:e>
                    </m:func>
                    <m:r>
                      <a:rPr lang="en-US" altLang="zh-CN" b="0" i="1" smtClean="0">
                        <a:solidFill>
                          <a:srgbClr val="C00000"/>
                        </a:solidFill>
                        <a:latin typeface="Cambria Math" panose="02040503050406030204" pitchFamily="18" charset="0"/>
                        <a:ea typeface="方正卡通简体" panose="03000509000000000000" pitchFamily="65" charset="-122"/>
                        <a:sym typeface="+mn-ea"/>
                      </a:rPr>
                      <m:t>=</m:t>
                    </m:r>
                    <m:sSup>
                      <m:sSupPr>
                        <m:ctrlPr>
                          <a:rPr lang="en-US" altLang="zh-CN" b="0" i="1" smtClean="0">
                            <a:solidFill>
                              <a:srgbClr val="C00000"/>
                            </a:solidFill>
                            <a:latin typeface="Cambria Math" panose="02040503050406030204" pitchFamily="18" charset="0"/>
                            <a:ea typeface="方正卡通简体" panose="03000509000000000000" pitchFamily="65" charset="-122"/>
                            <a:sym typeface="+mn-ea"/>
                          </a:rPr>
                        </m:ctrlPr>
                      </m:sSupPr>
                      <m:e>
                        <m:r>
                          <a:rPr lang="en-US" altLang="zh-CN" b="0" i="1" smtClean="0">
                            <a:solidFill>
                              <a:srgbClr val="C00000"/>
                            </a:solidFill>
                            <a:latin typeface="Cambria Math" panose="02040503050406030204" pitchFamily="18" charset="0"/>
                            <a:ea typeface="方正卡通简体" panose="03000509000000000000" pitchFamily="65" charset="-122"/>
                            <a:sym typeface="+mn-ea"/>
                          </a:rPr>
                          <m:t>𝑒</m:t>
                        </m:r>
                      </m:e>
                      <m:sup>
                        <m:r>
                          <a:rPr lang="en-US" altLang="zh-CN" b="0" i="1" smtClean="0">
                            <a:solidFill>
                              <a:srgbClr val="C00000"/>
                            </a:solidFill>
                            <a:latin typeface="Cambria Math" panose="02040503050406030204" pitchFamily="18" charset="0"/>
                            <a:ea typeface="方正卡通简体" panose="03000509000000000000" pitchFamily="65" charset="-122"/>
                            <a:sym typeface="+mn-ea"/>
                          </a:rPr>
                          <m:t>−1</m:t>
                        </m:r>
                      </m:sup>
                    </m:sSup>
                  </m:oMath>
                </a14:m>
                <a:r>
                  <a:rPr lang="zh-CN" altLang="en-US" dirty="0">
                    <a:solidFill>
                      <a:srgbClr val="C00000"/>
                    </a:solidFill>
                    <a:latin typeface="Cambria Math" panose="02040503050406030204" pitchFamily="18" charset="0"/>
                    <a:ea typeface="方正卡通简体" panose="03000509000000000000" pitchFamily="65" charset="-122"/>
                    <a:sym typeface="+mn-ea"/>
                  </a:rPr>
                  <a:t>，</a:t>
                </a:r>
                <a:r>
                  <a:rPr lang="en-US" altLang="zh-CN" dirty="0">
                    <a:solidFill>
                      <a:srgbClr val="C00000"/>
                    </a:solidFill>
                    <a:latin typeface="Cambria Math" panose="02040503050406030204" pitchFamily="18" charset="0"/>
                    <a:ea typeface="Cambria Math" panose="02040503050406030204" pitchFamily="18" charset="0"/>
                    <a:sym typeface="+mn-ea"/>
                  </a:rPr>
                  <a:t> y</a:t>
                </a:r>
                <a:r>
                  <a:rPr lang="zh-CN" altLang="en-US" dirty="0">
                    <a:solidFill>
                      <a:srgbClr val="C00000"/>
                    </a:solidFill>
                    <a:latin typeface="Cambria Math" panose="02040503050406030204" pitchFamily="18" charset="0"/>
                    <a:ea typeface="方正卡通简体" panose="03000509000000000000" pitchFamily="65" charset="-122"/>
                    <a:sym typeface="+mn-ea"/>
                  </a:rPr>
                  <a:t>支飞镖全部没有命中给定靶位的概率 </a:t>
                </a:r>
                <a14:m>
                  <m:oMath xmlns:m="http://schemas.openxmlformats.org/officeDocument/2006/math">
                    <m:sSup>
                      <m:sSupPr>
                        <m:ctrlPr>
                          <a:rPr lang="en-US" altLang="zh-CN" i="1" smtClean="0">
                            <a:solidFill>
                              <a:srgbClr val="C00000"/>
                            </a:solidFill>
                            <a:latin typeface="Cambria Math" panose="02040503050406030204" pitchFamily="18" charset="0"/>
                            <a:ea typeface="Cambria Math" panose="02040503050406030204" pitchFamily="18" charset="0"/>
                            <a:sym typeface="+mn-ea"/>
                          </a:rPr>
                        </m:ctrlPr>
                      </m:sSupPr>
                      <m:e>
                        <m:r>
                          <m:rPr>
                            <m:sty m:val="p"/>
                          </m:rPr>
                          <a:rPr lang="en-US" altLang="zh-CN" i="1">
                            <a:solidFill>
                              <a:srgbClr val="C00000"/>
                            </a:solidFill>
                            <a:latin typeface="Cambria Math" panose="02040503050406030204" pitchFamily="18" charset="0"/>
                            <a:ea typeface="Cambria Math" panose="02040503050406030204" pitchFamily="18" charset="0"/>
                            <a:sym typeface="+mn-ea"/>
                          </a:rPr>
                          <m:t>e</m:t>
                        </m:r>
                      </m:e>
                      <m:sup>
                        <m:r>
                          <a:rPr lang="en-US" altLang="zh-CN" b="0" i="1" smtClean="0">
                            <a:solidFill>
                              <a:srgbClr val="C00000"/>
                            </a:solidFill>
                            <a:latin typeface="Cambria Math" panose="02040503050406030204" pitchFamily="18" charset="0"/>
                            <a:ea typeface="Cambria Math" panose="02040503050406030204" pitchFamily="18" charset="0"/>
                            <a:sym typeface="+mn-ea"/>
                          </a:rPr>
                          <m:t>−</m:t>
                        </m:r>
                        <m:r>
                          <a:rPr lang="en-US" altLang="zh-CN" b="0" i="1" smtClean="0">
                            <a:solidFill>
                              <a:srgbClr val="C00000"/>
                            </a:solidFill>
                            <a:latin typeface="Cambria Math" panose="02040503050406030204" pitchFamily="18" charset="0"/>
                            <a:ea typeface="Cambria Math" panose="02040503050406030204" pitchFamily="18" charset="0"/>
                            <a:sym typeface="+mn-ea"/>
                          </a:rPr>
                          <m:t>𝑦</m:t>
                        </m:r>
                        <m:r>
                          <a:rPr lang="en-US" altLang="zh-CN" b="0" i="1" smtClean="0">
                            <a:solidFill>
                              <a:srgbClr val="C00000"/>
                            </a:solidFill>
                            <a:latin typeface="Cambria Math" panose="02040503050406030204" pitchFamily="18" charset="0"/>
                            <a:ea typeface="Cambria Math" panose="02040503050406030204" pitchFamily="18" charset="0"/>
                            <a:sym typeface="+mn-ea"/>
                          </a:rPr>
                          <m:t>/</m:t>
                        </m:r>
                        <m:r>
                          <a:rPr lang="en-US" altLang="zh-CN" b="0" i="1" smtClean="0">
                            <a:solidFill>
                              <a:srgbClr val="C00000"/>
                            </a:solidFill>
                            <a:latin typeface="Cambria Math" panose="02040503050406030204" pitchFamily="18" charset="0"/>
                            <a:ea typeface="Cambria Math" panose="02040503050406030204" pitchFamily="18" charset="0"/>
                            <a:sym typeface="+mn-ea"/>
                          </a:rPr>
                          <m:t>𝑥</m:t>
                        </m:r>
                      </m:sup>
                    </m:sSup>
                  </m:oMath>
                </a14:m>
                <a:endParaRPr lang="en-US" altLang="zh-CN" dirty="0">
                  <a:solidFill>
                    <a:schemeClr val="tx1"/>
                  </a:solidFill>
                  <a:latin typeface="Cambria Math" panose="02040503050406030204" pitchFamily="18" charset="0"/>
                  <a:ea typeface="方正卡通简体" panose="03000509000000000000" pitchFamily="65" charset="-122"/>
                  <a:sym typeface="+mn-ea"/>
                </a:endParaRPr>
              </a:p>
              <a:p>
                <a:pPr marL="428625" indent="-428625">
                  <a:buFont typeface="Wingdings" panose="05000000000000000000" pitchFamily="2" charset="2"/>
                  <a:buChar char="n"/>
                </a:pPr>
                <a:r>
                  <a:rPr lang="zh-CN" altLang="en-US" dirty="0">
                    <a:solidFill>
                      <a:schemeClr val="tx1"/>
                    </a:solidFill>
                    <a:latin typeface="Cambria Math" panose="02040503050406030204" pitchFamily="18" charset="0"/>
                    <a:ea typeface="方正卡通简体" panose="03000509000000000000" pitchFamily="65" charset="-122"/>
                    <a:sym typeface="+mn-ea"/>
                  </a:rPr>
                  <a:t>给定靶位至少被命中一次的概率为</a:t>
                </a:r>
                <a14:m>
                  <m:oMath xmlns:m="http://schemas.openxmlformats.org/officeDocument/2006/math">
                    <m:sSup>
                      <m:sSupPr>
                        <m:ctrlPr>
                          <a:rPr lang="en-US" altLang="zh-CN" i="1">
                            <a:solidFill>
                              <a:schemeClr val="tx1"/>
                            </a:solidFill>
                            <a:latin typeface="Cambria Math" panose="02040503050406030204" pitchFamily="18" charset="0"/>
                            <a:ea typeface="Cambria Math" panose="02040503050406030204" pitchFamily="18" charset="0"/>
                            <a:sym typeface="+mn-ea"/>
                          </a:rPr>
                        </m:ctrlPr>
                      </m:sSupPr>
                      <m:e>
                        <m:r>
                          <a:rPr lang="en-US" altLang="zh-CN" b="0" i="1" smtClean="0">
                            <a:solidFill>
                              <a:schemeClr val="tx1"/>
                            </a:solidFill>
                            <a:latin typeface="Cambria Math" panose="02040503050406030204" pitchFamily="18" charset="0"/>
                            <a:ea typeface="Cambria Math" panose="02040503050406030204" pitchFamily="18" charset="0"/>
                            <a:sym typeface="+mn-ea"/>
                          </a:rPr>
                          <m:t>1−</m:t>
                        </m:r>
                        <m:r>
                          <m:rPr>
                            <m:sty m:val="p"/>
                          </m:rPr>
                          <a:rPr lang="en-US" altLang="zh-CN" i="1">
                            <a:solidFill>
                              <a:schemeClr val="tx1"/>
                            </a:solidFill>
                            <a:latin typeface="Cambria Math" panose="02040503050406030204" pitchFamily="18" charset="0"/>
                            <a:ea typeface="Cambria Math" panose="02040503050406030204" pitchFamily="18" charset="0"/>
                            <a:sym typeface="+mn-ea"/>
                          </a:rPr>
                          <m:t>e</m:t>
                        </m:r>
                      </m:e>
                      <m:sup>
                        <m:r>
                          <a:rPr lang="en-US" altLang="zh-CN" i="1">
                            <a:solidFill>
                              <a:schemeClr val="tx1"/>
                            </a:solidFill>
                            <a:latin typeface="Cambria Math" panose="02040503050406030204" pitchFamily="18" charset="0"/>
                            <a:ea typeface="Cambria Math" panose="02040503050406030204" pitchFamily="18" charset="0"/>
                            <a:sym typeface="+mn-ea"/>
                          </a:rPr>
                          <m:t>−</m:t>
                        </m:r>
                        <m:r>
                          <a:rPr lang="en-US" altLang="zh-CN" i="1">
                            <a:solidFill>
                              <a:schemeClr val="tx1"/>
                            </a:solidFill>
                            <a:latin typeface="Cambria Math" panose="02040503050406030204" pitchFamily="18" charset="0"/>
                            <a:ea typeface="Cambria Math" panose="02040503050406030204" pitchFamily="18" charset="0"/>
                            <a:sym typeface="+mn-ea"/>
                          </a:rPr>
                          <m:t>𝑦</m:t>
                        </m:r>
                        <m:r>
                          <a:rPr lang="en-US" altLang="zh-CN" i="1">
                            <a:solidFill>
                              <a:schemeClr val="tx1"/>
                            </a:solidFill>
                            <a:latin typeface="Cambria Math" panose="02040503050406030204" pitchFamily="18" charset="0"/>
                            <a:ea typeface="Cambria Math" panose="02040503050406030204" pitchFamily="18" charset="0"/>
                            <a:sym typeface="+mn-ea"/>
                          </a:rPr>
                          <m:t>/</m:t>
                        </m:r>
                        <m:r>
                          <a:rPr lang="en-US" altLang="zh-CN" i="1">
                            <a:solidFill>
                              <a:schemeClr val="tx1"/>
                            </a:solidFill>
                            <a:latin typeface="Cambria Math" panose="02040503050406030204" pitchFamily="18" charset="0"/>
                            <a:ea typeface="Cambria Math" panose="02040503050406030204" pitchFamily="18" charset="0"/>
                            <a:sym typeface="+mn-ea"/>
                          </a:rPr>
                          <m:t>𝑥</m:t>
                        </m:r>
                      </m:sup>
                    </m:sSup>
                  </m:oMath>
                </a14:m>
                <a:endParaRPr lang="zh-CN" altLang="en-US" dirty="0">
                  <a:latin typeface="Cambria Math" panose="02040503050406030204" pitchFamily="18" charset="0"/>
                  <a:ea typeface="方正卡通简体" panose="03000509000000000000" pitchFamily="65" charset="-122"/>
                  <a:sym typeface="+mn-ea"/>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72059" y="1667488"/>
                <a:ext cx="9086850" cy="4333262"/>
              </a:xfrm>
              <a:blipFill>
                <a:blip r:embed="rId3"/>
                <a:stretch>
                  <a:fillRect l="-1342" t="-563" r="-20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299C669C-CC24-20EC-8560-C3CBBF462525}"/>
              </a:ext>
            </a:extLst>
          </p:cNvPr>
          <p:cNvSpPr txBox="1"/>
          <p:nvPr/>
        </p:nvSpPr>
        <p:spPr>
          <a:xfrm>
            <a:off x="2514600" y="2819400"/>
            <a:ext cx="1524000" cy="461665"/>
          </a:xfrm>
          <a:prstGeom prst="rect">
            <a:avLst/>
          </a:prstGeom>
          <a:noFill/>
        </p:spPr>
        <p:txBody>
          <a:bodyPr wrap="square" rtlCol="0">
            <a:spAutoFit/>
          </a:bodyPr>
          <a:lstStyle/>
          <a:p>
            <a:pPr algn="ctr"/>
            <a:r>
              <a:rPr kumimoji="1" lang="zh-CN" altLang="en-US" sz="2400" dirty="0">
                <a:solidFill>
                  <a:srgbClr val="00B050"/>
                </a:solidFill>
              </a:rPr>
              <a:t>（假阳率）</a:t>
            </a:r>
          </a:p>
        </p:txBody>
      </p:sp>
    </p:spTree>
    <p:extLst>
      <p:ext uri="{BB962C8B-B14F-4D97-AF65-F5344CB8AC3E}">
        <p14:creationId xmlns:p14="http://schemas.microsoft.com/office/powerpoint/2010/main" val="144134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52</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72059" y="1667488"/>
                <a:ext cx="9086850" cy="4333262"/>
              </a:xfrm>
            </p:spPr>
            <p:txBody>
              <a:bodyPr>
                <a:normAutofit/>
              </a:bodyPr>
              <a:lstStyle/>
              <a:p>
                <a:pPr marL="89154" indent="0">
                  <a:buNone/>
                </a:pPr>
                <a:r>
                  <a:rPr lang="en-US" altLang="zh-CN" sz="2625" dirty="0">
                    <a:latin typeface="Cambria Math" panose="02040503050406030204" pitchFamily="18" charset="0"/>
                    <a:ea typeface="方正卡通简体" panose="03000509000000000000" pitchFamily="65" charset="-122"/>
                  </a:rPr>
                  <a:t>4.3.3 </a:t>
                </a:r>
                <a:r>
                  <a:rPr lang="zh-CN" altLang="en-US" sz="2625" dirty="0">
                    <a:latin typeface="Cambria Math" panose="02040503050406030204" pitchFamily="18" charset="0"/>
                    <a:ea typeface="方正卡通简体" panose="03000509000000000000" pitchFamily="65" charset="-122"/>
                  </a:rPr>
                  <a:t>布隆过滤方法的分析</a:t>
                </a:r>
              </a:p>
              <a:p>
                <a:pPr marL="0" indent="0">
                  <a:buNone/>
                </a:pPr>
                <a:r>
                  <a:rPr lang="zh-CN" altLang="en-US" sz="2250" dirty="0">
                    <a:solidFill>
                      <a:srgbClr val="CC0066"/>
                    </a:solidFill>
                    <a:latin typeface="文道楷体" panose="02010600040101010101" pitchFamily="2" charset="-122"/>
                    <a:ea typeface="文道楷体" panose="02010600040101010101" pitchFamily="2" charset="-122"/>
                    <a:sym typeface="+mn-ea"/>
                  </a:rPr>
                  <a:t>使用飞镖投掷模型来模拟布隆过滤。假设有</a:t>
                </a:r>
                <a:r>
                  <a:rPr lang="en-US" altLang="zh-CN" sz="2250" dirty="0">
                    <a:solidFill>
                      <a:srgbClr val="CC0066"/>
                    </a:solidFill>
                    <a:latin typeface="文道楷体" panose="02010600040101010101" pitchFamily="2" charset="-122"/>
                    <a:ea typeface="文道楷体" panose="02010600040101010101" pitchFamily="2" charset="-122"/>
                    <a:sym typeface="+mn-ea"/>
                  </a:rPr>
                  <a:t>y</a:t>
                </a:r>
                <a:r>
                  <a:rPr lang="zh-CN" altLang="en-US" sz="2250" dirty="0">
                    <a:solidFill>
                      <a:srgbClr val="CC0066"/>
                    </a:solidFill>
                    <a:latin typeface="文道楷体" panose="02010600040101010101" pitchFamily="2" charset="-122"/>
                    <a:ea typeface="文道楷体" panose="02010600040101010101" pitchFamily="2" charset="-122"/>
                    <a:sym typeface="+mn-ea"/>
                  </a:rPr>
                  <a:t>支飞镖和</a:t>
                </a:r>
                <a:r>
                  <a:rPr lang="en-US" altLang="zh-CN" sz="2250" dirty="0">
                    <a:solidFill>
                      <a:srgbClr val="CC0066"/>
                    </a:solidFill>
                    <a:latin typeface="文道楷体" panose="02010600040101010101" pitchFamily="2" charset="-122"/>
                    <a:ea typeface="文道楷体" panose="02010600040101010101" pitchFamily="2" charset="-122"/>
                    <a:sym typeface="+mn-ea"/>
                  </a:rPr>
                  <a:t>x</a:t>
                </a:r>
                <a:r>
                  <a:rPr lang="zh-CN" altLang="en-US" sz="2250" dirty="0">
                    <a:solidFill>
                      <a:srgbClr val="CC0066"/>
                    </a:solidFill>
                    <a:latin typeface="文道楷体" panose="02010600040101010101" pitchFamily="2" charset="-122"/>
                    <a:ea typeface="文道楷体" panose="02010600040101010101" pitchFamily="2" charset="-122"/>
                    <a:sym typeface="+mn-ea"/>
                  </a:rPr>
                  <a:t>个靶位，</a:t>
                </a:r>
                <a14:m>
                  <m:oMath xmlns:m="http://schemas.openxmlformats.org/officeDocument/2006/math">
                    <m:f>
                      <m:fPr>
                        <m:ctrlPr>
                          <a:rPr lang="en-US" altLang="zh-CN" i="1" smtClean="0">
                            <a:solidFill>
                              <a:srgbClr val="CC0066"/>
                            </a:solidFill>
                            <a:latin typeface="Cambria Math" panose="02040503050406030204" pitchFamily="18" charset="0"/>
                            <a:ea typeface="Cambria Math" panose="02040503050406030204" pitchFamily="18" charset="0"/>
                            <a:sym typeface="+mn-ea"/>
                          </a:rPr>
                        </m:ctrlPr>
                      </m:fPr>
                      <m:num>
                        <m:r>
                          <a:rPr lang="en-US" altLang="zh-CN" b="0" i="1" smtClean="0">
                            <a:solidFill>
                              <a:srgbClr val="CC0066"/>
                            </a:solidFill>
                            <a:latin typeface="Cambria Math" panose="02040503050406030204" pitchFamily="18" charset="0"/>
                            <a:ea typeface="Cambria Math" panose="02040503050406030204" pitchFamily="18" charset="0"/>
                            <a:sym typeface="+mn-ea"/>
                          </a:rPr>
                          <m:t>1</m:t>
                        </m:r>
                      </m:num>
                      <m:den>
                        <m:r>
                          <a:rPr lang="en-US" altLang="zh-CN" b="0" i="1" smtClean="0">
                            <a:solidFill>
                              <a:srgbClr val="CC0066"/>
                            </a:solidFill>
                            <a:latin typeface="Cambria Math" panose="02040503050406030204" pitchFamily="18" charset="0"/>
                            <a:ea typeface="Cambria Math" panose="02040503050406030204" pitchFamily="18" charset="0"/>
                            <a:sym typeface="+mn-ea"/>
                          </a:rPr>
                          <m:t>𝑥</m:t>
                        </m:r>
                      </m:den>
                    </m:f>
                  </m:oMath>
                </a14:m>
                <a:r>
                  <a:rPr lang="zh-CN" altLang="en-US" dirty="0">
                    <a:solidFill>
                      <a:srgbClr val="CC0066"/>
                    </a:solidFill>
                    <a:latin typeface="文道楷体" panose="02010600040101010101" pitchFamily="2" charset="-122"/>
                    <a:ea typeface="文道楷体" panose="02010600040101010101" pitchFamily="2" charset="-122"/>
                    <a:sym typeface="+mn-ea"/>
                  </a:rPr>
                  <a:t>很小时，</a:t>
                </a:r>
                <a:r>
                  <a:rPr lang="en-US" altLang="zh-CN" dirty="0">
                    <a:solidFill>
                      <a:srgbClr val="CC0066"/>
                    </a:solidFill>
                    <a:latin typeface="文道楷体" panose="02010600040101010101" pitchFamily="2" charset="-122"/>
                    <a:ea typeface="文道楷体" panose="02010600040101010101" pitchFamily="2" charset="-122"/>
                    <a:sym typeface="+mn-ea"/>
                  </a:rPr>
                  <a:t>y</a:t>
                </a:r>
                <a:r>
                  <a:rPr lang="zh-CN" altLang="en-US" dirty="0">
                    <a:solidFill>
                      <a:srgbClr val="CC0066"/>
                    </a:solidFill>
                    <a:latin typeface="文道楷体" panose="02010600040101010101" pitchFamily="2" charset="-122"/>
                    <a:ea typeface="文道楷体" panose="02010600040101010101" pitchFamily="2" charset="-122"/>
                    <a:sym typeface="+mn-ea"/>
                  </a:rPr>
                  <a:t>支飞镖全部没有命中的概率为</a:t>
                </a:r>
                <a14:m>
                  <m:oMath xmlns:m="http://schemas.openxmlformats.org/officeDocument/2006/math">
                    <m:sSup>
                      <m:sSupPr>
                        <m:ctrlPr>
                          <a:rPr lang="en-US" altLang="zh-CN" i="1" smtClean="0">
                            <a:solidFill>
                              <a:srgbClr val="CC0066"/>
                            </a:solidFill>
                            <a:latin typeface="Cambria Math" panose="02040503050406030204" pitchFamily="18" charset="0"/>
                            <a:ea typeface="Cambria Math" panose="02040503050406030204" pitchFamily="18" charset="0"/>
                            <a:sym typeface="+mn-ea"/>
                          </a:rPr>
                        </m:ctrlPr>
                      </m:sSupPr>
                      <m:e>
                        <m:r>
                          <m:rPr>
                            <m:sty m:val="p"/>
                          </m:rPr>
                          <a:rPr lang="en-US" altLang="zh-CN" i="1">
                            <a:solidFill>
                              <a:srgbClr val="CC0066"/>
                            </a:solidFill>
                            <a:latin typeface="Cambria Math" panose="02040503050406030204" pitchFamily="18" charset="0"/>
                            <a:ea typeface="Cambria Math" panose="02040503050406030204" pitchFamily="18" charset="0"/>
                            <a:sym typeface="+mn-ea"/>
                          </a:rPr>
                          <m:t>e</m:t>
                        </m:r>
                      </m:e>
                      <m:sup>
                        <m:r>
                          <a:rPr lang="en-US" altLang="zh-CN" b="0" i="1" smtClean="0">
                            <a:solidFill>
                              <a:srgbClr val="CC0066"/>
                            </a:solidFill>
                            <a:latin typeface="Cambria Math" panose="02040503050406030204" pitchFamily="18" charset="0"/>
                            <a:ea typeface="Cambria Math" panose="02040503050406030204" pitchFamily="18" charset="0"/>
                            <a:sym typeface="+mn-ea"/>
                          </a:rPr>
                          <m:t>−</m:t>
                        </m:r>
                        <m:r>
                          <a:rPr lang="en-US" altLang="zh-CN" b="0" i="1" smtClean="0">
                            <a:solidFill>
                              <a:srgbClr val="CC0066"/>
                            </a:solidFill>
                            <a:latin typeface="Cambria Math" panose="02040503050406030204" pitchFamily="18" charset="0"/>
                            <a:ea typeface="Cambria Math" panose="02040503050406030204" pitchFamily="18" charset="0"/>
                            <a:sym typeface="+mn-ea"/>
                          </a:rPr>
                          <m:t>𝑦</m:t>
                        </m:r>
                        <m:r>
                          <a:rPr lang="en-US" altLang="zh-CN" b="0" i="1" smtClean="0">
                            <a:solidFill>
                              <a:srgbClr val="CC0066"/>
                            </a:solidFill>
                            <a:latin typeface="Cambria Math" panose="02040503050406030204" pitchFamily="18" charset="0"/>
                            <a:ea typeface="Cambria Math" panose="02040503050406030204" pitchFamily="18" charset="0"/>
                            <a:sym typeface="+mn-ea"/>
                          </a:rPr>
                          <m:t>/</m:t>
                        </m:r>
                        <m:r>
                          <a:rPr lang="en-US" altLang="zh-CN" b="0" i="1" smtClean="0">
                            <a:solidFill>
                              <a:srgbClr val="CC0066"/>
                            </a:solidFill>
                            <a:latin typeface="Cambria Math" panose="02040503050406030204" pitchFamily="18" charset="0"/>
                            <a:ea typeface="Cambria Math" panose="02040503050406030204" pitchFamily="18" charset="0"/>
                            <a:sym typeface="+mn-ea"/>
                          </a:rPr>
                          <m:t>𝑥</m:t>
                        </m:r>
                      </m:sup>
                    </m:sSup>
                  </m:oMath>
                </a14:m>
                <a:endParaRPr lang="en-US" altLang="zh-CN" dirty="0">
                  <a:latin typeface="文道楷体" panose="02010600040101010101" pitchFamily="2" charset="-122"/>
                  <a:ea typeface="文道楷体" panose="02010600040101010101" pitchFamily="2" charset="-122"/>
                  <a:sym typeface="+mn-ea"/>
                </a:endParaRPr>
              </a:p>
              <a:p>
                <a:pPr marL="0" indent="0">
                  <a:buNone/>
                </a:pPr>
                <a:r>
                  <a:rPr lang="en-US" altLang="zh-CN" dirty="0">
                    <a:latin typeface="文道楷体" panose="02010600040101010101" pitchFamily="2" charset="-122"/>
                    <a:ea typeface="文道楷体" panose="02010600040101010101" pitchFamily="2" charset="-122"/>
                    <a:sym typeface="+mn-ea"/>
                  </a:rPr>
                  <a:t>1</a:t>
                </a:r>
                <a:r>
                  <a:rPr lang="zh-CN" altLang="en-US" dirty="0">
                    <a:latin typeface="文道楷体" panose="02010600040101010101" pitchFamily="2" charset="-122"/>
                    <a:ea typeface="文道楷体" panose="02010600040101010101" pitchFamily="2" charset="-122"/>
                    <a:sym typeface="+mn-ea"/>
                  </a:rPr>
                  <a:t>个布隆滤波器</a:t>
                </a:r>
                <a:endParaRPr lang="en-US" altLang="zh-CN" dirty="0">
                  <a:latin typeface="文道楷体" panose="02010600040101010101" pitchFamily="2" charset="-122"/>
                  <a:ea typeface="文道楷体" panose="02010600040101010101" pitchFamily="2" charset="-122"/>
                  <a:sym typeface="+mn-ea"/>
                </a:endParaRPr>
              </a:p>
              <a:p>
                <a:pPr marL="0" indent="0">
                  <a:buNone/>
                </a:pPr>
                <a:r>
                  <a:rPr lang="en-US" altLang="zh-CN" dirty="0">
                    <a:solidFill>
                      <a:srgbClr val="008000"/>
                    </a:solidFill>
                    <a:latin typeface="Cambria Math" panose="02040503050406030204" pitchFamily="18" charset="0"/>
                    <a:ea typeface="Cambria Math" panose="02040503050406030204" pitchFamily="18" charset="0"/>
                    <a:sym typeface="+mn-ea"/>
                  </a:rPr>
                  <a:t>S</a:t>
                </a:r>
                <a:r>
                  <a:rPr lang="zh-CN" altLang="en-US" dirty="0">
                    <a:solidFill>
                      <a:srgbClr val="008000"/>
                    </a:solidFill>
                    <a:latin typeface="Cambria Math" panose="02040503050406030204" pitchFamily="18" charset="0"/>
                    <a:ea typeface="方正卡通简体" panose="03000509000000000000" pitchFamily="65" charset="-122"/>
                    <a:sym typeface="+mn-ea"/>
                  </a:rPr>
                  <a:t>中存在</a:t>
                </a:r>
                <a:r>
                  <a:rPr lang="en-US" altLang="zh-CN" dirty="0">
                    <a:solidFill>
                      <a:srgbClr val="008000"/>
                    </a:solidFill>
                    <a:latin typeface="Cambria Math" panose="02040503050406030204" pitchFamily="18" charset="0"/>
                    <a:ea typeface="Cambria Math" panose="02040503050406030204" pitchFamily="18" charset="0"/>
                    <a:sym typeface="+mn-ea"/>
                  </a:rPr>
                  <a:t>10</a:t>
                </a:r>
                <a:r>
                  <a:rPr lang="zh-CN" altLang="en-US" dirty="0">
                    <a:solidFill>
                      <a:srgbClr val="008000"/>
                    </a:solidFill>
                    <a:latin typeface="Cambria Math" panose="02040503050406030204" pitchFamily="18" charset="0"/>
                    <a:ea typeface="方正卡通简体" panose="03000509000000000000" pitchFamily="65" charset="-122"/>
                    <a:sym typeface="+mn-ea"/>
                  </a:rPr>
                  <a:t>亿元素，因此</a:t>
                </a:r>
                <a14:m>
                  <m:oMath xmlns:m="http://schemas.openxmlformats.org/officeDocument/2006/math">
                    <m:r>
                      <a:rPr lang="en-US" altLang="zh-CN" b="0" i="1" smtClean="0">
                        <a:solidFill>
                          <a:srgbClr val="008000"/>
                        </a:solidFill>
                        <a:latin typeface="Cambria Math" panose="02040503050406030204" pitchFamily="18" charset="0"/>
                        <a:ea typeface="Cambria Math" panose="02040503050406030204" pitchFamily="18" charset="0"/>
                        <a:sym typeface="+mn-ea"/>
                      </a:rPr>
                      <m:t>𝑦</m:t>
                    </m:r>
                    <m:r>
                      <a:rPr lang="en-US" altLang="zh-CN" b="0" i="1" smtClean="0">
                        <a:solidFill>
                          <a:srgbClr val="008000"/>
                        </a:solidFill>
                        <a:latin typeface="Cambria Math" panose="02040503050406030204" pitchFamily="18" charset="0"/>
                        <a:ea typeface="Cambria Math" panose="02040503050406030204" pitchFamily="18" charset="0"/>
                        <a:sym typeface="+mn-ea"/>
                      </a:rPr>
                      <m:t>=</m:t>
                    </m:r>
                    <m:sSup>
                      <m:sSupPr>
                        <m:ctrlPr>
                          <a:rPr lang="en-US" altLang="zh-CN" b="0" i="1" smtClean="0">
                            <a:solidFill>
                              <a:srgbClr val="008000"/>
                            </a:solidFill>
                            <a:latin typeface="Cambria Math" panose="02040503050406030204" pitchFamily="18" charset="0"/>
                            <a:ea typeface="Cambria Math" panose="02040503050406030204" pitchFamily="18" charset="0"/>
                            <a:sym typeface="+mn-ea"/>
                          </a:rPr>
                        </m:ctrlPr>
                      </m:sSupPr>
                      <m:e>
                        <m:r>
                          <a:rPr lang="en-US" altLang="zh-CN" b="0" i="1" smtClean="0">
                            <a:solidFill>
                              <a:srgbClr val="008000"/>
                            </a:solidFill>
                            <a:latin typeface="Cambria Math" panose="02040503050406030204" pitchFamily="18" charset="0"/>
                            <a:ea typeface="Cambria Math" panose="02040503050406030204" pitchFamily="18" charset="0"/>
                            <a:sym typeface="+mn-ea"/>
                          </a:rPr>
                          <m:t>10</m:t>
                        </m:r>
                      </m:e>
                      <m:sup>
                        <m:r>
                          <a:rPr lang="en-US" altLang="zh-CN" b="0" i="1" smtClean="0">
                            <a:solidFill>
                              <a:srgbClr val="008000"/>
                            </a:solidFill>
                            <a:latin typeface="Cambria Math" panose="02040503050406030204" pitchFamily="18" charset="0"/>
                            <a:ea typeface="Cambria Math" panose="02040503050406030204" pitchFamily="18" charset="0"/>
                            <a:sym typeface="+mn-ea"/>
                          </a:rPr>
                          <m:t>9</m:t>
                        </m:r>
                      </m:sup>
                    </m:sSup>
                  </m:oMath>
                </a14:m>
                <a:r>
                  <a:rPr lang="zh-CN" altLang="en-US" dirty="0">
                    <a:solidFill>
                      <a:srgbClr val="008000"/>
                    </a:solidFill>
                    <a:latin typeface="Cambria Math" panose="02040503050406030204" pitchFamily="18" charset="0"/>
                    <a:ea typeface="方正卡通简体" panose="03000509000000000000" pitchFamily="65" charset="-122"/>
                    <a:sym typeface="+mn-ea"/>
                  </a:rPr>
                  <a:t>支飞镖，位数组容量</a:t>
                </a:r>
                <a:r>
                  <a:rPr lang="en-US" altLang="zh-CN" dirty="0">
                    <a:solidFill>
                      <a:srgbClr val="008000"/>
                    </a:solidFill>
                    <a:latin typeface="Cambria Math" panose="02040503050406030204" pitchFamily="18" charset="0"/>
                    <a:ea typeface="Cambria Math" panose="02040503050406030204" pitchFamily="18" charset="0"/>
                    <a:sym typeface="+mn-ea"/>
                  </a:rPr>
                  <a:t>80</a:t>
                </a:r>
                <a:r>
                  <a:rPr lang="zh-CN" altLang="en-US" dirty="0">
                    <a:solidFill>
                      <a:srgbClr val="008000"/>
                    </a:solidFill>
                    <a:latin typeface="Cambria Math" panose="02040503050406030204" pitchFamily="18" charset="0"/>
                    <a:ea typeface="方正卡通简体" panose="03000509000000000000" pitchFamily="65" charset="-122"/>
                    <a:sym typeface="+mn-ea"/>
                  </a:rPr>
                  <a:t>亿，因此</a:t>
                </a:r>
                <a:endParaRPr lang="en-US" altLang="zh-CN" dirty="0">
                  <a:solidFill>
                    <a:srgbClr val="008000"/>
                  </a:solidFill>
                  <a:latin typeface="Cambria Math" panose="02040503050406030204" pitchFamily="18" charset="0"/>
                  <a:ea typeface="Cambria Math" panose="02040503050406030204" pitchFamily="18" charset="0"/>
                  <a:sym typeface="+mn-ea"/>
                </a:endParaRPr>
              </a:p>
              <a:p>
                <a:pPr marL="0" indent="0">
                  <a:buNone/>
                </a:pPr>
                <a14:m>
                  <m:oMath xmlns:m="http://schemas.openxmlformats.org/officeDocument/2006/math">
                    <m:r>
                      <a:rPr lang="en-US" altLang="zh-CN" b="0" i="1" smtClean="0">
                        <a:solidFill>
                          <a:srgbClr val="008000"/>
                        </a:solidFill>
                        <a:latin typeface="Cambria Math" panose="02040503050406030204" pitchFamily="18" charset="0"/>
                        <a:ea typeface="Cambria Math" panose="02040503050406030204" pitchFamily="18" charset="0"/>
                        <a:sym typeface="+mn-ea"/>
                      </a:rPr>
                      <m:t>𝑥</m:t>
                    </m:r>
                    <m:r>
                      <a:rPr lang="en-US" altLang="zh-CN" b="0" i="1" smtClean="0">
                        <a:solidFill>
                          <a:srgbClr val="008000"/>
                        </a:solidFill>
                        <a:latin typeface="Cambria Math" panose="02040503050406030204" pitchFamily="18" charset="0"/>
                        <a:ea typeface="Cambria Math" panose="02040503050406030204" pitchFamily="18" charset="0"/>
                        <a:sym typeface="+mn-ea"/>
                      </a:rPr>
                      <m:t>=8×</m:t>
                    </m:r>
                    <m:sSup>
                      <m:sSupPr>
                        <m:ctrlPr>
                          <a:rPr lang="en-US" altLang="zh-CN" b="0" i="1" smtClean="0">
                            <a:solidFill>
                              <a:srgbClr val="008000"/>
                            </a:solidFill>
                            <a:latin typeface="Cambria Math" panose="02040503050406030204" pitchFamily="18" charset="0"/>
                            <a:ea typeface="Cambria Math" panose="02040503050406030204" pitchFamily="18" charset="0"/>
                            <a:sym typeface="+mn-ea"/>
                          </a:rPr>
                        </m:ctrlPr>
                      </m:sSupPr>
                      <m:e>
                        <m:r>
                          <a:rPr lang="en-US" altLang="zh-CN" b="0" i="1" smtClean="0">
                            <a:solidFill>
                              <a:srgbClr val="008000"/>
                            </a:solidFill>
                            <a:latin typeface="Cambria Math" panose="02040503050406030204" pitchFamily="18" charset="0"/>
                            <a:ea typeface="Cambria Math" panose="02040503050406030204" pitchFamily="18" charset="0"/>
                            <a:sym typeface="+mn-ea"/>
                          </a:rPr>
                          <m:t>10</m:t>
                        </m:r>
                      </m:e>
                      <m:sup>
                        <m:r>
                          <a:rPr lang="en-US" altLang="zh-CN" b="0" i="1" smtClean="0">
                            <a:solidFill>
                              <a:srgbClr val="008000"/>
                            </a:solidFill>
                            <a:latin typeface="Cambria Math" panose="02040503050406030204" pitchFamily="18" charset="0"/>
                            <a:ea typeface="Cambria Math" panose="02040503050406030204" pitchFamily="18" charset="0"/>
                            <a:sym typeface="+mn-ea"/>
                          </a:rPr>
                          <m:t>9</m:t>
                        </m:r>
                      </m:sup>
                    </m:sSup>
                  </m:oMath>
                </a14:m>
                <a:r>
                  <a:rPr lang="zh-CN" altLang="en-US" dirty="0">
                    <a:solidFill>
                      <a:srgbClr val="008000"/>
                    </a:solidFill>
                    <a:latin typeface="Cambria Math" panose="02040503050406030204" pitchFamily="18" charset="0"/>
                    <a:ea typeface="方正卡通简体" panose="03000509000000000000" pitchFamily="65" charset="-122"/>
                    <a:sym typeface="+mn-ea"/>
                  </a:rPr>
                  <a:t>个靶位</a:t>
                </a:r>
                <a:r>
                  <a:rPr lang="zh-CN" altLang="en-US" dirty="0">
                    <a:latin typeface="Cambria Math" panose="02040503050406030204" pitchFamily="18" charset="0"/>
                    <a:ea typeface="方正卡通简体" panose="03000509000000000000" pitchFamily="65" charset="-122"/>
                    <a:sym typeface="+mn-ea"/>
                  </a:rPr>
                  <a:t>。</a:t>
                </a:r>
                <a:endParaRPr lang="en-US" altLang="zh-CN" dirty="0">
                  <a:latin typeface="Cambria Math" panose="02040503050406030204" pitchFamily="18" charset="0"/>
                  <a:ea typeface="Cambria Math" panose="02040503050406030204" pitchFamily="18" charset="0"/>
                  <a:sym typeface="+mn-ea"/>
                </a:endParaRPr>
              </a:p>
              <a:p>
                <a:pPr marL="0" indent="0">
                  <a:buNone/>
                </a:pPr>
                <a:r>
                  <a:rPr lang="zh-CN" altLang="en-US" dirty="0">
                    <a:solidFill>
                      <a:srgbClr val="0070C0"/>
                    </a:solidFill>
                    <a:latin typeface="Cambria Math" panose="02040503050406030204" pitchFamily="18" charset="0"/>
                    <a:ea typeface="方正卡通简体" panose="03000509000000000000" pitchFamily="65" charset="-122"/>
                    <a:sym typeface="+mn-ea"/>
                  </a:rPr>
                  <a:t>给定靶位未被击中的概率</a:t>
                </a:r>
                <a14:m>
                  <m:oMath xmlns:m="http://schemas.openxmlformats.org/officeDocument/2006/math">
                    <m:sSup>
                      <m:sSupPr>
                        <m:ctrlPr>
                          <a:rPr lang="en-US" altLang="zh-CN" b="0" i="1" smtClean="0">
                            <a:solidFill>
                              <a:srgbClr val="0070C0"/>
                            </a:solidFill>
                            <a:latin typeface="Cambria Math" panose="02040503050406030204" pitchFamily="18" charset="0"/>
                            <a:ea typeface="Cambria Math" panose="02040503050406030204" pitchFamily="18" charset="0"/>
                            <a:sym typeface="+mn-ea"/>
                          </a:rPr>
                        </m:ctrlPr>
                      </m:sSupPr>
                      <m:e>
                        <m:r>
                          <a:rPr lang="en-US" altLang="zh-CN" b="0" i="1" smtClean="0">
                            <a:solidFill>
                              <a:srgbClr val="0070C0"/>
                            </a:solidFill>
                            <a:latin typeface="Cambria Math" panose="02040503050406030204" pitchFamily="18" charset="0"/>
                            <a:ea typeface="Cambria Math" panose="02040503050406030204" pitchFamily="18" charset="0"/>
                            <a:sym typeface="+mn-ea"/>
                          </a:rPr>
                          <m:t>𝑒</m:t>
                        </m:r>
                      </m:e>
                      <m:sup>
                        <m:r>
                          <a:rPr lang="en-US" altLang="zh-CN" b="0" i="1" smtClean="0">
                            <a:solidFill>
                              <a:srgbClr val="0070C0"/>
                            </a:solidFill>
                            <a:latin typeface="Cambria Math" panose="02040503050406030204" pitchFamily="18" charset="0"/>
                            <a:ea typeface="Cambria Math" panose="02040503050406030204" pitchFamily="18" charset="0"/>
                            <a:sym typeface="+mn-ea"/>
                          </a:rPr>
                          <m:t>−</m:t>
                        </m:r>
                        <m:r>
                          <a:rPr lang="en-US" altLang="zh-CN" b="0" i="1" smtClean="0">
                            <a:solidFill>
                              <a:srgbClr val="0070C0"/>
                            </a:solidFill>
                            <a:latin typeface="Cambria Math" panose="02040503050406030204" pitchFamily="18" charset="0"/>
                            <a:ea typeface="Cambria Math" panose="02040503050406030204" pitchFamily="18" charset="0"/>
                            <a:sym typeface="+mn-ea"/>
                          </a:rPr>
                          <m:t>𝑦</m:t>
                        </m:r>
                        <m:r>
                          <a:rPr lang="en-US" altLang="zh-CN" b="0" i="1" smtClean="0">
                            <a:solidFill>
                              <a:srgbClr val="0070C0"/>
                            </a:solidFill>
                            <a:latin typeface="Cambria Math" panose="02040503050406030204" pitchFamily="18" charset="0"/>
                            <a:ea typeface="Cambria Math" panose="02040503050406030204" pitchFamily="18" charset="0"/>
                            <a:sym typeface="+mn-ea"/>
                          </a:rPr>
                          <m:t>/</m:t>
                        </m:r>
                        <m:r>
                          <a:rPr lang="en-US" altLang="zh-CN" b="0" i="1" smtClean="0">
                            <a:solidFill>
                              <a:srgbClr val="0070C0"/>
                            </a:solidFill>
                            <a:latin typeface="Cambria Math" panose="02040503050406030204" pitchFamily="18" charset="0"/>
                            <a:ea typeface="Cambria Math" panose="02040503050406030204" pitchFamily="18" charset="0"/>
                            <a:sym typeface="+mn-ea"/>
                          </a:rPr>
                          <m:t>𝑥</m:t>
                        </m:r>
                      </m:sup>
                    </m:sSup>
                    <m:r>
                      <a:rPr lang="en-US" altLang="zh-CN" i="1">
                        <a:solidFill>
                          <a:srgbClr val="0070C0"/>
                        </a:solidFill>
                        <a:latin typeface="Cambria Math" panose="02040503050406030204" pitchFamily="18" charset="0"/>
                        <a:ea typeface="Cambria Math" panose="02040503050406030204" pitchFamily="18" charset="0"/>
                        <a:sym typeface="+mn-ea"/>
                      </a:rPr>
                      <m:t>=</m:t>
                    </m:r>
                    <m:sSup>
                      <m:sSupPr>
                        <m:ctrlPr>
                          <a:rPr lang="en-US" altLang="zh-CN" i="1">
                            <a:solidFill>
                              <a:srgbClr val="0070C0"/>
                            </a:solidFill>
                            <a:latin typeface="Cambria Math" panose="02040503050406030204" pitchFamily="18" charset="0"/>
                            <a:ea typeface="Cambria Math" panose="02040503050406030204" pitchFamily="18" charset="0"/>
                            <a:sym typeface="+mn-ea"/>
                          </a:rPr>
                        </m:ctrlPr>
                      </m:sSupPr>
                      <m:e>
                        <m:r>
                          <a:rPr lang="en-US" altLang="zh-CN" i="1">
                            <a:solidFill>
                              <a:srgbClr val="0070C0"/>
                            </a:solidFill>
                            <a:latin typeface="Cambria Math" panose="02040503050406030204" pitchFamily="18" charset="0"/>
                            <a:ea typeface="Cambria Math" panose="02040503050406030204" pitchFamily="18" charset="0"/>
                            <a:sym typeface="+mn-ea"/>
                          </a:rPr>
                          <m:t>𝑒</m:t>
                        </m:r>
                      </m:e>
                      <m:sup>
                        <m:r>
                          <a:rPr lang="en-US" altLang="zh-CN" i="1">
                            <a:solidFill>
                              <a:srgbClr val="0070C0"/>
                            </a:solidFill>
                            <a:latin typeface="Cambria Math" panose="02040503050406030204" pitchFamily="18" charset="0"/>
                            <a:ea typeface="Cambria Math" panose="02040503050406030204" pitchFamily="18" charset="0"/>
                            <a:sym typeface="+mn-ea"/>
                          </a:rPr>
                          <m:t>−</m:t>
                        </m:r>
                        <m:r>
                          <a:rPr lang="en-US" altLang="zh-CN" b="0" i="1" smtClean="0">
                            <a:solidFill>
                              <a:srgbClr val="0070C0"/>
                            </a:solidFill>
                            <a:latin typeface="Cambria Math" panose="02040503050406030204" pitchFamily="18" charset="0"/>
                            <a:ea typeface="Cambria Math" panose="02040503050406030204" pitchFamily="18" charset="0"/>
                            <a:sym typeface="+mn-ea"/>
                          </a:rPr>
                          <m:t>1</m:t>
                        </m:r>
                        <m:r>
                          <a:rPr lang="en-US" altLang="zh-CN" i="1">
                            <a:solidFill>
                              <a:srgbClr val="0070C0"/>
                            </a:solidFill>
                            <a:latin typeface="Cambria Math" panose="02040503050406030204" pitchFamily="18" charset="0"/>
                            <a:ea typeface="Cambria Math" panose="02040503050406030204" pitchFamily="18" charset="0"/>
                            <a:sym typeface="+mn-ea"/>
                          </a:rPr>
                          <m:t>/</m:t>
                        </m:r>
                        <m:r>
                          <a:rPr lang="en-US" altLang="zh-CN" b="0" i="1" smtClean="0">
                            <a:solidFill>
                              <a:srgbClr val="0070C0"/>
                            </a:solidFill>
                            <a:latin typeface="Cambria Math" panose="02040503050406030204" pitchFamily="18" charset="0"/>
                            <a:ea typeface="Cambria Math" panose="02040503050406030204" pitchFamily="18" charset="0"/>
                            <a:sym typeface="+mn-ea"/>
                          </a:rPr>
                          <m:t>8</m:t>
                        </m:r>
                      </m:sup>
                    </m:sSup>
                  </m:oMath>
                </a14:m>
                <a:r>
                  <a:rPr lang="zh-CN" altLang="en-US" dirty="0">
                    <a:solidFill>
                      <a:srgbClr val="0070C0"/>
                    </a:solidFill>
                    <a:latin typeface="Cambria Math" panose="02040503050406030204" pitchFamily="18" charset="0"/>
                    <a:ea typeface="方正卡通简体" panose="03000509000000000000" pitchFamily="65" charset="-122"/>
                    <a:sym typeface="+mn-ea"/>
                  </a:rPr>
                  <a:t>，至少被击中一次的概率（该概率为非</a:t>
                </a:r>
                <a:r>
                  <a:rPr lang="en-US" altLang="zh-CN" dirty="0">
                    <a:solidFill>
                      <a:srgbClr val="0070C0"/>
                    </a:solidFill>
                    <a:latin typeface="Cambria Math" panose="02040503050406030204" pitchFamily="18" charset="0"/>
                    <a:ea typeface="方正卡通简体" panose="03000509000000000000" pitchFamily="65" charset="-122"/>
                    <a:sym typeface="+mn-ea"/>
                  </a:rPr>
                  <a:t>S</a:t>
                </a:r>
                <a:r>
                  <a:rPr lang="zh-CN" altLang="en-US" dirty="0">
                    <a:solidFill>
                      <a:srgbClr val="0070C0"/>
                    </a:solidFill>
                    <a:latin typeface="Cambria Math" panose="02040503050406030204" pitchFamily="18" charset="0"/>
                    <a:ea typeface="方正卡通简体" panose="03000509000000000000" pitchFamily="65" charset="-122"/>
                    <a:sym typeface="+mn-ea"/>
                  </a:rPr>
                  <a:t>中元素被映射为</a:t>
                </a:r>
                <a:r>
                  <a:rPr lang="en-US" altLang="zh-CN" dirty="0">
                    <a:solidFill>
                      <a:srgbClr val="0070C0"/>
                    </a:solidFill>
                    <a:latin typeface="Cambria Math" panose="02040503050406030204" pitchFamily="18" charset="0"/>
                    <a:ea typeface="方正卡通简体" panose="03000509000000000000" pitchFamily="65" charset="-122"/>
                    <a:sym typeface="+mn-ea"/>
                  </a:rPr>
                  <a:t>1</a:t>
                </a:r>
                <a:r>
                  <a:rPr lang="zh-CN" altLang="en-US" dirty="0">
                    <a:solidFill>
                      <a:srgbClr val="0070C0"/>
                    </a:solidFill>
                    <a:latin typeface="Cambria Math" panose="02040503050406030204" pitchFamily="18" charset="0"/>
                    <a:ea typeface="方正卡通简体" panose="03000509000000000000" pitchFamily="65" charset="-122"/>
                    <a:sym typeface="+mn-ea"/>
                  </a:rPr>
                  <a:t>的概率，也即假阳率）为</a:t>
                </a:r>
                <a14:m>
                  <m:oMath xmlns:m="http://schemas.openxmlformats.org/officeDocument/2006/math">
                    <m:sSup>
                      <m:sSupPr>
                        <m:ctrlPr>
                          <a:rPr lang="en-US" altLang="zh-CN" i="1">
                            <a:solidFill>
                              <a:srgbClr val="0070C0"/>
                            </a:solidFill>
                            <a:latin typeface="Cambria Math" panose="02040503050406030204" pitchFamily="18" charset="0"/>
                            <a:ea typeface="Cambria Math" panose="02040503050406030204" pitchFamily="18" charset="0"/>
                            <a:sym typeface="+mn-ea"/>
                          </a:rPr>
                        </m:ctrlPr>
                      </m:sSupPr>
                      <m:e>
                        <m:r>
                          <a:rPr lang="en-US" altLang="zh-CN" b="0" i="1" smtClean="0">
                            <a:solidFill>
                              <a:srgbClr val="0070C0"/>
                            </a:solidFill>
                            <a:latin typeface="Cambria Math" panose="02040503050406030204" pitchFamily="18" charset="0"/>
                            <a:ea typeface="Cambria Math" panose="02040503050406030204" pitchFamily="18" charset="0"/>
                            <a:sym typeface="+mn-ea"/>
                          </a:rPr>
                          <m:t>1</m:t>
                        </m:r>
                        <m:r>
                          <a:rPr lang="en-US" altLang="zh-CN" i="1">
                            <a:solidFill>
                              <a:srgbClr val="0070C0"/>
                            </a:solidFill>
                            <a:latin typeface="Cambria Math" panose="02040503050406030204" pitchFamily="18" charset="0"/>
                            <a:ea typeface="Cambria Math" panose="02040503050406030204" pitchFamily="18" charset="0"/>
                            <a:sym typeface="+mn-ea"/>
                          </a:rPr>
                          <m:t>−</m:t>
                        </m:r>
                        <m:r>
                          <a:rPr lang="en-US" altLang="zh-CN" i="1">
                            <a:solidFill>
                              <a:srgbClr val="0070C0"/>
                            </a:solidFill>
                            <a:latin typeface="Cambria Math" panose="02040503050406030204" pitchFamily="18" charset="0"/>
                            <a:ea typeface="Cambria Math" panose="02040503050406030204" pitchFamily="18" charset="0"/>
                            <a:sym typeface="+mn-ea"/>
                          </a:rPr>
                          <m:t>𝑒</m:t>
                        </m:r>
                      </m:e>
                      <m:sup>
                        <m:r>
                          <a:rPr lang="en-US" altLang="zh-CN" i="1">
                            <a:solidFill>
                              <a:srgbClr val="0070C0"/>
                            </a:solidFill>
                            <a:latin typeface="Cambria Math" panose="02040503050406030204" pitchFamily="18" charset="0"/>
                            <a:ea typeface="Cambria Math" panose="02040503050406030204" pitchFamily="18" charset="0"/>
                            <a:sym typeface="+mn-ea"/>
                          </a:rPr>
                          <m:t>−1/8</m:t>
                        </m:r>
                      </m:sup>
                    </m:sSup>
                    <m:r>
                      <a:rPr lang="en-US" altLang="zh-CN" i="1" smtClean="0">
                        <a:solidFill>
                          <a:srgbClr val="0070C0"/>
                        </a:solidFill>
                        <a:latin typeface="Cambria Math" panose="02040503050406030204" pitchFamily="18" charset="0"/>
                        <a:ea typeface="Cambria Math" panose="02040503050406030204" pitchFamily="18" charset="0"/>
                        <a:sym typeface="+mn-ea"/>
                      </a:rPr>
                      <m:t>≈</m:t>
                    </m:r>
                    <m:r>
                      <a:rPr lang="en-US" altLang="zh-CN" b="0" i="1" smtClean="0">
                        <a:solidFill>
                          <a:srgbClr val="0070C0"/>
                        </a:solidFill>
                        <a:latin typeface="Cambria Math" panose="02040503050406030204" pitchFamily="18" charset="0"/>
                        <a:ea typeface="Cambria Math" panose="02040503050406030204" pitchFamily="18" charset="0"/>
                        <a:sym typeface="+mn-ea"/>
                      </a:rPr>
                      <m:t>0.1175</m:t>
                    </m:r>
                  </m:oMath>
                </a14:m>
                <a:r>
                  <a:rPr lang="en-US" altLang="zh-CN" dirty="0">
                    <a:solidFill>
                      <a:srgbClr val="0070C0"/>
                    </a:solidFill>
                    <a:latin typeface="Cambria Math" panose="02040503050406030204" pitchFamily="18" charset="0"/>
                    <a:ea typeface="Cambria Math" panose="02040503050406030204" pitchFamily="18" charset="0"/>
                    <a:sym typeface="+mn-ea"/>
                  </a:rPr>
                  <a:t>. </a:t>
                </a:r>
                <a:r>
                  <a:rPr lang="zh-CN" altLang="en-US" dirty="0">
                    <a:solidFill>
                      <a:srgbClr val="0070C0"/>
                    </a:solidFill>
                    <a:latin typeface="Cambria Math" panose="02040503050406030204" pitchFamily="18" charset="0"/>
                    <a:ea typeface="方正卡通简体" panose="03000509000000000000" pitchFamily="65" charset="-122"/>
                    <a:sym typeface="+mn-ea"/>
                  </a:rPr>
                  <a:t>差不多是</a:t>
                </a:r>
                <a:r>
                  <a:rPr lang="en-US" altLang="zh-CN" dirty="0">
                    <a:solidFill>
                      <a:srgbClr val="0070C0"/>
                    </a:solidFill>
                    <a:latin typeface="Cambria Math" panose="02040503050406030204" pitchFamily="18" charset="0"/>
                    <a:ea typeface="Cambria Math" panose="02040503050406030204" pitchFamily="18" charset="0"/>
                    <a:sym typeface="+mn-ea"/>
                  </a:rPr>
                  <a:t>1/8=0.125</a:t>
                </a:r>
                <a:r>
                  <a:rPr lang="zh-CN" altLang="en-US" dirty="0">
                    <a:solidFill>
                      <a:srgbClr val="0070C0"/>
                    </a:solidFill>
                    <a:latin typeface="Cambria Math" panose="02040503050406030204" pitchFamily="18" charset="0"/>
                    <a:ea typeface="方正卡通简体" panose="03000509000000000000" pitchFamily="65" charset="-122"/>
                    <a:sym typeface="+mn-ea"/>
                  </a:rPr>
                  <a:t>；</a:t>
                </a:r>
                <a:endParaRPr lang="en-US" altLang="zh-CN" dirty="0">
                  <a:solidFill>
                    <a:srgbClr val="0070C0"/>
                  </a:solidFill>
                  <a:latin typeface="Cambria Math" panose="02040503050406030204" pitchFamily="18" charset="0"/>
                  <a:ea typeface="Cambria Math" panose="02040503050406030204" pitchFamily="18" charset="0"/>
                  <a:sym typeface="+mn-ea"/>
                </a:endParaRPr>
              </a:p>
              <a:p>
                <a:pPr marL="0" indent="0">
                  <a:buNone/>
                </a:pPr>
                <a:endParaRPr lang="zh-CN" altLang="en-US" dirty="0">
                  <a:latin typeface="Cambria Math" panose="02040503050406030204" pitchFamily="18" charset="0"/>
                  <a:ea typeface="方正卡通简体" panose="03000509000000000000" pitchFamily="65" charset="-122"/>
                  <a:sym typeface="+mn-ea"/>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72059" y="1667488"/>
                <a:ext cx="9086850" cy="4333262"/>
              </a:xfrm>
              <a:blipFill>
                <a:blip r:embed="rId3"/>
                <a:stretch>
                  <a:fillRect l="-1477" t="-5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5909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Cambria Math" panose="02040503050406030204" pitchFamily="18" charset="0"/>
                <a:ea typeface="Cambria Math" panose="02040503050406030204" pitchFamily="18" charset="0"/>
              </a:rPr>
              <a:t>4.3  </a:t>
            </a:r>
            <a:r>
              <a:rPr lang="zh-CN" altLang="en-US" sz="3600" dirty="0">
                <a:latin typeface="Cambria Math" panose="02040503050406030204" pitchFamily="18" charset="0"/>
                <a:ea typeface="方正卡通简体" panose="03000509000000000000" pitchFamily="65" charset="-122"/>
              </a:rPr>
              <a:t>流过滤</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53</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72059" y="1667488"/>
                <a:ext cx="9086850" cy="4333262"/>
              </a:xfrm>
            </p:spPr>
            <p:txBody>
              <a:bodyPr>
                <a:normAutofit fontScale="92500" lnSpcReduction="10000"/>
              </a:bodyPr>
              <a:lstStyle/>
              <a:p>
                <a:pPr marL="89154" indent="0">
                  <a:buNone/>
                </a:pPr>
                <a:r>
                  <a:rPr lang="en-US" altLang="zh-CN" sz="2625" dirty="0">
                    <a:latin typeface="Cambria Math" panose="02040503050406030204" pitchFamily="18" charset="0"/>
                    <a:ea typeface="方正卡通简体" panose="03000509000000000000" pitchFamily="65" charset="-122"/>
                  </a:rPr>
                  <a:t>4.3.3 </a:t>
                </a:r>
                <a:r>
                  <a:rPr lang="zh-CN" altLang="en-US" sz="2625" dirty="0">
                    <a:latin typeface="Cambria Math" panose="02040503050406030204" pitchFamily="18" charset="0"/>
                    <a:ea typeface="方正卡通简体" panose="03000509000000000000" pitchFamily="65" charset="-122"/>
                  </a:rPr>
                  <a:t>布隆过滤方法的分析</a:t>
                </a:r>
              </a:p>
              <a:p>
                <a:pPr marL="0" indent="0">
                  <a:buNone/>
                </a:pPr>
                <a:r>
                  <a:rPr lang="zh-CN" altLang="en-US" sz="2250" dirty="0">
                    <a:solidFill>
                      <a:srgbClr val="CC0066"/>
                    </a:solidFill>
                    <a:latin typeface="文道楷体" panose="02010600040101010101" pitchFamily="2" charset="-122"/>
                    <a:ea typeface="文道楷体" panose="02010600040101010101" pitchFamily="2" charset="-122"/>
                    <a:sym typeface="+mn-ea"/>
                  </a:rPr>
                  <a:t>使用飞镖投掷模型来模拟布隆过滤。假设有</a:t>
                </a:r>
                <a:r>
                  <a:rPr lang="en-US" altLang="zh-CN" sz="2250" dirty="0">
                    <a:solidFill>
                      <a:srgbClr val="CC0066"/>
                    </a:solidFill>
                    <a:latin typeface="文道楷体" panose="02010600040101010101" pitchFamily="2" charset="-122"/>
                    <a:ea typeface="文道楷体" panose="02010600040101010101" pitchFamily="2" charset="-122"/>
                    <a:sym typeface="+mn-ea"/>
                  </a:rPr>
                  <a:t>y</a:t>
                </a:r>
                <a:r>
                  <a:rPr lang="zh-CN" altLang="en-US" sz="2250" dirty="0">
                    <a:solidFill>
                      <a:srgbClr val="CC0066"/>
                    </a:solidFill>
                    <a:latin typeface="文道楷体" panose="02010600040101010101" pitchFamily="2" charset="-122"/>
                    <a:ea typeface="文道楷体" panose="02010600040101010101" pitchFamily="2" charset="-122"/>
                    <a:sym typeface="+mn-ea"/>
                  </a:rPr>
                  <a:t>支飞镖和</a:t>
                </a:r>
                <a:r>
                  <a:rPr lang="en-US" altLang="zh-CN" sz="2250" dirty="0">
                    <a:solidFill>
                      <a:srgbClr val="CC0066"/>
                    </a:solidFill>
                    <a:latin typeface="文道楷体" panose="02010600040101010101" pitchFamily="2" charset="-122"/>
                    <a:ea typeface="文道楷体" panose="02010600040101010101" pitchFamily="2" charset="-122"/>
                    <a:sym typeface="+mn-ea"/>
                  </a:rPr>
                  <a:t>x</a:t>
                </a:r>
                <a:r>
                  <a:rPr lang="zh-CN" altLang="en-US" sz="2250" dirty="0">
                    <a:solidFill>
                      <a:srgbClr val="CC0066"/>
                    </a:solidFill>
                    <a:latin typeface="文道楷体" panose="02010600040101010101" pitchFamily="2" charset="-122"/>
                    <a:ea typeface="文道楷体" panose="02010600040101010101" pitchFamily="2" charset="-122"/>
                    <a:sym typeface="+mn-ea"/>
                  </a:rPr>
                  <a:t>个靶位，</a:t>
                </a:r>
                <a14:m>
                  <m:oMath xmlns:m="http://schemas.openxmlformats.org/officeDocument/2006/math">
                    <m:f>
                      <m:fPr>
                        <m:ctrlPr>
                          <a:rPr lang="en-US" altLang="zh-CN" i="1" smtClean="0">
                            <a:solidFill>
                              <a:srgbClr val="CC0066"/>
                            </a:solidFill>
                            <a:latin typeface="Cambria Math" panose="02040503050406030204" pitchFamily="18" charset="0"/>
                            <a:ea typeface="Cambria Math" panose="02040503050406030204" pitchFamily="18" charset="0"/>
                            <a:sym typeface="+mn-ea"/>
                          </a:rPr>
                        </m:ctrlPr>
                      </m:fPr>
                      <m:num>
                        <m:r>
                          <a:rPr lang="en-US" altLang="zh-CN" b="0" i="1" smtClean="0">
                            <a:solidFill>
                              <a:srgbClr val="CC0066"/>
                            </a:solidFill>
                            <a:latin typeface="Cambria Math" panose="02040503050406030204" pitchFamily="18" charset="0"/>
                            <a:ea typeface="Cambria Math" panose="02040503050406030204" pitchFamily="18" charset="0"/>
                            <a:sym typeface="+mn-ea"/>
                          </a:rPr>
                          <m:t>1</m:t>
                        </m:r>
                      </m:num>
                      <m:den>
                        <m:r>
                          <a:rPr lang="en-US" altLang="zh-CN" b="0" i="1" smtClean="0">
                            <a:solidFill>
                              <a:srgbClr val="CC0066"/>
                            </a:solidFill>
                            <a:latin typeface="Cambria Math" panose="02040503050406030204" pitchFamily="18" charset="0"/>
                            <a:ea typeface="Cambria Math" panose="02040503050406030204" pitchFamily="18" charset="0"/>
                            <a:sym typeface="+mn-ea"/>
                          </a:rPr>
                          <m:t>𝑥</m:t>
                        </m:r>
                      </m:den>
                    </m:f>
                  </m:oMath>
                </a14:m>
                <a:r>
                  <a:rPr lang="zh-CN" altLang="en-US" dirty="0">
                    <a:solidFill>
                      <a:srgbClr val="CC0066"/>
                    </a:solidFill>
                    <a:latin typeface="文道楷体" panose="02010600040101010101" pitchFamily="2" charset="-122"/>
                    <a:ea typeface="文道楷体" panose="02010600040101010101" pitchFamily="2" charset="-122"/>
                    <a:sym typeface="+mn-ea"/>
                  </a:rPr>
                  <a:t>很小时，</a:t>
                </a:r>
                <a:r>
                  <a:rPr lang="en-US" altLang="zh-CN" dirty="0">
                    <a:solidFill>
                      <a:srgbClr val="CC0066"/>
                    </a:solidFill>
                    <a:latin typeface="文道楷体" panose="02010600040101010101" pitchFamily="2" charset="-122"/>
                    <a:ea typeface="文道楷体" panose="02010600040101010101" pitchFamily="2" charset="-122"/>
                    <a:sym typeface="+mn-ea"/>
                  </a:rPr>
                  <a:t>y</a:t>
                </a:r>
                <a:r>
                  <a:rPr lang="zh-CN" altLang="en-US" dirty="0">
                    <a:solidFill>
                      <a:srgbClr val="CC0066"/>
                    </a:solidFill>
                    <a:latin typeface="文道楷体" panose="02010600040101010101" pitchFamily="2" charset="-122"/>
                    <a:ea typeface="文道楷体" panose="02010600040101010101" pitchFamily="2" charset="-122"/>
                    <a:sym typeface="+mn-ea"/>
                  </a:rPr>
                  <a:t>支飞镖全部没有命中的概率为</a:t>
                </a:r>
                <a14:m>
                  <m:oMath xmlns:m="http://schemas.openxmlformats.org/officeDocument/2006/math">
                    <m:sSup>
                      <m:sSupPr>
                        <m:ctrlPr>
                          <a:rPr lang="en-US" altLang="zh-CN" i="1" smtClean="0">
                            <a:solidFill>
                              <a:srgbClr val="CC0066"/>
                            </a:solidFill>
                            <a:latin typeface="Cambria Math" panose="02040503050406030204" pitchFamily="18" charset="0"/>
                            <a:ea typeface="Cambria Math" panose="02040503050406030204" pitchFamily="18" charset="0"/>
                            <a:sym typeface="+mn-ea"/>
                          </a:rPr>
                        </m:ctrlPr>
                      </m:sSupPr>
                      <m:e>
                        <m:r>
                          <m:rPr>
                            <m:sty m:val="p"/>
                          </m:rPr>
                          <a:rPr lang="en-US" altLang="zh-CN" i="1">
                            <a:solidFill>
                              <a:srgbClr val="CC0066"/>
                            </a:solidFill>
                            <a:latin typeface="Cambria Math" panose="02040503050406030204" pitchFamily="18" charset="0"/>
                            <a:ea typeface="Cambria Math" panose="02040503050406030204" pitchFamily="18" charset="0"/>
                            <a:sym typeface="+mn-ea"/>
                          </a:rPr>
                          <m:t>e</m:t>
                        </m:r>
                      </m:e>
                      <m:sup>
                        <m:r>
                          <a:rPr lang="en-US" altLang="zh-CN" b="0" i="1" smtClean="0">
                            <a:solidFill>
                              <a:srgbClr val="CC0066"/>
                            </a:solidFill>
                            <a:latin typeface="Cambria Math" panose="02040503050406030204" pitchFamily="18" charset="0"/>
                            <a:ea typeface="Cambria Math" panose="02040503050406030204" pitchFamily="18" charset="0"/>
                            <a:sym typeface="+mn-ea"/>
                          </a:rPr>
                          <m:t>−</m:t>
                        </m:r>
                        <m:r>
                          <a:rPr lang="en-US" altLang="zh-CN" b="0" i="1" smtClean="0">
                            <a:solidFill>
                              <a:srgbClr val="CC0066"/>
                            </a:solidFill>
                            <a:latin typeface="Cambria Math" panose="02040503050406030204" pitchFamily="18" charset="0"/>
                            <a:ea typeface="Cambria Math" panose="02040503050406030204" pitchFamily="18" charset="0"/>
                            <a:sym typeface="+mn-ea"/>
                          </a:rPr>
                          <m:t>𝑦</m:t>
                        </m:r>
                        <m:r>
                          <a:rPr lang="en-US" altLang="zh-CN" b="0" i="1" smtClean="0">
                            <a:solidFill>
                              <a:srgbClr val="CC0066"/>
                            </a:solidFill>
                            <a:latin typeface="Cambria Math" panose="02040503050406030204" pitchFamily="18" charset="0"/>
                            <a:ea typeface="Cambria Math" panose="02040503050406030204" pitchFamily="18" charset="0"/>
                            <a:sym typeface="+mn-ea"/>
                          </a:rPr>
                          <m:t>/</m:t>
                        </m:r>
                        <m:r>
                          <a:rPr lang="en-US" altLang="zh-CN" b="0" i="1" smtClean="0">
                            <a:solidFill>
                              <a:srgbClr val="CC0066"/>
                            </a:solidFill>
                            <a:latin typeface="Cambria Math" panose="02040503050406030204" pitchFamily="18" charset="0"/>
                            <a:ea typeface="Cambria Math" panose="02040503050406030204" pitchFamily="18" charset="0"/>
                            <a:sym typeface="+mn-ea"/>
                          </a:rPr>
                          <m:t>𝑥</m:t>
                        </m:r>
                      </m:sup>
                    </m:sSup>
                  </m:oMath>
                </a14:m>
                <a:endParaRPr lang="en-US" altLang="zh-CN" dirty="0">
                  <a:latin typeface="文道楷体" panose="02010600040101010101" pitchFamily="2" charset="-122"/>
                  <a:ea typeface="文道楷体" panose="02010600040101010101" pitchFamily="2" charset="-122"/>
                  <a:sym typeface="+mn-ea"/>
                </a:endParaRPr>
              </a:p>
              <a:p>
                <a:pPr marL="0" indent="0">
                  <a:buNone/>
                </a:pPr>
                <a:r>
                  <a:rPr lang="en-US" altLang="zh-CN" dirty="0">
                    <a:solidFill>
                      <a:srgbClr val="0070C0"/>
                    </a:solidFill>
                    <a:latin typeface="文道楷体" panose="02010600040101010101" pitchFamily="2" charset="-122"/>
                    <a:ea typeface="文道楷体" panose="02010600040101010101" pitchFamily="2" charset="-122"/>
                    <a:sym typeface="+mn-ea"/>
                  </a:rPr>
                  <a:t>k</a:t>
                </a:r>
                <a:r>
                  <a:rPr lang="zh-CN" altLang="en-US" dirty="0">
                    <a:solidFill>
                      <a:srgbClr val="0070C0"/>
                    </a:solidFill>
                    <a:latin typeface="文道楷体" panose="02010600040101010101" pitchFamily="2" charset="-122"/>
                    <a:ea typeface="文道楷体" panose="02010600040101010101" pitchFamily="2" charset="-122"/>
                    <a:sym typeface="+mn-ea"/>
                  </a:rPr>
                  <a:t>个布隆滤波器</a:t>
                </a:r>
                <a:endParaRPr lang="en-US" altLang="zh-CN" dirty="0">
                  <a:solidFill>
                    <a:srgbClr val="0070C0"/>
                  </a:solidFill>
                  <a:latin typeface="文道楷体" panose="02010600040101010101" pitchFamily="2" charset="-122"/>
                  <a:ea typeface="文道楷体" panose="02010600040101010101" pitchFamily="2" charset="-122"/>
                  <a:sym typeface="+mn-ea"/>
                </a:endParaRPr>
              </a:p>
              <a:p>
                <a:pPr marL="0" indent="0">
                  <a:buNone/>
                </a:pPr>
                <a:r>
                  <a:rPr lang="zh-CN" altLang="en-US" dirty="0">
                    <a:solidFill>
                      <a:srgbClr val="00B050"/>
                    </a:solidFill>
                    <a:latin typeface="Cambria Math" panose="02040503050406030204" pitchFamily="18" charset="0"/>
                    <a:ea typeface="方正卡通简体" panose="03000509000000000000" pitchFamily="65" charset="-122"/>
                    <a:sym typeface="+mn-ea"/>
                  </a:rPr>
                  <a:t>集合</a:t>
                </a:r>
                <a:r>
                  <a:rPr lang="en-US" altLang="zh-CN" dirty="0">
                    <a:solidFill>
                      <a:srgbClr val="00B050"/>
                    </a:solidFill>
                    <a:latin typeface="Cambria Math" panose="02040503050406030204" pitchFamily="18" charset="0"/>
                    <a:ea typeface="Cambria Math" panose="02040503050406030204" pitchFamily="18" charset="0"/>
                    <a:sym typeface="+mn-ea"/>
                  </a:rPr>
                  <a:t>S</a:t>
                </a:r>
                <a:r>
                  <a:rPr lang="zh-CN" altLang="en-US" dirty="0">
                    <a:solidFill>
                      <a:srgbClr val="00B050"/>
                    </a:solidFill>
                    <a:latin typeface="Cambria Math" panose="02040503050406030204" pitchFamily="18" charset="0"/>
                    <a:ea typeface="方正卡通简体" panose="03000509000000000000" pitchFamily="65" charset="-122"/>
                    <a:sym typeface="+mn-ea"/>
                  </a:rPr>
                  <a:t>有</a:t>
                </a:r>
                <a:r>
                  <a:rPr lang="en-US" altLang="zh-CN" dirty="0">
                    <a:solidFill>
                      <a:srgbClr val="00B050"/>
                    </a:solidFill>
                    <a:latin typeface="Cambria Math" panose="02040503050406030204" pitchFamily="18" charset="0"/>
                    <a:ea typeface="Cambria Math" panose="02040503050406030204" pitchFamily="18" charset="0"/>
                    <a:sym typeface="+mn-ea"/>
                  </a:rPr>
                  <a:t>m</a:t>
                </a:r>
                <a:r>
                  <a:rPr lang="zh-CN" altLang="en-US" dirty="0">
                    <a:solidFill>
                      <a:srgbClr val="00B050"/>
                    </a:solidFill>
                    <a:latin typeface="Cambria Math" panose="02040503050406030204" pitchFamily="18" charset="0"/>
                    <a:ea typeface="方正卡通简体" panose="03000509000000000000" pitchFamily="65" charset="-122"/>
                    <a:sym typeface="+mn-ea"/>
                  </a:rPr>
                  <a:t>个元素，位数组容量为</a:t>
                </a:r>
                <a:r>
                  <a:rPr lang="en-US" altLang="zh-CN" dirty="0">
                    <a:solidFill>
                      <a:srgbClr val="00B050"/>
                    </a:solidFill>
                    <a:latin typeface="Cambria Math" panose="02040503050406030204" pitchFamily="18" charset="0"/>
                    <a:ea typeface="Cambria Math" panose="02040503050406030204" pitchFamily="18" charset="0"/>
                    <a:sym typeface="+mn-ea"/>
                  </a:rPr>
                  <a:t>n</a:t>
                </a:r>
                <a:r>
                  <a:rPr lang="zh-CN" altLang="en-US" dirty="0">
                    <a:solidFill>
                      <a:srgbClr val="00B050"/>
                    </a:solidFill>
                    <a:latin typeface="Cambria Math" panose="02040503050406030204" pitchFamily="18" charset="0"/>
                    <a:ea typeface="方正卡通简体" panose="03000509000000000000" pitchFamily="65" charset="-122"/>
                    <a:sym typeface="+mn-ea"/>
                  </a:rPr>
                  <a:t>，而哈希函数有</a:t>
                </a:r>
                <a:r>
                  <a:rPr lang="en-US" altLang="zh-CN" dirty="0">
                    <a:solidFill>
                      <a:srgbClr val="00B050"/>
                    </a:solidFill>
                    <a:latin typeface="Cambria Math" panose="02040503050406030204" pitchFamily="18" charset="0"/>
                    <a:ea typeface="Cambria Math" panose="02040503050406030204" pitchFamily="18" charset="0"/>
                    <a:sym typeface="+mn-ea"/>
                  </a:rPr>
                  <a:t>k</a:t>
                </a:r>
                <a:r>
                  <a:rPr lang="zh-CN" altLang="en-US" dirty="0">
                    <a:solidFill>
                      <a:srgbClr val="00B050"/>
                    </a:solidFill>
                    <a:latin typeface="Cambria Math" panose="02040503050406030204" pitchFamily="18" charset="0"/>
                    <a:ea typeface="方正卡通简体" panose="03000509000000000000" pitchFamily="65" charset="-122"/>
                    <a:sym typeface="+mn-ea"/>
                  </a:rPr>
                  <a:t>个 </a:t>
                </a:r>
                <a:endParaRPr lang="en-US" altLang="zh-CN" dirty="0">
                  <a:solidFill>
                    <a:srgbClr val="00B050"/>
                  </a:solidFill>
                  <a:latin typeface="Cambria Math" panose="02040503050406030204" pitchFamily="18" charset="0"/>
                  <a:ea typeface="Cambria Math" panose="02040503050406030204" pitchFamily="18" charset="0"/>
                  <a:sym typeface="+mn-ea"/>
                </a:endParaRPr>
              </a:p>
              <a:p>
                <a:pPr marL="0" indent="0">
                  <a:buNone/>
                </a:pPr>
                <a:r>
                  <a:rPr lang="zh-CN" altLang="en-US" dirty="0">
                    <a:solidFill>
                      <a:srgbClr val="00B050"/>
                    </a:solidFill>
                    <a:latin typeface="Cambria Math" panose="02040503050406030204" pitchFamily="18" charset="0"/>
                    <a:ea typeface="方正卡通简体" panose="03000509000000000000" pitchFamily="65" charset="-122"/>
                    <a:sym typeface="+mn-ea"/>
                  </a:rPr>
                  <a:t>即 靶位的数目</a:t>
                </a:r>
                <a:r>
                  <a:rPr lang="en-US" altLang="zh-CN" dirty="0">
                    <a:solidFill>
                      <a:srgbClr val="00B050"/>
                    </a:solidFill>
                    <a:latin typeface="Cambria Math" panose="02040503050406030204" pitchFamily="18" charset="0"/>
                    <a:ea typeface="Cambria Math" panose="02040503050406030204" pitchFamily="18" charset="0"/>
                    <a:sym typeface="+mn-ea"/>
                  </a:rPr>
                  <a:t>x=n</a:t>
                </a:r>
                <a:r>
                  <a:rPr lang="zh-CN" altLang="en-US" dirty="0">
                    <a:solidFill>
                      <a:srgbClr val="00B050"/>
                    </a:solidFill>
                    <a:latin typeface="Cambria Math" panose="02040503050406030204" pitchFamily="18" charset="0"/>
                    <a:ea typeface="方正卡通简体" panose="03000509000000000000" pitchFamily="65" charset="-122"/>
                    <a:sym typeface="+mn-ea"/>
                  </a:rPr>
                  <a:t>， 飞镖的数目为</a:t>
                </a:r>
                <a:r>
                  <a:rPr lang="en-US" altLang="zh-CN" dirty="0">
                    <a:solidFill>
                      <a:srgbClr val="00B050"/>
                    </a:solidFill>
                    <a:latin typeface="Cambria Math" panose="02040503050406030204" pitchFamily="18" charset="0"/>
                    <a:ea typeface="Cambria Math" panose="02040503050406030204" pitchFamily="18" charset="0"/>
                    <a:sym typeface="+mn-ea"/>
                  </a:rPr>
                  <a:t>y=km</a:t>
                </a:r>
              </a:p>
              <a:p>
                <a:pPr marL="0" indent="0">
                  <a:buNone/>
                </a:pPr>
                <a:r>
                  <a:rPr lang="zh-CN" altLang="en-US" dirty="0">
                    <a:solidFill>
                      <a:srgbClr val="C00000"/>
                    </a:solidFill>
                    <a:latin typeface="Cambria Math" panose="02040503050406030204" pitchFamily="18" charset="0"/>
                    <a:ea typeface="方正卡通简体" panose="03000509000000000000" pitchFamily="65" charset="-122"/>
                    <a:sym typeface="+mn-ea"/>
                  </a:rPr>
                  <a:t>让所有的</a:t>
                </a:r>
                <a:r>
                  <a:rPr lang="en-US" altLang="zh-CN" dirty="0">
                    <a:solidFill>
                      <a:srgbClr val="C00000"/>
                    </a:solidFill>
                    <a:latin typeface="Cambria Math" panose="02040503050406030204" pitchFamily="18" charset="0"/>
                    <a:ea typeface="Cambria Math" panose="02040503050406030204" pitchFamily="18" charset="0"/>
                    <a:sym typeface="+mn-ea"/>
                  </a:rPr>
                  <a:t>k</a:t>
                </a:r>
                <a:r>
                  <a:rPr lang="zh-CN" altLang="en-US" dirty="0">
                    <a:solidFill>
                      <a:srgbClr val="C00000"/>
                    </a:solidFill>
                    <a:latin typeface="Cambria Math" panose="02040503050406030204" pitchFamily="18" charset="0"/>
                    <a:ea typeface="方正卡通简体" panose="03000509000000000000" pitchFamily="65" charset="-122"/>
                    <a:sym typeface="+mn-ea"/>
                  </a:rPr>
                  <a:t>个布隆过滤器都为</a:t>
                </a:r>
                <a:r>
                  <a:rPr lang="en-US" altLang="zh-CN" dirty="0">
                    <a:solidFill>
                      <a:srgbClr val="C00000"/>
                    </a:solidFill>
                    <a:latin typeface="Cambria Math" panose="02040503050406030204" pitchFamily="18" charset="0"/>
                    <a:ea typeface="Cambria Math" panose="02040503050406030204" pitchFamily="18" charset="0"/>
                    <a:sym typeface="+mn-ea"/>
                  </a:rPr>
                  <a:t>1</a:t>
                </a:r>
                <a:r>
                  <a:rPr lang="zh-CN" altLang="en-US" dirty="0">
                    <a:solidFill>
                      <a:srgbClr val="C00000"/>
                    </a:solidFill>
                    <a:latin typeface="Cambria Math" panose="02040503050406030204" pitchFamily="18" charset="0"/>
                    <a:ea typeface="方正卡通简体" panose="03000509000000000000" pitchFamily="65" charset="-122"/>
                    <a:sym typeface="+mn-ea"/>
                  </a:rPr>
                  <a:t>的概率是</a:t>
                </a:r>
                <a14:m>
                  <m:oMath xmlns:m="http://schemas.openxmlformats.org/officeDocument/2006/math">
                    <m:sSup>
                      <m:sSupPr>
                        <m:ctrlPr>
                          <a:rPr lang="en-US" altLang="zh-CN" i="1" smtClean="0">
                            <a:solidFill>
                              <a:srgbClr val="C00000"/>
                            </a:solidFill>
                            <a:latin typeface="Cambria Math" panose="02040503050406030204" pitchFamily="18" charset="0"/>
                            <a:ea typeface="Cambria Math" panose="02040503050406030204" pitchFamily="18" charset="0"/>
                            <a:sym typeface="+mn-ea"/>
                          </a:rPr>
                        </m:ctrlPr>
                      </m:sSupPr>
                      <m:e>
                        <m:r>
                          <a:rPr lang="en-US" altLang="zh-CN" b="0" i="1" smtClean="0">
                            <a:solidFill>
                              <a:srgbClr val="C00000"/>
                            </a:solidFill>
                            <a:latin typeface="Cambria Math" panose="02040503050406030204" pitchFamily="18" charset="0"/>
                            <a:ea typeface="Cambria Math" panose="02040503050406030204" pitchFamily="18" charset="0"/>
                            <a:sym typeface="+mn-ea"/>
                          </a:rPr>
                          <m:t>(1−</m:t>
                        </m:r>
                        <m:sSup>
                          <m:sSupPr>
                            <m:ctrlPr>
                              <a:rPr lang="en-US" altLang="zh-CN" b="0" i="1" smtClean="0">
                                <a:solidFill>
                                  <a:srgbClr val="C00000"/>
                                </a:solidFill>
                                <a:latin typeface="Cambria Math" panose="02040503050406030204" pitchFamily="18" charset="0"/>
                                <a:ea typeface="Cambria Math" panose="02040503050406030204" pitchFamily="18" charset="0"/>
                                <a:sym typeface="+mn-ea"/>
                              </a:rPr>
                            </m:ctrlPr>
                          </m:sSupPr>
                          <m:e>
                            <m:r>
                              <a:rPr lang="en-US" altLang="zh-CN" b="0" i="1" smtClean="0">
                                <a:solidFill>
                                  <a:srgbClr val="C00000"/>
                                </a:solidFill>
                                <a:latin typeface="Cambria Math" panose="02040503050406030204" pitchFamily="18" charset="0"/>
                                <a:ea typeface="Cambria Math" panose="02040503050406030204" pitchFamily="18" charset="0"/>
                                <a:sym typeface="+mn-ea"/>
                              </a:rPr>
                              <m:t>𝑒</m:t>
                            </m:r>
                          </m:e>
                          <m:sup>
                            <m:r>
                              <a:rPr lang="en-US" altLang="zh-CN" b="0" i="1" smtClean="0">
                                <a:solidFill>
                                  <a:srgbClr val="C00000"/>
                                </a:solidFill>
                                <a:latin typeface="Cambria Math" panose="02040503050406030204" pitchFamily="18" charset="0"/>
                                <a:ea typeface="Cambria Math" panose="02040503050406030204" pitchFamily="18" charset="0"/>
                                <a:sym typeface="+mn-ea"/>
                              </a:rPr>
                              <m:t>−</m:t>
                            </m:r>
                            <m:r>
                              <a:rPr lang="en-US" altLang="zh-CN" b="0" i="1" smtClean="0">
                                <a:solidFill>
                                  <a:srgbClr val="C00000"/>
                                </a:solidFill>
                                <a:latin typeface="Cambria Math" panose="02040503050406030204" pitchFamily="18" charset="0"/>
                                <a:ea typeface="Cambria Math" panose="02040503050406030204" pitchFamily="18" charset="0"/>
                                <a:sym typeface="+mn-ea"/>
                              </a:rPr>
                              <m:t>𝑘𝑚</m:t>
                            </m:r>
                            <m:r>
                              <a:rPr lang="en-US" altLang="zh-CN" b="0" i="1" smtClean="0">
                                <a:solidFill>
                                  <a:srgbClr val="C00000"/>
                                </a:solidFill>
                                <a:latin typeface="Cambria Math" panose="02040503050406030204" pitchFamily="18" charset="0"/>
                                <a:ea typeface="Cambria Math" panose="02040503050406030204" pitchFamily="18" charset="0"/>
                                <a:sym typeface="+mn-ea"/>
                              </a:rPr>
                              <m:t>/</m:t>
                            </m:r>
                            <m:r>
                              <a:rPr lang="en-US" altLang="zh-CN" b="0" i="1" smtClean="0">
                                <a:solidFill>
                                  <a:srgbClr val="C00000"/>
                                </a:solidFill>
                                <a:latin typeface="Cambria Math" panose="02040503050406030204" pitchFamily="18" charset="0"/>
                                <a:ea typeface="Cambria Math" panose="02040503050406030204" pitchFamily="18" charset="0"/>
                                <a:sym typeface="+mn-ea"/>
                              </a:rPr>
                              <m:t>𝑛</m:t>
                            </m:r>
                          </m:sup>
                        </m:sSup>
                        <m:r>
                          <a:rPr lang="en-US" altLang="zh-CN" b="0" i="1" smtClean="0">
                            <a:solidFill>
                              <a:srgbClr val="C00000"/>
                            </a:solidFill>
                            <a:latin typeface="Cambria Math" panose="02040503050406030204" pitchFamily="18" charset="0"/>
                            <a:ea typeface="Cambria Math" panose="02040503050406030204" pitchFamily="18" charset="0"/>
                            <a:sym typeface="+mn-ea"/>
                          </a:rPr>
                          <m:t>)</m:t>
                        </m:r>
                      </m:e>
                      <m:sup>
                        <m:r>
                          <a:rPr lang="en-US" altLang="zh-CN" b="0" i="1" smtClean="0">
                            <a:solidFill>
                              <a:srgbClr val="C00000"/>
                            </a:solidFill>
                            <a:latin typeface="Cambria Math" panose="02040503050406030204" pitchFamily="18" charset="0"/>
                            <a:ea typeface="Cambria Math" panose="02040503050406030204" pitchFamily="18" charset="0"/>
                            <a:sym typeface="+mn-ea"/>
                          </a:rPr>
                          <m:t>𝑘</m:t>
                        </m:r>
                      </m:sup>
                    </m:sSup>
                  </m:oMath>
                </a14:m>
                <a:endParaRPr lang="en-US" altLang="zh-CN" dirty="0">
                  <a:latin typeface="Cambria Math" panose="02040503050406030204" pitchFamily="18" charset="0"/>
                  <a:ea typeface="Cambria Math" panose="02040503050406030204" pitchFamily="18" charset="0"/>
                  <a:sym typeface="+mn-ea"/>
                </a:endParaRPr>
              </a:p>
              <a:p>
                <a:pPr marL="0" indent="0">
                  <a:buNone/>
                </a:pPr>
                <a:r>
                  <a:rPr lang="en-US" altLang="zh-CN" dirty="0">
                    <a:solidFill>
                      <a:srgbClr val="008000"/>
                    </a:solidFill>
                    <a:latin typeface="Cambria Math" panose="02040503050406030204" pitchFamily="18" charset="0"/>
                    <a:ea typeface="Cambria Math" panose="02040503050406030204" pitchFamily="18" charset="0"/>
                    <a:sym typeface="+mn-ea"/>
                  </a:rPr>
                  <a:t>S</a:t>
                </a:r>
                <a:r>
                  <a:rPr lang="zh-CN" altLang="en-US" dirty="0">
                    <a:solidFill>
                      <a:srgbClr val="008000"/>
                    </a:solidFill>
                    <a:latin typeface="Cambria Math" panose="02040503050406030204" pitchFamily="18" charset="0"/>
                    <a:ea typeface="方正卡通简体" panose="03000509000000000000" pitchFamily="65" charset="-122"/>
                    <a:sym typeface="+mn-ea"/>
                  </a:rPr>
                  <a:t>中存在</a:t>
                </a:r>
                <a:r>
                  <a:rPr lang="en-US" altLang="zh-CN" dirty="0">
                    <a:solidFill>
                      <a:srgbClr val="008000"/>
                    </a:solidFill>
                    <a:latin typeface="Cambria Math" panose="02040503050406030204" pitchFamily="18" charset="0"/>
                    <a:ea typeface="Cambria Math" panose="02040503050406030204" pitchFamily="18" charset="0"/>
                    <a:sym typeface="+mn-ea"/>
                  </a:rPr>
                  <a:t>10</a:t>
                </a:r>
                <a:r>
                  <a:rPr lang="zh-CN" altLang="en-US" dirty="0">
                    <a:solidFill>
                      <a:srgbClr val="008000"/>
                    </a:solidFill>
                    <a:latin typeface="Cambria Math" panose="02040503050406030204" pitchFamily="18" charset="0"/>
                    <a:ea typeface="方正卡通简体" panose="03000509000000000000" pitchFamily="65" charset="-122"/>
                    <a:sym typeface="+mn-ea"/>
                  </a:rPr>
                  <a:t>亿元素，</a:t>
                </a:r>
                <a:r>
                  <a:rPr lang="en-US" altLang="zh-CN" dirty="0">
                    <a:solidFill>
                      <a:srgbClr val="008000"/>
                    </a:solidFill>
                    <a:latin typeface="Cambria Math" panose="02040503050406030204" pitchFamily="18" charset="0"/>
                    <a:ea typeface="方正卡通简体" panose="03000509000000000000" pitchFamily="65" charset="-122"/>
                    <a:sym typeface="+mn-ea"/>
                  </a:rPr>
                  <a:t>2</a:t>
                </a:r>
                <a:r>
                  <a:rPr lang="zh-CN" altLang="en-US" dirty="0">
                    <a:solidFill>
                      <a:srgbClr val="008000"/>
                    </a:solidFill>
                    <a:latin typeface="Cambria Math" panose="02040503050406030204" pitchFamily="18" charset="0"/>
                    <a:ea typeface="方正卡通简体" panose="03000509000000000000" pitchFamily="65" charset="-122"/>
                    <a:sym typeface="+mn-ea"/>
                  </a:rPr>
                  <a:t>个哈希函数，因此</a:t>
                </a:r>
                <a14:m>
                  <m:oMath xmlns:m="http://schemas.openxmlformats.org/officeDocument/2006/math">
                    <m:r>
                      <a:rPr lang="en-US" altLang="zh-CN" i="1">
                        <a:solidFill>
                          <a:srgbClr val="008000"/>
                        </a:solidFill>
                        <a:latin typeface="Cambria Math" panose="02040503050406030204" pitchFamily="18" charset="0"/>
                        <a:ea typeface="Cambria Math" panose="02040503050406030204" pitchFamily="18" charset="0"/>
                        <a:sym typeface="+mn-ea"/>
                      </a:rPr>
                      <m:t>𝑦</m:t>
                    </m:r>
                    <m:r>
                      <a:rPr lang="en-US" altLang="zh-CN" i="1">
                        <a:solidFill>
                          <a:srgbClr val="008000"/>
                        </a:solidFill>
                        <a:latin typeface="Cambria Math" panose="02040503050406030204" pitchFamily="18" charset="0"/>
                        <a:ea typeface="Cambria Math" panose="02040503050406030204" pitchFamily="18" charset="0"/>
                        <a:sym typeface="+mn-ea"/>
                      </a:rPr>
                      <m:t>=20亿</m:t>
                    </m:r>
                  </m:oMath>
                </a14:m>
                <a:r>
                  <a:rPr lang="zh-CN" altLang="en-US" dirty="0">
                    <a:solidFill>
                      <a:srgbClr val="008000"/>
                    </a:solidFill>
                    <a:latin typeface="Cambria Math" panose="02040503050406030204" pitchFamily="18" charset="0"/>
                    <a:ea typeface="方正卡通简体" panose="03000509000000000000" pitchFamily="65" charset="-122"/>
                    <a:sym typeface="+mn-ea"/>
                  </a:rPr>
                  <a:t>支飞镖，位数组容量</a:t>
                </a:r>
                <a:r>
                  <a:rPr lang="en-US" altLang="zh-CN" dirty="0">
                    <a:solidFill>
                      <a:srgbClr val="008000"/>
                    </a:solidFill>
                    <a:latin typeface="Cambria Math" panose="02040503050406030204" pitchFamily="18" charset="0"/>
                    <a:ea typeface="Cambria Math" panose="02040503050406030204" pitchFamily="18" charset="0"/>
                    <a:sym typeface="+mn-ea"/>
                  </a:rPr>
                  <a:t>80</a:t>
                </a:r>
                <a:r>
                  <a:rPr lang="zh-CN" altLang="en-US" dirty="0">
                    <a:solidFill>
                      <a:srgbClr val="008000"/>
                    </a:solidFill>
                    <a:latin typeface="Cambria Math" panose="02040503050406030204" pitchFamily="18" charset="0"/>
                    <a:ea typeface="方正卡通简体" panose="03000509000000000000" pitchFamily="65" charset="-122"/>
                    <a:sym typeface="+mn-ea"/>
                  </a:rPr>
                  <a:t>亿，因此</a:t>
                </a:r>
                <a14:m>
                  <m:oMath xmlns:m="http://schemas.openxmlformats.org/officeDocument/2006/math">
                    <m:r>
                      <a:rPr lang="en-US" altLang="zh-CN" i="1">
                        <a:solidFill>
                          <a:srgbClr val="008000"/>
                        </a:solidFill>
                        <a:latin typeface="Cambria Math" panose="02040503050406030204" pitchFamily="18" charset="0"/>
                        <a:ea typeface="Cambria Math" panose="02040503050406030204" pitchFamily="18" charset="0"/>
                        <a:sym typeface="+mn-ea"/>
                      </a:rPr>
                      <m:t>𝑥</m:t>
                    </m:r>
                    <m:r>
                      <a:rPr lang="en-US" altLang="zh-CN" i="1">
                        <a:solidFill>
                          <a:srgbClr val="008000"/>
                        </a:solidFill>
                        <a:latin typeface="Cambria Math" panose="02040503050406030204" pitchFamily="18" charset="0"/>
                        <a:ea typeface="Cambria Math" panose="02040503050406030204" pitchFamily="18" charset="0"/>
                        <a:sym typeface="+mn-ea"/>
                      </a:rPr>
                      <m:t>=</m:t>
                    </m:r>
                  </m:oMath>
                </a14:m>
                <a:r>
                  <a:rPr lang="en-US" altLang="zh-CN" dirty="0">
                    <a:solidFill>
                      <a:srgbClr val="008000"/>
                    </a:solidFill>
                    <a:latin typeface="Cambria Math" panose="02040503050406030204" pitchFamily="18" charset="0"/>
                    <a:ea typeface="方正卡通简体" panose="03000509000000000000" pitchFamily="65" charset="-122"/>
                    <a:sym typeface="+mn-ea"/>
                  </a:rPr>
                  <a:t>80</a:t>
                </a:r>
                <a:r>
                  <a:rPr lang="zh-CN" altLang="en-US" dirty="0">
                    <a:solidFill>
                      <a:srgbClr val="008000"/>
                    </a:solidFill>
                    <a:latin typeface="Cambria Math" panose="02040503050406030204" pitchFamily="18" charset="0"/>
                    <a:ea typeface="方正卡通简体" panose="03000509000000000000" pitchFamily="65" charset="-122"/>
                    <a:sym typeface="+mn-ea"/>
                  </a:rPr>
                  <a:t>亿个靶位</a:t>
                </a:r>
                <a:r>
                  <a:rPr lang="zh-CN" altLang="en-US" dirty="0">
                    <a:latin typeface="Cambria Math" panose="02040503050406030204" pitchFamily="18" charset="0"/>
                    <a:ea typeface="方正卡通简体" panose="03000509000000000000" pitchFamily="65" charset="-122"/>
                    <a:sym typeface="+mn-ea"/>
                  </a:rPr>
                  <a:t>。</a:t>
                </a:r>
                <a:endParaRPr lang="en-US" altLang="zh-CN" dirty="0">
                  <a:latin typeface="Cambria Math" panose="02040503050406030204" pitchFamily="18" charset="0"/>
                  <a:ea typeface="Cambria Math" panose="02040503050406030204" pitchFamily="18" charset="0"/>
                  <a:sym typeface="+mn-ea"/>
                </a:endParaRPr>
              </a:p>
              <a:p>
                <a:pPr marL="0" indent="0">
                  <a:buNone/>
                </a:pPr>
                <a:r>
                  <a:rPr lang="zh-CN" altLang="en-US" dirty="0">
                    <a:solidFill>
                      <a:srgbClr val="0070C0"/>
                    </a:solidFill>
                    <a:latin typeface="Cambria Math" panose="02040503050406030204" pitchFamily="18" charset="0"/>
                    <a:ea typeface="方正卡通简体" panose="03000509000000000000" pitchFamily="65" charset="-122"/>
                    <a:sym typeface="+mn-ea"/>
                  </a:rPr>
                  <a:t>给定靶位未被击中的概率</a:t>
                </a:r>
                <a14:m>
                  <m:oMath xmlns:m="http://schemas.openxmlformats.org/officeDocument/2006/math">
                    <m:sSup>
                      <m:sSupPr>
                        <m:ctrlPr>
                          <a:rPr lang="en-US" altLang="zh-CN" i="1">
                            <a:solidFill>
                              <a:srgbClr val="0070C0"/>
                            </a:solidFill>
                            <a:latin typeface="Cambria Math" panose="02040503050406030204" pitchFamily="18" charset="0"/>
                            <a:ea typeface="Cambria Math" panose="02040503050406030204" pitchFamily="18" charset="0"/>
                            <a:sym typeface="+mn-ea"/>
                          </a:rPr>
                        </m:ctrlPr>
                      </m:sSupPr>
                      <m:e>
                        <m:r>
                          <a:rPr lang="en-US" altLang="zh-CN" i="1">
                            <a:solidFill>
                              <a:srgbClr val="0070C0"/>
                            </a:solidFill>
                            <a:latin typeface="Cambria Math" panose="02040503050406030204" pitchFamily="18" charset="0"/>
                            <a:ea typeface="Cambria Math" panose="02040503050406030204" pitchFamily="18" charset="0"/>
                            <a:sym typeface="+mn-ea"/>
                          </a:rPr>
                          <m:t>𝑒</m:t>
                        </m:r>
                      </m:e>
                      <m:sup>
                        <m:r>
                          <a:rPr lang="en-US" altLang="zh-CN" i="1">
                            <a:solidFill>
                              <a:srgbClr val="0070C0"/>
                            </a:solidFill>
                            <a:latin typeface="Cambria Math" panose="02040503050406030204" pitchFamily="18" charset="0"/>
                            <a:ea typeface="Cambria Math" panose="02040503050406030204" pitchFamily="18" charset="0"/>
                            <a:sym typeface="+mn-ea"/>
                          </a:rPr>
                          <m:t>−</m:t>
                        </m:r>
                        <m:r>
                          <a:rPr lang="en-US" altLang="zh-CN" i="1">
                            <a:solidFill>
                              <a:srgbClr val="0070C0"/>
                            </a:solidFill>
                            <a:latin typeface="Cambria Math" panose="02040503050406030204" pitchFamily="18" charset="0"/>
                            <a:ea typeface="Cambria Math" panose="02040503050406030204" pitchFamily="18" charset="0"/>
                            <a:sym typeface="+mn-ea"/>
                          </a:rPr>
                          <m:t>𝑦</m:t>
                        </m:r>
                        <m:r>
                          <a:rPr lang="en-US" altLang="zh-CN" i="1">
                            <a:solidFill>
                              <a:srgbClr val="0070C0"/>
                            </a:solidFill>
                            <a:latin typeface="Cambria Math" panose="02040503050406030204" pitchFamily="18" charset="0"/>
                            <a:ea typeface="Cambria Math" panose="02040503050406030204" pitchFamily="18" charset="0"/>
                            <a:sym typeface="+mn-ea"/>
                          </a:rPr>
                          <m:t>/</m:t>
                        </m:r>
                        <m:r>
                          <a:rPr lang="en-US" altLang="zh-CN" i="1">
                            <a:solidFill>
                              <a:srgbClr val="0070C0"/>
                            </a:solidFill>
                            <a:latin typeface="Cambria Math" panose="02040503050406030204" pitchFamily="18" charset="0"/>
                            <a:ea typeface="Cambria Math" panose="02040503050406030204" pitchFamily="18" charset="0"/>
                            <a:sym typeface="+mn-ea"/>
                          </a:rPr>
                          <m:t>𝑥</m:t>
                        </m:r>
                      </m:sup>
                    </m:sSup>
                    <m:r>
                      <a:rPr lang="en-US" altLang="zh-CN" i="1">
                        <a:solidFill>
                          <a:srgbClr val="0070C0"/>
                        </a:solidFill>
                        <a:latin typeface="Cambria Math" panose="02040503050406030204" pitchFamily="18" charset="0"/>
                        <a:ea typeface="Cambria Math" panose="02040503050406030204" pitchFamily="18" charset="0"/>
                        <a:sym typeface="+mn-ea"/>
                      </a:rPr>
                      <m:t>=</m:t>
                    </m:r>
                    <m:sSup>
                      <m:sSupPr>
                        <m:ctrlPr>
                          <a:rPr lang="en-US" altLang="zh-CN" i="1">
                            <a:solidFill>
                              <a:srgbClr val="0070C0"/>
                            </a:solidFill>
                            <a:latin typeface="Cambria Math" panose="02040503050406030204" pitchFamily="18" charset="0"/>
                            <a:ea typeface="Cambria Math" panose="02040503050406030204" pitchFamily="18" charset="0"/>
                            <a:sym typeface="+mn-ea"/>
                          </a:rPr>
                        </m:ctrlPr>
                      </m:sSupPr>
                      <m:e>
                        <m:r>
                          <a:rPr lang="en-US" altLang="zh-CN" i="1">
                            <a:solidFill>
                              <a:srgbClr val="0070C0"/>
                            </a:solidFill>
                            <a:latin typeface="Cambria Math" panose="02040503050406030204" pitchFamily="18" charset="0"/>
                            <a:ea typeface="Cambria Math" panose="02040503050406030204" pitchFamily="18" charset="0"/>
                            <a:sym typeface="+mn-ea"/>
                          </a:rPr>
                          <m:t>𝑒</m:t>
                        </m:r>
                      </m:e>
                      <m:sup>
                        <m:r>
                          <a:rPr lang="en-US" altLang="zh-CN" i="1">
                            <a:solidFill>
                              <a:srgbClr val="0070C0"/>
                            </a:solidFill>
                            <a:latin typeface="Cambria Math" panose="02040503050406030204" pitchFamily="18" charset="0"/>
                            <a:ea typeface="Cambria Math" panose="02040503050406030204" pitchFamily="18" charset="0"/>
                            <a:sym typeface="+mn-ea"/>
                          </a:rPr>
                          <m:t>−1/</m:t>
                        </m:r>
                        <m:r>
                          <a:rPr lang="en-US" altLang="zh-CN" b="0" i="1" smtClean="0">
                            <a:solidFill>
                              <a:srgbClr val="0070C0"/>
                            </a:solidFill>
                            <a:latin typeface="Cambria Math" panose="02040503050406030204" pitchFamily="18" charset="0"/>
                            <a:ea typeface="Cambria Math" panose="02040503050406030204" pitchFamily="18" charset="0"/>
                            <a:sym typeface="+mn-ea"/>
                          </a:rPr>
                          <m:t>4</m:t>
                        </m:r>
                      </m:sup>
                    </m:sSup>
                  </m:oMath>
                </a14:m>
                <a:r>
                  <a:rPr lang="zh-CN" altLang="en-US" dirty="0">
                    <a:solidFill>
                      <a:srgbClr val="0070C0"/>
                    </a:solidFill>
                    <a:latin typeface="Cambria Math" panose="02040503050406030204" pitchFamily="18" charset="0"/>
                    <a:ea typeface="方正卡通简体" panose="03000509000000000000" pitchFamily="65" charset="-122"/>
                    <a:sym typeface="+mn-ea"/>
                  </a:rPr>
                  <a:t>，至少一次被击中的概率（假阳率）为</a:t>
                </a:r>
                <a14:m>
                  <m:oMath xmlns:m="http://schemas.openxmlformats.org/officeDocument/2006/math">
                    <m:sSup>
                      <m:sSupPr>
                        <m:ctrlPr>
                          <a:rPr lang="en-US" altLang="zh-CN" i="1">
                            <a:solidFill>
                              <a:srgbClr val="0070C0"/>
                            </a:solidFill>
                            <a:latin typeface="Cambria Math" panose="02040503050406030204" pitchFamily="18" charset="0"/>
                            <a:ea typeface="Cambria Math" panose="02040503050406030204" pitchFamily="18" charset="0"/>
                            <a:sym typeface="+mn-ea"/>
                          </a:rPr>
                        </m:ctrlPr>
                      </m:sSupPr>
                      <m:e>
                        <m:r>
                          <a:rPr lang="en-US" altLang="zh-CN" i="1">
                            <a:solidFill>
                              <a:srgbClr val="0070C0"/>
                            </a:solidFill>
                            <a:latin typeface="Cambria Math" panose="02040503050406030204" pitchFamily="18" charset="0"/>
                            <a:ea typeface="Cambria Math" panose="02040503050406030204" pitchFamily="18" charset="0"/>
                            <a:sym typeface="+mn-ea"/>
                          </a:rPr>
                          <m:t>1−</m:t>
                        </m:r>
                        <m:r>
                          <a:rPr lang="en-US" altLang="zh-CN" i="1">
                            <a:solidFill>
                              <a:srgbClr val="0070C0"/>
                            </a:solidFill>
                            <a:latin typeface="Cambria Math" panose="02040503050406030204" pitchFamily="18" charset="0"/>
                            <a:ea typeface="Cambria Math" panose="02040503050406030204" pitchFamily="18" charset="0"/>
                            <a:sym typeface="+mn-ea"/>
                          </a:rPr>
                          <m:t>𝑒</m:t>
                        </m:r>
                      </m:e>
                      <m:sup>
                        <m:r>
                          <a:rPr lang="en-US" altLang="zh-CN" i="1">
                            <a:solidFill>
                              <a:srgbClr val="0070C0"/>
                            </a:solidFill>
                            <a:latin typeface="Cambria Math" panose="02040503050406030204" pitchFamily="18" charset="0"/>
                            <a:ea typeface="Cambria Math" panose="02040503050406030204" pitchFamily="18" charset="0"/>
                            <a:sym typeface="+mn-ea"/>
                          </a:rPr>
                          <m:t>−1/</m:t>
                        </m:r>
                        <m:r>
                          <a:rPr lang="en-US" altLang="zh-CN" b="0" i="1" smtClean="0">
                            <a:solidFill>
                              <a:srgbClr val="0070C0"/>
                            </a:solidFill>
                            <a:latin typeface="Cambria Math" panose="02040503050406030204" pitchFamily="18" charset="0"/>
                            <a:ea typeface="Cambria Math" panose="02040503050406030204" pitchFamily="18" charset="0"/>
                            <a:sym typeface="+mn-ea"/>
                          </a:rPr>
                          <m:t>4</m:t>
                        </m:r>
                      </m:sup>
                    </m:sSup>
                  </m:oMath>
                </a14:m>
                <a:r>
                  <a:rPr lang="zh-CN" altLang="en-US" dirty="0">
                    <a:solidFill>
                      <a:srgbClr val="0070C0"/>
                    </a:solidFill>
                    <a:latin typeface="Cambria Math" panose="02040503050406030204" pitchFamily="18" charset="0"/>
                    <a:ea typeface="Cambria Math" panose="02040503050406030204" pitchFamily="18" charset="0"/>
                    <a:sym typeface="+mn-ea"/>
                  </a:rPr>
                  <a:t>，两次哈希均为</a:t>
                </a:r>
                <a:r>
                  <a:rPr lang="en-US" altLang="zh-CN" dirty="0">
                    <a:solidFill>
                      <a:srgbClr val="0070C0"/>
                    </a:solidFill>
                    <a:latin typeface="Cambria Math" panose="02040503050406030204" pitchFamily="18" charset="0"/>
                    <a:ea typeface="Cambria Math" panose="02040503050406030204" pitchFamily="18" charset="0"/>
                    <a:sym typeface="+mn-ea"/>
                  </a:rPr>
                  <a:t>1</a:t>
                </a:r>
                <a:r>
                  <a:rPr lang="zh-CN" altLang="en-US" dirty="0">
                    <a:solidFill>
                      <a:srgbClr val="0070C0"/>
                    </a:solidFill>
                    <a:latin typeface="Cambria Math" panose="02040503050406030204" pitchFamily="18" charset="0"/>
                    <a:ea typeface="Cambria Math" panose="02040503050406030204" pitchFamily="18" charset="0"/>
                    <a:sym typeface="+mn-ea"/>
                  </a:rPr>
                  <a:t>的概率为</a:t>
                </a:r>
                <a14:m>
                  <m:oMath xmlns:m="http://schemas.openxmlformats.org/officeDocument/2006/math">
                    <m:sSup>
                      <m:sSupPr>
                        <m:ctrlPr>
                          <a:rPr lang="en-US" altLang="zh-CN" i="1">
                            <a:solidFill>
                              <a:srgbClr val="0070C0"/>
                            </a:solidFill>
                            <a:latin typeface="Cambria Math" panose="02040503050406030204" pitchFamily="18" charset="0"/>
                            <a:ea typeface="Cambria Math" panose="02040503050406030204" pitchFamily="18" charset="0"/>
                            <a:sym typeface="+mn-ea"/>
                          </a:rPr>
                        </m:ctrlPr>
                      </m:sSupPr>
                      <m:e>
                        <m:r>
                          <a:rPr lang="en-US" altLang="zh-CN" b="0" i="1" smtClean="0">
                            <a:solidFill>
                              <a:srgbClr val="0070C0"/>
                            </a:solidFill>
                            <a:latin typeface="Cambria Math" panose="02040503050406030204" pitchFamily="18" charset="0"/>
                            <a:ea typeface="Cambria Math" panose="02040503050406030204" pitchFamily="18" charset="0"/>
                            <a:sym typeface="+mn-ea"/>
                          </a:rPr>
                          <m:t>(</m:t>
                        </m:r>
                        <m:r>
                          <a:rPr lang="en-US" altLang="zh-CN" i="1">
                            <a:solidFill>
                              <a:srgbClr val="0070C0"/>
                            </a:solidFill>
                            <a:latin typeface="Cambria Math" panose="02040503050406030204" pitchFamily="18" charset="0"/>
                            <a:ea typeface="Cambria Math" panose="02040503050406030204" pitchFamily="18" charset="0"/>
                            <a:sym typeface="+mn-ea"/>
                          </a:rPr>
                          <m:t>1−</m:t>
                        </m:r>
                        <m:r>
                          <a:rPr lang="en-US" altLang="zh-CN" i="1">
                            <a:solidFill>
                              <a:srgbClr val="0070C0"/>
                            </a:solidFill>
                            <a:latin typeface="Cambria Math" panose="02040503050406030204" pitchFamily="18" charset="0"/>
                            <a:ea typeface="Cambria Math" panose="02040503050406030204" pitchFamily="18" charset="0"/>
                            <a:sym typeface="+mn-ea"/>
                          </a:rPr>
                          <m:t>𝑒</m:t>
                        </m:r>
                      </m:e>
                      <m:sup>
                        <m:r>
                          <a:rPr lang="en-US" altLang="zh-CN" i="1">
                            <a:solidFill>
                              <a:srgbClr val="0070C0"/>
                            </a:solidFill>
                            <a:latin typeface="Cambria Math" panose="02040503050406030204" pitchFamily="18" charset="0"/>
                            <a:ea typeface="Cambria Math" panose="02040503050406030204" pitchFamily="18" charset="0"/>
                            <a:sym typeface="+mn-ea"/>
                          </a:rPr>
                          <m:t>−1/4</m:t>
                        </m:r>
                      </m:sup>
                    </m:sSup>
                    <m:r>
                      <a:rPr lang="en-US" altLang="zh-CN" b="0" i="1" smtClean="0">
                        <a:solidFill>
                          <a:srgbClr val="0070C0"/>
                        </a:solidFill>
                        <a:latin typeface="Cambria Math" panose="02040503050406030204" pitchFamily="18" charset="0"/>
                        <a:ea typeface="Cambria Math" panose="02040503050406030204" pitchFamily="18" charset="0"/>
                        <a:sym typeface="+mn-ea"/>
                      </a:rPr>
                      <m:t>)</m:t>
                    </m:r>
                    <m:r>
                      <a:rPr lang="en-US" altLang="zh-CN" b="1" i="1" baseline="30000" smtClean="0">
                        <a:solidFill>
                          <a:srgbClr val="FF0000"/>
                        </a:solidFill>
                        <a:latin typeface="Cambria Math" panose="02040503050406030204" pitchFamily="18" charset="0"/>
                        <a:ea typeface="Cambria Math" panose="02040503050406030204" pitchFamily="18" charset="0"/>
                        <a:sym typeface="+mn-ea"/>
                      </a:rPr>
                      <m:t>𝟐</m:t>
                    </m:r>
                    <m:r>
                      <a:rPr lang="en-US" altLang="zh-CN" b="0" i="1" smtClean="0">
                        <a:solidFill>
                          <a:srgbClr val="0070C0"/>
                        </a:solidFill>
                        <a:latin typeface="Cambria Math" panose="02040503050406030204" pitchFamily="18" charset="0"/>
                        <a:ea typeface="Cambria Math" panose="02040503050406030204" pitchFamily="18" charset="0"/>
                        <a:sym typeface="+mn-ea"/>
                      </a:rPr>
                      <m:t>≈0.0493&lt;0.1175</m:t>
                    </m:r>
                  </m:oMath>
                </a14:m>
                <a:r>
                  <a:rPr lang="zh-CN" altLang="en-US" dirty="0">
                    <a:solidFill>
                      <a:srgbClr val="0070C0"/>
                    </a:solidFill>
                    <a:latin typeface="Cambria Math" panose="02040503050406030204" pitchFamily="18" charset="0"/>
                    <a:ea typeface="Cambria Math" panose="02040503050406030204" pitchFamily="18" charset="0"/>
                    <a:sym typeface="+mn-ea"/>
                  </a:rPr>
                  <a:t>。</a:t>
                </a:r>
                <a:endParaRPr lang="en-US" altLang="zh-CN" dirty="0">
                  <a:solidFill>
                    <a:srgbClr val="0070C0"/>
                  </a:solidFill>
                  <a:latin typeface="Cambria Math" panose="02040503050406030204" pitchFamily="18" charset="0"/>
                  <a:ea typeface="Cambria Math" panose="02040503050406030204" pitchFamily="18" charset="0"/>
                  <a:sym typeface="+mn-ea"/>
                </a:endParaRPr>
              </a:p>
              <a:p>
                <a:pPr marL="0" indent="0">
                  <a:buNone/>
                </a:pPr>
                <a:r>
                  <a:rPr lang="zh-CN" altLang="en-US" dirty="0">
                    <a:solidFill>
                      <a:srgbClr val="0070C0"/>
                    </a:solidFill>
                    <a:latin typeface="Cambria Math" panose="02040503050406030204" pitchFamily="18" charset="0"/>
                    <a:ea typeface="Cambria Math" panose="02040503050406030204" pitchFamily="18" charset="0"/>
                    <a:sym typeface="+mn-ea"/>
                  </a:rPr>
                  <a:t>因此，增加哈希函数的个数能够降低假阳率，提升性能。</a:t>
                </a:r>
                <a:endParaRPr lang="en-US" altLang="zh-CN" dirty="0">
                  <a:solidFill>
                    <a:srgbClr val="0070C0"/>
                  </a:solidFill>
                  <a:latin typeface="Cambria Math" panose="02040503050406030204" pitchFamily="18" charset="0"/>
                  <a:ea typeface="Cambria Math" panose="02040503050406030204" pitchFamily="18" charset="0"/>
                  <a:sym typeface="+mn-ea"/>
                </a:endParaRPr>
              </a:p>
              <a:p>
                <a:pPr marL="0" indent="0">
                  <a:buNone/>
                </a:pPr>
                <a:endParaRPr lang="en-US" altLang="zh-CN" dirty="0">
                  <a:latin typeface="文道楷体" panose="02010600040101010101" pitchFamily="2" charset="-122"/>
                  <a:ea typeface="文道楷体" panose="02010600040101010101" pitchFamily="2" charset="-122"/>
                  <a:sym typeface="+mn-ea"/>
                </a:endParaRPr>
              </a:p>
              <a:p>
                <a:pPr marL="0" indent="0">
                  <a:buNone/>
                </a:pPr>
                <a:endParaRPr lang="zh-CN" altLang="en-US" dirty="0">
                  <a:latin typeface="Cambria Math" panose="02040503050406030204" pitchFamily="18" charset="0"/>
                  <a:ea typeface="方正卡通简体" panose="03000509000000000000" pitchFamily="65" charset="-122"/>
                  <a:sym typeface="+mn-ea"/>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72059" y="1667488"/>
                <a:ext cx="9086850" cy="4333262"/>
              </a:xfrm>
              <a:blipFill>
                <a:blip r:embed="rId3"/>
                <a:stretch>
                  <a:fillRect l="-1257" t="-877" r="-140" b="-58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08FABEBF-5022-E8D1-5840-2A81AA9251A0}"/>
              </a:ext>
            </a:extLst>
          </p:cNvPr>
          <p:cNvSpPr txBox="1"/>
          <p:nvPr/>
        </p:nvSpPr>
        <p:spPr>
          <a:xfrm>
            <a:off x="7467600" y="5715000"/>
            <a:ext cx="1219200" cy="923330"/>
          </a:xfrm>
          <a:prstGeom prst="rect">
            <a:avLst/>
          </a:prstGeom>
          <a:noFill/>
        </p:spPr>
        <p:txBody>
          <a:bodyPr wrap="square" rtlCol="0">
            <a:spAutoFit/>
          </a:bodyPr>
          <a:lstStyle/>
          <a:p>
            <a:pPr algn="ctr"/>
            <a:r>
              <a:rPr kumimoji="1" lang="zh-CN" altLang="en-US" dirty="0">
                <a:solidFill>
                  <a:srgbClr val="FF0000"/>
                </a:solidFill>
              </a:rPr>
              <a:t>哈希函数的数量在此起作用</a:t>
            </a:r>
          </a:p>
        </p:txBody>
      </p:sp>
      <p:cxnSp>
        <p:nvCxnSpPr>
          <p:cNvPr id="6" name="直线连接符 5">
            <a:extLst>
              <a:ext uri="{FF2B5EF4-FFF2-40B4-BE49-F238E27FC236}">
                <a16:creationId xmlns:a16="http://schemas.microsoft.com/office/drawing/2014/main" id="{3CCDEE4F-6D68-64B4-A39E-DE1CBC71CC80}"/>
              </a:ext>
            </a:extLst>
          </p:cNvPr>
          <p:cNvCxnSpPr>
            <a:stCxn id="3" idx="0"/>
          </p:cNvCxnSpPr>
          <p:nvPr/>
        </p:nvCxnSpPr>
        <p:spPr>
          <a:xfrm flipH="1" flipV="1">
            <a:off x="6858000" y="5105400"/>
            <a:ext cx="1219200" cy="609600"/>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820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4.4  </a:t>
            </a:r>
            <a:r>
              <a:rPr lang="zh-CN" altLang="en-US" dirty="0">
                <a:latin typeface="Cambria Math" panose="02040503050406030204" pitchFamily="18" charset="0"/>
                <a:ea typeface="方正卡通简体" panose="03000509000000000000" pitchFamily="65" charset="-122"/>
              </a:rPr>
              <a:t>流中独立元素的数目统计</a:t>
            </a:r>
          </a:p>
        </p:txBody>
      </p:sp>
      <p:sp>
        <p:nvSpPr>
          <p:cNvPr id="5" name="灯片编号占位符 4"/>
          <p:cNvSpPr>
            <a:spLocks noGrp="1"/>
          </p:cNvSpPr>
          <p:nvPr>
            <p:ph type="sldNum" sz="quarter" idx="12"/>
          </p:nvPr>
        </p:nvSpPr>
        <p:spPr/>
        <p:txBody>
          <a:bodyPr/>
          <a:lstStyle/>
          <a:p>
            <a:fld id="{19B12225-5612-419B-A8D5-4B8EEE4C217E}" type="slidenum">
              <a:rPr lang="en-US" smtClean="0"/>
              <a:pPr/>
              <a:t>54</a:t>
            </a:fld>
            <a:endParaRPr lang="en-US"/>
          </a:p>
        </p:txBody>
      </p:sp>
      <p:sp>
        <p:nvSpPr>
          <p:cNvPr id="13" name="内容占位符 2"/>
          <p:cNvSpPr>
            <a:spLocks noGrp="1"/>
          </p:cNvSpPr>
          <p:nvPr>
            <p:ph idx="1"/>
          </p:nvPr>
        </p:nvSpPr>
        <p:spPr>
          <a:xfrm>
            <a:off x="285750" y="1655065"/>
            <a:ext cx="8801100" cy="4139945"/>
          </a:xfrm>
        </p:spPr>
        <p:txBody>
          <a:bodyPr>
            <a:normAutofit/>
          </a:bodyPr>
          <a:lstStyle/>
          <a:p>
            <a:pPr marL="89154" indent="0">
              <a:buNone/>
            </a:pPr>
            <a:r>
              <a:rPr lang="zh-CN" altLang="en-US" sz="2700" dirty="0">
                <a:solidFill>
                  <a:srgbClr val="002060"/>
                </a:solidFill>
                <a:latin typeface="文道楷体" panose="02010600040101010101" pitchFamily="2" charset="-122"/>
                <a:ea typeface="文道楷体" panose="02010600040101010101" pitchFamily="2" charset="-122"/>
              </a:rPr>
              <a:t>回顾</a:t>
            </a:r>
            <a:r>
              <a:rPr lang="en-US" altLang="zh-CN" sz="2700" dirty="0">
                <a:solidFill>
                  <a:srgbClr val="002060"/>
                </a:solidFill>
                <a:latin typeface="文道楷体" panose="02010600040101010101" pitchFamily="2" charset="-122"/>
                <a:ea typeface="文道楷体" panose="02010600040101010101" pitchFamily="2" charset="-122"/>
              </a:rPr>
              <a:t>:</a:t>
            </a:r>
            <a:r>
              <a:rPr lang="zh-CN" altLang="en-US" sz="2700" dirty="0">
                <a:solidFill>
                  <a:srgbClr val="002060"/>
                </a:solidFill>
                <a:latin typeface="文道楷体" panose="02010600040101010101" pitchFamily="2" charset="-122"/>
                <a:ea typeface="文道楷体" panose="02010600040101010101" pitchFamily="2" charset="-122"/>
              </a:rPr>
              <a:t>我们学习了流数据的</a:t>
            </a:r>
            <a:r>
              <a:rPr lang="zh-CN" altLang="en-US" sz="2700" dirty="0">
                <a:solidFill>
                  <a:srgbClr val="FF0066"/>
                </a:solidFill>
                <a:latin typeface="文道楷体" panose="02010600040101010101" pitchFamily="2" charset="-122"/>
                <a:ea typeface="文道楷体" panose="02010600040101010101" pitchFamily="2" charset="-122"/>
              </a:rPr>
              <a:t>抽样</a:t>
            </a:r>
            <a:r>
              <a:rPr lang="zh-CN" altLang="en-US" sz="2700" dirty="0">
                <a:solidFill>
                  <a:srgbClr val="002060"/>
                </a:solidFill>
                <a:latin typeface="文道楷体" panose="02010600040101010101" pitchFamily="2" charset="-122"/>
                <a:ea typeface="文道楷体" panose="02010600040101010101" pitchFamily="2" charset="-122"/>
              </a:rPr>
              <a:t>，</a:t>
            </a:r>
            <a:r>
              <a:rPr lang="zh-CN" altLang="en-US" sz="2700" dirty="0">
                <a:solidFill>
                  <a:srgbClr val="FF0066"/>
                </a:solidFill>
                <a:latin typeface="文道楷体" panose="02010600040101010101" pitchFamily="2" charset="-122"/>
                <a:ea typeface="文道楷体" panose="02010600040101010101" pitchFamily="2" charset="-122"/>
              </a:rPr>
              <a:t>过滤</a:t>
            </a:r>
            <a:endParaRPr lang="en-US" altLang="zh-CN" sz="2700" dirty="0">
              <a:solidFill>
                <a:srgbClr val="FF0066"/>
              </a:solidFill>
              <a:latin typeface="文道楷体" panose="02010600040101010101" pitchFamily="2" charset="-122"/>
              <a:ea typeface="文道楷体" panose="02010600040101010101" pitchFamily="2" charset="-122"/>
            </a:endParaRPr>
          </a:p>
          <a:p>
            <a:pPr marL="89154" indent="0">
              <a:buNone/>
            </a:pPr>
            <a:r>
              <a:rPr lang="zh-CN" altLang="en-US" sz="2700" dirty="0">
                <a:solidFill>
                  <a:srgbClr val="FF0000"/>
                </a:solidFill>
                <a:latin typeface="方正卡通简体" panose="03000509000000000000" pitchFamily="65" charset="-122"/>
                <a:ea typeface="方正卡通简体" panose="03000509000000000000" pitchFamily="65" charset="-122"/>
              </a:rPr>
              <a:t>现在是第三种简单的流数据操作 </a:t>
            </a:r>
            <a:r>
              <a:rPr lang="zh-CN" altLang="en-US" sz="2700" dirty="0">
                <a:solidFill>
                  <a:srgbClr val="0000FF"/>
                </a:solidFill>
                <a:latin typeface="方正卡通简体" panose="03000509000000000000" pitchFamily="65" charset="-122"/>
                <a:ea typeface="方正卡通简体" panose="03000509000000000000" pitchFamily="65" charset="-122"/>
              </a:rPr>
              <a:t>数目统计</a:t>
            </a:r>
            <a:endParaRPr lang="en-US" altLang="zh-CN" sz="270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700" dirty="0">
              <a:solidFill>
                <a:srgbClr val="CC0066"/>
              </a:solidFill>
              <a:latin typeface="Cambria Math" panose="02040503050406030204" pitchFamily="18" charset="0"/>
              <a:ea typeface="方正卡通简体" panose="03000509000000000000" pitchFamily="65" charset="-122"/>
            </a:endParaRPr>
          </a:p>
          <a:p>
            <a:pPr marL="89154" indent="0">
              <a:buNone/>
            </a:pPr>
            <a:r>
              <a:rPr lang="zh-CN" altLang="en-US" sz="2700" dirty="0">
                <a:solidFill>
                  <a:srgbClr val="CC0066"/>
                </a:solidFill>
                <a:latin typeface="Cambria Math" panose="02040503050406030204" pitchFamily="18" charset="0"/>
                <a:ea typeface="方正卡通简体" panose="03000509000000000000" pitchFamily="65" charset="-122"/>
              </a:rPr>
              <a:t>问题描述：</a:t>
            </a:r>
            <a:r>
              <a:rPr lang="zh-CN" altLang="en-US" sz="2700" dirty="0">
                <a:solidFill>
                  <a:srgbClr val="7030A0"/>
                </a:solidFill>
                <a:latin typeface="Cambria Math" panose="02040503050406030204" pitchFamily="18" charset="0"/>
                <a:ea typeface="方正卡通简体" panose="03000509000000000000" pitchFamily="65" charset="-122"/>
              </a:rPr>
              <a:t>假定流元素选自某个全集。我们想知道流当中从头或某个已知的过去时刻开始所出现的不同的元素数目。</a:t>
            </a:r>
            <a:endParaRPr lang="en-US" altLang="zh-CN" sz="2700" dirty="0">
              <a:solidFill>
                <a:srgbClr val="7030A0"/>
              </a:solidFill>
              <a:latin typeface="Cambria Math" panose="02040503050406030204" pitchFamily="18" charset="0"/>
              <a:ea typeface="Cambria Math" panose="02040503050406030204" pitchFamily="18" charset="0"/>
            </a:endParaRPr>
          </a:p>
          <a:p>
            <a:pPr marL="89154" indent="0">
              <a:buNone/>
            </a:pPr>
            <a:r>
              <a:rPr lang="en-US" altLang="zh-CN" sz="2700" dirty="0">
                <a:solidFill>
                  <a:srgbClr val="7030A0"/>
                </a:solidFill>
                <a:latin typeface="Cambria Math" panose="02040503050406030204" pitchFamily="18" charset="0"/>
                <a:ea typeface="Cambria Math" panose="02040503050406030204" pitchFamily="18" charset="0"/>
              </a:rPr>
              <a:t>S={x</a:t>
            </a:r>
            <a:r>
              <a:rPr lang="en-US" altLang="zh-CN" sz="2700" baseline="-25000" dirty="0">
                <a:solidFill>
                  <a:srgbClr val="7030A0"/>
                </a:solidFill>
                <a:latin typeface="Cambria Math" panose="02040503050406030204" pitchFamily="18" charset="0"/>
                <a:ea typeface="Cambria Math" panose="02040503050406030204" pitchFamily="18" charset="0"/>
              </a:rPr>
              <a:t>1</a:t>
            </a:r>
            <a:r>
              <a:rPr lang="zh-CN" altLang="en-US" sz="2700" dirty="0">
                <a:solidFill>
                  <a:srgbClr val="7030A0"/>
                </a:solidFill>
                <a:latin typeface="Cambria Math" panose="02040503050406030204" pitchFamily="18" charset="0"/>
                <a:ea typeface="方正卡通简体" panose="03000509000000000000" pitchFamily="65" charset="-122"/>
              </a:rPr>
              <a:t>，</a:t>
            </a:r>
            <a:r>
              <a:rPr lang="en-US" altLang="zh-CN" sz="2700" dirty="0">
                <a:solidFill>
                  <a:srgbClr val="7030A0"/>
                </a:solidFill>
                <a:latin typeface="Cambria Math" panose="02040503050406030204" pitchFamily="18" charset="0"/>
                <a:ea typeface="Cambria Math" panose="02040503050406030204" pitchFamily="18" charset="0"/>
              </a:rPr>
              <a:t>x</a:t>
            </a:r>
            <a:r>
              <a:rPr lang="en-US" altLang="zh-CN" sz="2700" baseline="-25000" dirty="0">
                <a:solidFill>
                  <a:srgbClr val="7030A0"/>
                </a:solidFill>
                <a:latin typeface="Cambria Math" panose="02040503050406030204" pitchFamily="18" charset="0"/>
                <a:ea typeface="Cambria Math" panose="02040503050406030204" pitchFamily="18" charset="0"/>
              </a:rPr>
              <a:t>2</a:t>
            </a:r>
            <a:r>
              <a:rPr lang="zh-CN" altLang="en-US" sz="2700" dirty="0">
                <a:solidFill>
                  <a:srgbClr val="7030A0"/>
                </a:solidFill>
                <a:latin typeface="Cambria Math" panose="02040503050406030204" pitchFamily="18" charset="0"/>
                <a:ea typeface="方正卡通简体" panose="03000509000000000000" pitchFamily="65" charset="-122"/>
              </a:rPr>
              <a:t>，</a:t>
            </a:r>
            <a:r>
              <a:rPr lang="en-US" altLang="zh-CN" sz="2700" dirty="0">
                <a:solidFill>
                  <a:srgbClr val="7030A0"/>
                </a:solidFill>
                <a:latin typeface="Cambria Math" panose="02040503050406030204" pitchFamily="18" charset="0"/>
                <a:ea typeface="Cambria Math" panose="02040503050406030204" pitchFamily="18" charset="0"/>
              </a:rPr>
              <a:t>x</a:t>
            </a:r>
            <a:r>
              <a:rPr lang="en-US" altLang="zh-CN" sz="2700" baseline="-25000" dirty="0">
                <a:solidFill>
                  <a:srgbClr val="7030A0"/>
                </a:solidFill>
                <a:latin typeface="Cambria Math" panose="02040503050406030204" pitchFamily="18" charset="0"/>
                <a:ea typeface="Cambria Math" panose="02040503050406030204" pitchFamily="18" charset="0"/>
              </a:rPr>
              <a:t>3</a:t>
            </a:r>
            <a:r>
              <a:rPr lang="en-US" altLang="zh-CN" sz="2700" dirty="0">
                <a:solidFill>
                  <a:srgbClr val="7030A0"/>
                </a:solidFill>
                <a:latin typeface="Cambria Math" panose="02040503050406030204" pitchFamily="18" charset="0"/>
                <a:ea typeface="Cambria Math" panose="02040503050406030204" pitchFamily="18" charset="0"/>
              </a:rPr>
              <a:t>,……,</a:t>
            </a:r>
            <a:r>
              <a:rPr lang="en-US" altLang="zh-CN" sz="2700" dirty="0" err="1">
                <a:solidFill>
                  <a:srgbClr val="7030A0"/>
                </a:solidFill>
                <a:latin typeface="Cambria Math" panose="02040503050406030204" pitchFamily="18" charset="0"/>
                <a:ea typeface="Cambria Math" panose="02040503050406030204" pitchFamily="18" charset="0"/>
              </a:rPr>
              <a:t>x</a:t>
            </a:r>
            <a:r>
              <a:rPr lang="en-US" altLang="zh-CN" sz="2700" baseline="-25000" dirty="0" err="1">
                <a:solidFill>
                  <a:srgbClr val="7030A0"/>
                </a:solidFill>
                <a:latin typeface="Cambria Math" panose="02040503050406030204" pitchFamily="18" charset="0"/>
                <a:ea typeface="Cambria Math" panose="02040503050406030204" pitchFamily="18" charset="0"/>
              </a:rPr>
              <a:t>N</a:t>
            </a:r>
            <a:r>
              <a:rPr lang="en-US" altLang="zh-CN" sz="2700" dirty="0">
                <a:solidFill>
                  <a:srgbClr val="7030A0"/>
                </a:solidFill>
                <a:latin typeface="Cambria Math" panose="02040503050406030204" pitchFamily="18" charset="0"/>
                <a:ea typeface="Cambria Math" panose="02040503050406030204" pitchFamily="18" charset="0"/>
              </a:rPr>
              <a:t>},  </a:t>
            </a:r>
            <a:r>
              <a:rPr lang="zh-CN" altLang="en-US" sz="2700" dirty="0">
                <a:solidFill>
                  <a:srgbClr val="7030A0"/>
                </a:solidFill>
                <a:latin typeface="Cambria Math" panose="02040503050406030204" pitchFamily="18" charset="0"/>
                <a:ea typeface="方正卡通简体" panose="03000509000000000000" pitchFamily="65" charset="-122"/>
              </a:rPr>
              <a:t>找出</a:t>
            </a:r>
            <a:r>
              <a:rPr lang="en-US" altLang="zh-CN" sz="2700" dirty="0">
                <a:solidFill>
                  <a:srgbClr val="7030A0"/>
                </a:solidFill>
                <a:latin typeface="Cambria Math" panose="02040503050406030204" pitchFamily="18" charset="0"/>
                <a:ea typeface="Cambria Math" panose="02040503050406030204" pitchFamily="18" charset="0"/>
              </a:rPr>
              <a:t>N</a:t>
            </a:r>
          </a:p>
          <a:p>
            <a:pPr marL="89154" indent="0">
              <a:buNone/>
            </a:pPr>
            <a:endParaRPr lang="en-US" altLang="zh-CN" sz="2700" dirty="0">
              <a:solidFill>
                <a:srgbClr val="7030A0"/>
              </a:solidFill>
              <a:latin typeface="Cambria Math" panose="02040503050406030204" pitchFamily="18" charset="0"/>
              <a:ea typeface="Cambria Math" panose="02040503050406030204" pitchFamily="18" charset="0"/>
            </a:endParaRPr>
          </a:p>
          <a:p>
            <a:pPr marL="89154" indent="0">
              <a:buNone/>
            </a:pPr>
            <a:r>
              <a:rPr lang="zh-CN" altLang="en-US" sz="2700" dirty="0">
                <a:solidFill>
                  <a:srgbClr val="7030A0"/>
                </a:solidFill>
                <a:latin typeface="方正卡通简体" panose="03000509000000000000" pitchFamily="65" charset="-122"/>
                <a:ea typeface="方正卡通简体" panose="03000509000000000000" pitchFamily="65" charset="-122"/>
              </a:rPr>
              <a:t>目标：在</a:t>
            </a:r>
            <a:r>
              <a:rPr lang="zh-CN" altLang="en-US" sz="2700" dirty="0">
                <a:solidFill>
                  <a:srgbClr val="00B050"/>
                </a:solidFill>
                <a:latin typeface="方正卡通简体" panose="03000509000000000000" pitchFamily="65" charset="-122"/>
                <a:ea typeface="方正卡通简体" panose="03000509000000000000" pitchFamily="65" charset="-122"/>
              </a:rPr>
              <a:t>合理的内存空间</a:t>
            </a:r>
            <a:r>
              <a:rPr lang="zh-CN" altLang="en-US" sz="2700" dirty="0">
                <a:solidFill>
                  <a:srgbClr val="7030A0"/>
                </a:solidFill>
                <a:latin typeface="方正卡通简体" panose="03000509000000000000" pitchFamily="65" charset="-122"/>
                <a:ea typeface="方正卡通简体" panose="03000509000000000000" pitchFamily="65" charset="-122"/>
              </a:rPr>
              <a:t>下，得到我们想要的</a:t>
            </a:r>
            <a:r>
              <a:rPr lang="zh-CN" altLang="en-US" sz="2700" dirty="0">
                <a:solidFill>
                  <a:srgbClr val="00B050"/>
                </a:solidFill>
                <a:latin typeface="方正卡通简体" panose="03000509000000000000" pitchFamily="65" charset="-122"/>
                <a:ea typeface="方正卡通简体" panose="03000509000000000000" pitchFamily="65" charset="-122"/>
              </a:rPr>
              <a:t>近似结果</a:t>
            </a:r>
            <a:r>
              <a:rPr lang="zh-CN" altLang="en-US" sz="2700" dirty="0">
                <a:solidFill>
                  <a:srgbClr val="7030A0"/>
                </a:solidFill>
                <a:latin typeface="方正卡通简体" panose="03000509000000000000" pitchFamily="65" charset="-122"/>
                <a:ea typeface="方正卡通简体" panose="03000509000000000000" pitchFamily="65" charset="-122"/>
              </a:rPr>
              <a:t>。</a:t>
            </a:r>
            <a:endParaRPr lang="en-US" altLang="zh-CN" sz="2700" dirty="0">
              <a:solidFill>
                <a:srgbClr val="7030A0"/>
              </a:solidFill>
              <a:latin typeface="方正卡通简体" panose="03000509000000000000" pitchFamily="65" charset="-122"/>
              <a:ea typeface="方正卡通简体" panose="03000509000000000000" pitchFamily="65" charset="-122"/>
            </a:endParaRPr>
          </a:p>
          <a:p>
            <a:pPr marL="89154" indent="0">
              <a:buNone/>
            </a:pPr>
            <a:endParaRPr lang="en-US" altLang="zh-CN" sz="3000" dirty="0">
              <a:solidFill>
                <a:srgbClr val="7030A0"/>
              </a:solidFill>
              <a:latin typeface="方正卡通简体" panose="03000509000000000000" pitchFamily="65" charset="-122"/>
              <a:ea typeface="方正卡通简体" panose="03000509000000000000" pitchFamily="65" charset="-122"/>
            </a:endParaRPr>
          </a:p>
        </p:txBody>
      </p:sp>
    </p:spTree>
    <p:extLst>
      <p:ext uri="{BB962C8B-B14F-4D97-AF65-F5344CB8AC3E}">
        <p14:creationId xmlns:p14="http://schemas.microsoft.com/office/powerpoint/2010/main" val="3011049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4.4  </a:t>
            </a:r>
            <a:r>
              <a:rPr lang="zh-CN" altLang="en-US" dirty="0">
                <a:latin typeface="Cambria Math" panose="02040503050406030204" pitchFamily="18" charset="0"/>
                <a:ea typeface="方正卡通简体" panose="03000509000000000000" pitchFamily="65" charset="-122"/>
              </a:rPr>
              <a:t>流中独立元素的数目统计</a:t>
            </a:r>
          </a:p>
        </p:txBody>
      </p:sp>
      <p:sp>
        <p:nvSpPr>
          <p:cNvPr id="5" name="灯片编号占位符 4"/>
          <p:cNvSpPr>
            <a:spLocks noGrp="1"/>
          </p:cNvSpPr>
          <p:nvPr>
            <p:ph type="sldNum" sz="quarter" idx="12"/>
          </p:nvPr>
        </p:nvSpPr>
        <p:spPr/>
        <p:txBody>
          <a:bodyPr/>
          <a:lstStyle/>
          <a:p>
            <a:fld id="{19B12225-5612-419B-A8D5-4B8EEE4C217E}" type="slidenum">
              <a:rPr lang="en-US" smtClean="0"/>
              <a:pPr/>
              <a:t>55</a:t>
            </a:fld>
            <a:endParaRPr lang="en-US"/>
          </a:p>
        </p:txBody>
      </p:sp>
      <p:sp>
        <p:nvSpPr>
          <p:cNvPr id="13" name="内容占位符 2"/>
          <p:cNvSpPr>
            <a:spLocks noGrp="1"/>
          </p:cNvSpPr>
          <p:nvPr>
            <p:ph idx="1"/>
          </p:nvPr>
        </p:nvSpPr>
        <p:spPr>
          <a:xfrm>
            <a:off x="285750" y="1655065"/>
            <a:ext cx="8801100" cy="4139945"/>
          </a:xfrm>
        </p:spPr>
        <p:txBody>
          <a:bodyPr>
            <a:normAutofit fontScale="92500" lnSpcReduction="10000"/>
          </a:bodyPr>
          <a:lstStyle/>
          <a:p>
            <a:pPr marL="89154" indent="0">
              <a:buNone/>
            </a:pPr>
            <a:r>
              <a:rPr lang="en-US" altLang="zh-CN" sz="2925" dirty="0">
                <a:solidFill>
                  <a:srgbClr val="002060"/>
                </a:solidFill>
                <a:latin typeface="Cambria Math" panose="02040503050406030204" pitchFamily="18" charset="0"/>
                <a:ea typeface="Cambria Math" panose="02040503050406030204" pitchFamily="18" charset="0"/>
              </a:rPr>
              <a:t>4.4.1</a:t>
            </a:r>
            <a:r>
              <a:rPr lang="zh-CN" altLang="en-US" sz="2925" dirty="0">
                <a:solidFill>
                  <a:srgbClr val="002060"/>
                </a:solidFill>
                <a:latin typeface="Cambria Math" panose="02040503050406030204" pitchFamily="18" charset="0"/>
                <a:ea typeface="方正卡通简体" panose="03000509000000000000" pitchFamily="65" charset="-122"/>
              </a:rPr>
              <a:t>独立元素计数问题</a:t>
            </a:r>
            <a:endParaRPr lang="en-US" altLang="zh-CN" sz="2925" dirty="0">
              <a:solidFill>
                <a:srgbClr val="002060"/>
              </a:solidFill>
              <a:latin typeface="Cambria Math" panose="02040503050406030204" pitchFamily="18" charset="0"/>
              <a:ea typeface="Cambria Math" panose="02040503050406030204" pitchFamily="18" charset="0"/>
            </a:endParaRPr>
          </a:p>
          <a:p>
            <a:pPr marL="89154" indent="0">
              <a:buNone/>
            </a:pPr>
            <a:r>
              <a:rPr lang="zh-CN" altLang="en-US" sz="2700" dirty="0">
                <a:solidFill>
                  <a:srgbClr val="0070C0"/>
                </a:solidFill>
                <a:latin typeface="宋体" panose="02010600030101010101" pitchFamily="2" charset="-122"/>
                <a:ea typeface="宋体" panose="02010600030101010101" pitchFamily="2" charset="-122"/>
              </a:rPr>
              <a:t>例</a:t>
            </a:r>
            <a:r>
              <a:rPr lang="en-US" altLang="zh-CN" sz="2700" dirty="0">
                <a:solidFill>
                  <a:srgbClr val="0070C0"/>
                </a:solidFill>
                <a:latin typeface="宋体" panose="02010600030101010101" pitchFamily="2" charset="-122"/>
                <a:ea typeface="宋体" panose="02010600030101010101" pitchFamily="2" charset="-122"/>
              </a:rPr>
              <a:t>4.5</a:t>
            </a:r>
            <a:r>
              <a:rPr lang="zh-CN" altLang="en-US" sz="2700" dirty="0">
                <a:solidFill>
                  <a:srgbClr val="0070C0"/>
                </a:solidFill>
                <a:latin typeface="宋体" panose="02010600030101010101" pitchFamily="2" charset="-122"/>
                <a:ea typeface="宋体" panose="02010600030101010101" pitchFamily="2" charset="-122"/>
              </a:rPr>
              <a:t>：考虑某个</a:t>
            </a:r>
            <a:r>
              <a:rPr lang="en-US" altLang="zh-CN" sz="2700" dirty="0">
                <a:solidFill>
                  <a:srgbClr val="0070C0"/>
                </a:solidFill>
                <a:latin typeface="宋体" panose="02010600030101010101" pitchFamily="2" charset="-122"/>
                <a:ea typeface="宋体" panose="02010600030101010101" pitchFamily="2" charset="-122"/>
              </a:rPr>
              <a:t>Web</a:t>
            </a:r>
            <a:r>
              <a:rPr lang="zh-CN" altLang="en-US" sz="2700" dirty="0">
                <a:solidFill>
                  <a:srgbClr val="0070C0"/>
                </a:solidFill>
                <a:latin typeface="宋体" panose="02010600030101010101" pitchFamily="2" charset="-122"/>
                <a:ea typeface="宋体" panose="02010600030101010101" pitchFamily="2" charset="-122"/>
              </a:rPr>
              <a:t>网站对每个给定月份所看到的独立用户数目进行统计这一场景。此时，全集由所有的登录集合组成，每次有人登录都会产生一个流元素。这种统计很适合</a:t>
            </a:r>
            <a:r>
              <a:rPr lang="en-US" altLang="zh-CN" sz="2700" dirty="0">
                <a:solidFill>
                  <a:srgbClr val="0070C0"/>
                </a:solidFill>
                <a:latin typeface="宋体" panose="02010600030101010101" pitchFamily="2" charset="-122"/>
                <a:ea typeface="宋体" panose="02010600030101010101" pitchFamily="2" charset="-122"/>
              </a:rPr>
              <a:t>Amazon</a:t>
            </a:r>
            <a:r>
              <a:rPr lang="zh-CN" altLang="en-US" sz="2700" dirty="0">
                <a:solidFill>
                  <a:srgbClr val="0070C0"/>
                </a:solidFill>
                <a:latin typeface="宋体" panose="02010600030101010101" pitchFamily="2" charset="-122"/>
                <a:ea typeface="宋体" panose="02010600030101010101" pitchFamily="2" charset="-122"/>
              </a:rPr>
              <a:t>之类的网站，其中典型用户会以其唯一的登录名登录。</a:t>
            </a:r>
            <a:endParaRPr lang="en-US" altLang="zh-CN" sz="2700" dirty="0">
              <a:solidFill>
                <a:srgbClr val="0070C0"/>
              </a:solidFill>
              <a:latin typeface="宋体" panose="02010600030101010101" pitchFamily="2" charset="-122"/>
              <a:ea typeface="宋体" panose="02010600030101010101" pitchFamily="2" charset="-122"/>
            </a:endParaRPr>
          </a:p>
          <a:p>
            <a:pPr marL="89154" indent="0">
              <a:buNone/>
            </a:pPr>
            <a:r>
              <a:rPr lang="zh-CN" altLang="en-US" sz="2700" dirty="0">
                <a:solidFill>
                  <a:srgbClr val="008000"/>
                </a:solidFill>
                <a:latin typeface="宋体" panose="02010600030101010101" pitchFamily="2" charset="-122"/>
                <a:ea typeface="宋体" panose="02010600030101010101" pitchFamily="2" charset="-122"/>
              </a:rPr>
              <a:t>分析：一种明显的问题解决方法是在内存中保存当前已有的所有流元素列表。方法：比如哈希表或搜索树</a:t>
            </a:r>
            <a:endParaRPr lang="en-US" altLang="zh-CN" sz="2700" dirty="0">
              <a:solidFill>
                <a:srgbClr val="008000"/>
              </a:solidFill>
              <a:latin typeface="宋体" panose="02010600030101010101" pitchFamily="2" charset="-122"/>
              <a:ea typeface="宋体" panose="02010600030101010101" pitchFamily="2" charset="-122"/>
            </a:endParaRPr>
          </a:p>
          <a:p>
            <a:pPr marL="89154" indent="0">
              <a:buNone/>
            </a:pPr>
            <a:r>
              <a:rPr lang="zh-CN" altLang="en-US" sz="2700" dirty="0">
                <a:solidFill>
                  <a:srgbClr val="002060"/>
                </a:solidFill>
                <a:latin typeface="宋体" panose="02010600030101010101" pitchFamily="2" charset="-122"/>
                <a:ea typeface="宋体" panose="02010600030101010101" pitchFamily="2" charset="-122"/>
              </a:rPr>
              <a:t>当无法在内存中存储所需数据</a:t>
            </a:r>
            <a:endParaRPr lang="en-US" altLang="zh-CN" sz="2700" dirty="0">
              <a:solidFill>
                <a:srgbClr val="002060"/>
              </a:solidFill>
              <a:latin typeface="宋体" panose="02010600030101010101" pitchFamily="2" charset="-122"/>
              <a:ea typeface="宋体" panose="02010600030101010101" pitchFamily="2" charset="-122"/>
            </a:endParaRPr>
          </a:p>
          <a:p>
            <a:pPr>
              <a:buFont typeface="Wingdings" panose="05000000000000000000" pitchFamily="2" charset="2"/>
              <a:buChar char="l"/>
            </a:pPr>
            <a:r>
              <a:rPr lang="zh-CN" altLang="en-US" sz="2700" dirty="0">
                <a:solidFill>
                  <a:schemeClr val="accent3">
                    <a:lumMod val="50000"/>
                  </a:schemeClr>
                </a:solidFill>
                <a:latin typeface="宋体" panose="02010600030101010101" pitchFamily="2" charset="-122"/>
                <a:ea typeface="宋体" panose="02010600030101010101" pitchFamily="2" charset="-122"/>
              </a:rPr>
              <a:t>使用更多的机器</a:t>
            </a:r>
            <a:endParaRPr lang="en-US" altLang="zh-CN" sz="2700" dirty="0">
              <a:solidFill>
                <a:schemeClr val="accent3">
                  <a:lumMod val="50000"/>
                </a:schemeClr>
              </a:solidFill>
              <a:latin typeface="宋体" panose="02010600030101010101" pitchFamily="2" charset="-122"/>
              <a:ea typeface="宋体" panose="02010600030101010101" pitchFamily="2" charset="-122"/>
            </a:endParaRPr>
          </a:p>
          <a:p>
            <a:pPr>
              <a:buFont typeface="Wingdings" panose="05000000000000000000" pitchFamily="2" charset="2"/>
              <a:buChar char="l"/>
            </a:pPr>
            <a:r>
              <a:rPr lang="zh-CN" altLang="en-US" sz="2700" dirty="0">
                <a:solidFill>
                  <a:schemeClr val="accent3">
                    <a:lumMod val="50000"/>
                  </a:schemeClr>
                </a:solidFill>
                <a:latin typeface="宋体" panose="02010600030101010101" pitchFamily="2" charset="-122"/>
                <a:ea typeface="宋体" panose="02010600030101010101" pitchFamily="2" charset="-122"/>
              </a:rPr>
              <a:t>搜索结构存到二级存储器中，分批处理</a:t>
            </a:r>
            <a:endParaRPr lang="en-US" altLang="zh-CN" sz="2700" dirty="0">
              <a:solidFill>
                <a:schemeClr val="accent3">
                  <a:lumMod val="50000"/>
                </a:schemeClr>
              </a:solidFill>
              <a:latin typeface="宋体" panose="02010600030101010101" pitchFamily="2" charset="-122"/>
              <a:ea typeface="宋体" panose="02010600030101010101" pitchFamily="2" charset="-122"/>
            </a:endParaRPr>
          </a:p>
          <a:p>
            <a:pPr>
              <a:buFont typeface="Wingdings" panose="05000000000000000000" pitchFamily="2" charset="2"/>
              <a:buChar char="l"/>
            </a:pPr>
            <a:r>
              <a:rPr lang="zh-CN" altLang="en-US" sz="2700" dirty="0">
                <a:solidFill>
                  <a:srgbClr val="0000FF"/>
                </a:solidFill>
                <a:latin typeface="宋体" panose="02010600030101010101" pitchFamily="2" charset="-122"/>
                <a:ea typeface="宋体" panose="02010600030101010101" pitchFamily="2" charset="-122"/>
              </a:rPr>
              <a:t>内存空间会比独立元素数目少很多的近似算法</a:t>
            </a:r>
            <a:endParaRPr lang="en-US" altLang="zh-CN" sz="2700" dirty="0">
              <a:solidFill>
                <a:srgbClr val="0000FF"/>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70120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4.4  </a:t>
            </a:r>
            <a:r>
              <a:rPr lang="zh-CN" altLang="en-US" dirty="0">
                <a:latin typeface="Cambria Math" panose="02040503050406030204" pitchFamily="18" charset="0"/>
                <a:ea typeface="方正卡通简体" panose="03000509000000000000" pitchFamily="65" charset="-122"/>
              </a:rPr>
              <a:t>流中独立元素的数目统计</a:t>
            </a:r>
          </a:p>
        </p:txBody>
      </p:sp>
      <p:sp>
        <p:nvSpPr>
          <p:cNvPr id="5" name="灯片编号占位符 4"/>
          <p:cNvSpPr>
            <a:spLocks noGrp="1"/>
          </p:cNvSpPr>
          <p:nvPr>
            <p:ph type="sldNum" sz="quarter" idx="12"/>
          </p:nvPr>
        </p:nvSpPr>
        <p:spPr/>
        <p:txBody>
          <a:bodyPr/>
          <a:lstStyle/>
          <a:p>
            <a:fld id="{19B12225-5612-419B-A8D5-4B8EEE4C217E}" type="slidenum">
              <a:rPr lang="en-US" smtClean="0"/>
              <a:pPr/>
              <a:t>56</a:t>
            </a:fld>
            <a:endParaRPr lang="en-US"/>
          </a:p>
        </p:txBody>
      </p:sp>
      <p:sp>
        <p:nvSpPr>
          <p:cNvPr id="13" name="内容占位符 2"/>
          <p:cNvSpPr>
            <a:spLocks noGrp="1"/>
          </p:cNvSpPr>
          <p:nvPr>
            <p:ph idx="1"/>
          </p:nvPr>
        </p:nvSpPr>
        <p:spPr>
          <a:xfrm>
            <a:off x="285750" y="1655065"/>
            <a:ext cx="8801100" cy="4139945"/>
          </a:xfrm>
        </p:spPr>
        <p:txBody>
          <a:bodyPr>
            <a:normAutofit lnSpcReduction="10000"/>
          </a:bodyPr>
          <a:lstStyle/>
          <a:p>
            <a:pPr marL="89154" indent="0">
              <a:buNone/>
            </a:pPr>
            <a:r>
              <a:rPr lang="en-US" altLang="zh-CN" sz="2925" dirty="0">
                <a:solidFill>
                  <a:srgbClr val="002060"/>
                </a:solidFill>
                <a:latin typeface="Cambria Math" panose="02040503050406030204" pitchFamily="18" charset="0"/>
                <a:ea typeface="Cambria Math" panose="02040503050406030204" pitchFamily="18" charset="0"/>
              </a:rPr>
              <a:t>4.4.2 </a:t>
            </a:r>
            <a:r>
              <a:rPr lang="en-US" altLang="zh-CN" sz="2925" dirty="0">
                <a:solidFill>
                  <a:srgbClr val="002060"/>
                </a:solidFill>
                <a:latin typeface="Cambria Math" panose="02040503050406030204" pitchFamily="18" charset="0"/>
                <a:ea typeface="方正卡通简体" panose="03000509000000000000" pitchFamily="65" charset="-122"/>
              </a:rPr>
              <a:t>FM</a:t>
            </a:r>
            <a:r>
              <a:rPr lang="zh-CN" altLang="en-US" sz="2925" dirty="0">
                <a:solidFill>
                  <a:srgbClr val="002060"/>
                </a:solidFill>
                <a:latin typeface="Cambria Math" panose="02040503050406030204" pitchFamily="18" charset="0"/>
                <a:ea typeface="方正卡通简体" panose="03000509000000000000" pitchFamily="65" charset="-122"/>
              </a:rPr>
              <a:t>（</a:t>
            </a:r>
            <a:r>
              <a:rPr lang="en-US" altLang="zh-CN" sz="2925" dirty="0" err="1">
                <a:solidFill>
                  <a:srgbClr val="002060"/>
                </a:solidFill>
                <a:latin typeface="Cambria Math" panose="02040503050406030204" pitchFamily="18" charset="0"/>
                <a:ea typeface="方正卡通简体" panose="03000509000000000000" pitchFamily="65" charset="-122"/>
              </a:rPr>
              <a:t>Flajolet</a:t>
            </a:r>
            <a:r>
              <a:rPr lang="en-US" altLang="zh-CN" sz="2925" dirty="0">
                <a:solidFill>
                  <a:srgbClr val="002060"/>
                </a:solidFill>
                <a:latin typeface="Cambria Math" panose="02040503050406030204" pitchFamily="18" charset="0"/>
                <a:ea typeface="方正卡通简体" panose="03000509000000000000" pitchFamily="65" charset="-122"/>
              </a:rPr>
              <a:t>-Martin</a:t>
            </a:r>
            <a:r>
              <a:rPr lang="zh-CN" altLang="en-US" sz="2925" dirty="0">
                <a:solidFill>
                  <a:srgbClr val="002060"/>
                </a:solidFill>
                <a:latin typeface="Cambria Math" panose="02040503050406030204" pitchFamily="18" charset="0"/>
                <a:ea typeface="方正卡通简体" panose="03000509000000000000" pitchFamily="65" charset="-122"/>
              </a:rPr>
              <a:t>）算法</a:t>
            </a:r>
            <a:endParaRPr lang="en-US" altLang="zh-CN" sz="2925" dirty="0">
              <a:solidFill>
                <a:srgbClr val="002060"/>
              </a:solidFill>
              <a:latin typeface="Cambria Math" panose="02040503050406030204" pitchFamily="18" charset="0"/>
              <a:ea typeface="方正卡通简体" panose="03000509000000000000" pitchFamily="65" charset="-122"/>
            </a:endParaRPr>
          </a:p>
          <a:p>
            <a:pPr marL="89154" indent="0">
              <a:buNone/>
            </a:pPr>
            <a:r>
              <a:rPr lang="zh-CN" altLang="en-US" sz="2700" dirty="0">
                <a:solidFill>
                  <a:srgbClr val="0070C0"/>
                </a:solidFill>
                <a:latin typeface="方正卡通简体" panose="03000509000000000000" pitchFamily="65" charset="-122"/>
                <a:ea typeface="方正卡通简体" panose="03000509000000000000" pitchFamily="65" charset="-122"/>
              </a:rPr>
              <a:t>基本思想：如果流中看到的不同元素越多，那么我们看到的不同哈希值也会越多。在看到的不同哈希值越多的同时，也越可能看到其中有一个值变得“异常”。</a:t>
            </a:r>
            <a:endParaRPr lang="en-US" altLang="zh-CN" sz="2700" dirty="0">
              <a:solidFill>
                <a:srgbClr val="0070C0"/>
              </a:solidFill>
              <a:latin typeface="方正卡通简体" panose="03000509000000000000" pitchFamily="65" charset="-122"/>
              <a:ea typeface="方正卡通简体" panose="03000509000000000000" pitchFamily="65" charset="-122"/>
            </a:endParaRPr>
          </a:p>
          <a:p>
            <a:pPr marL="89154" indent="0">
              <a:buNone/>
            </a:pPr>
            <a:r>
              <a:rPr lang="zh-CN" altLang="en-US" sz="2700" dirty="0">
                <a:solidFill>
                  <a:srgbClr val="008000"/>
                </a:solidFill>
                <a:latin typeface="+mn-ea"/>
              </a:rPr>
              <a:t>该算法最初出现在</a:t>
            </a:r>
            <a:r>
              <a:rPr lang="en-US" altLang="zh-CN" sz="2700" dirty="0" err="1">
                <a:solidFill>
                  <a:srgbClr val="008000"/>
                </a:solidFill>
                <a:latin typeface="+mn-ea"/>
              </a:rPr>
              <a:t>Flajolet</a:t>
            </a:r>
            <a:r>
              <a:rPr lang="zh-CN" altLang="en-US" sz="2700" dirty="0">
                <a:solidFill>
                  <a:srgbClr val="008000"/>
                </a:solidFill>
                <a:latin typeface="+mn-ea"/>
              </a:rPr>
              <a:t>和</a:t>
            </a:r>
            <a:r>
              <a:rPr lang="en-US" altLang="zh-CN" sz="2700" dirty="0">
                <a:solidFill>
                  <a:srgbClr val="008000"/>
                </a:solidFill>
                <a:latin typeface="+mn-ea"/>
              </a:rPr>
              <a:t>Martin</a:t>
            </a:r>
            <a:r>
              <a:rPr lang="zh-CN" altLang="en-US" sz="2700" dirty="0">
                <a:solidFill>
                  <a:srgbClr val="008000"/>
                </a:solidFill>
                <a:latin typeface="+mn-ea"/>
              </a:rPr>
              <a:t>于</a:t>
            </a:r>
            <a:r>
              <a:rPr lang="en-US" altLang="zh-CN" sz="2700" dirty="0">
                <a:solidFill>
                  <a:srgbClr val="008000"/>
                </a:solidFill>
                <a:latin typeface="+mn-ea"/>
              </a:rPr>
              <a:t>1985</a:t>
            </a:r>
            <a:r>
              <a:rPr lang="zh-CN" altLang="en-US" sz="2700" dirty="0">
                <a:solidFill>
                  <a:srgbClr val="008000"/>
                </a:solidFill>
                <a:latin typeface="+mn-ea"/>
              </a:rPr>
              <a:t>年发表的论文</a:t>
            </a:r>
            <a:r>
              <a:rPr lang="en-US" altLang="zh-CN" sz="2700" dirty="0">
                <a:solidFill>
                  <a:srgbClr val="008000"/>
                </a:solidFill>
                <a:latin typeface="+mn-ea"/>
              </a:rPr>
              <a:t>"Probabilistic Counting Algorithms for Data Base Applications"</a:t>
            </a:r>
            <a:r>
              <a:rPr lang="zh-CN" altLang="en-US" sz="2700" dirty="0">
                <a:solidFill>
                  <a:srgbClr val="008000"/>
                </a:solidFill>
                <a:latin typeface="+mn-ea"/>
              </a:rPr>
              <a:t>中。后来，</a:t>
            </a:r>
            <a:r>
              <a:rPr lang="en-US" altLang="zh-CN" sz="2700" dirty="0" err="1">
                <a:solidFill>
                  <a:srgbClr val="008000"/>
                </a:solidFill>
                <a:latin typeface="+mn-ea"/>
              </a:rPr>
              <a:t>Flajolet</a:t>
            </a:r>
            <a:r>
              <a:rPr lang="zh-CN" altLang="en-US" sz="2700" dirty="0">
                <a:solidFill>
                  <a:srgbClr val="008000"/>
                </a:solidFill>
                <a:latin typeface="+mn-ea"/>
              </a:rPr>
              <a:t>等人又陆续发表了该算法的改进版本（主要是</a:t>
            </a:r>
            <a:r>
              <a:rPr lang="en-US" altLang="zh-CN" sz="2700" dirty="0" err="1">
                <a:solidFill>
                  <a:srgbClr val="008000"/>
                </a:solidFill>
                <a:latin typeface="+mn-ea"/>
              </a:rPr>
              <a:t>LogLog</a:t>
            </a:r>
            <a:r>
              <a:rPr lang="en-US" altLang="zh-CN" sz="2700" dirty="0">
                <a:solidFill>
                  <a:srgbClr val="008000"/>
                </a:solidFill>
                <a:latin typeface="+mn-ea"/>
              </a:rPr>
              <a:t> counting of large </a:t>
            </a:r>
            <a:r>
              <a:rPr lang="en-US" altLang="zh-CN" sz="2700" dirty="0" err="1">
                <a:solidFill>
                  <a:srgbClr val="008000"/>
                </a:solidFill>
                <a:latin typeface="+mn-ea"/>
              </a:rPr>
              <a:t>cardinaliti</a:t>
            </a:r>
            <a:r>
              <a:rPr lang="zh-CN" altLang="en-US" sz="2700" dirty="0">
                <a:solidFill>
                  <a:srgbClr val="008000"/>
                </a:solidFill>
                <a:latin typeface="+mn-ea"/>
              </a:rPr>
              <a:t>和  </a:t>
            </a:r>
            <a:r>
              <a:rPr lang="en-US" altLang="zh-CN" sz="2700" dirty="0" err="1">
                <a:solidFill>
                  <a:srgbClr val="008000"/>
                </a:solidFill>
                <a:latin typeface="+mn-ea"/>
              </a:rPr>
              <a:t>HyperLogLog</a:t>
            </a:r>
            <a:r>
              <a:rPr lang="zh-CN" altLang="en-US" sz="2700" dirty="0">
                <a:solidFill>
                  <a:srgbClr val="008000"/>
                </a:solidFill>
                <a:latin typeface="+mn-ea"/>
              </a:rPr>
              <a:t>：</a:t>
            </a:r>
            <a:r>
              <a:rPr lang="en-US" altLang="zh-CN" sz="2700" dirty="0">
                <a:solidFill>
                  <a:srgbClr val="008000"/>
                </a:solidFill>
                <a:latin typeface="+mn-ea"/>
              </a:rPr>
              <a:t>The analysis of a near-optimal cardinality estimation algorithm</a:t>
            </a:r>
            <a:r>
              <a:rPr lang="zh-CN" altLang="en-US" sz="2700" dirty="0">
                <a:solidFill>
                  <a:srgbClr val="008000"/>
                </a:solidFill>
                <a:latin typeface="+mn-ea"/>
              </a:rPr>
              <a:t>这两篇文章</a:t>
            </a:r>
            <a:endParaRPr lang="en-US" altLang="zh-CN" sz="2700" dirty="0">
              <a:solidFill>
                <a:srgbClr val="008000"/>
              </a:solidFill>
              <a:latin typeface="+mn-ea"/>
            </a:endParaRPr>
          </a:p>
          <a:p>
            <a:pPr marL="89154" indent="0">
              <a:buNone/>
            </a:pPr>
            <a:endParaRPr lang="en-US" altLang="zh-CN" sz="2700" dirty="0">
              <a:solidFill>
                <a:srgbClr val="0070C0"/>
              </a:solidFill>
              <a:latin typeface="方正卡通简体" panose="03000509000000000000" pitchFamily="65" charset="-122"/>
              <a:ea typeface="方正卡通简体" panose="03000509000000000000" pitchFamily="65" charset="-122"/>
            </a:endParaRPr>
          </a:p>
        </p:txBody>
      </p:sp>
    </p:spTree>
    <p:extLst>
      <p:ext uri="{BB962C8B-B14F-4D97-AF65-F5344CB8AC3E}">
        <p14:creationId xmlns:p14="http://schemas.microsoft.com/office/powerpoint/2010/main" val="3775367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4.4  </a:t>
            </a:r>
            <a:r>
              <a:rPr lang="zh-CN" altLang="en-US" dirty="0">
                <a:latin typeface="Cambria Math" panose="02040503050406030204" pitchFamily="18" charset="0"/>
                <a:ea typeface="方正卡通简体" panose="03000509000000000000" pitchFamily="65" charset="-122"/>
              </a:rPr>
              <a:t>流中独立元素的数目统计</a:t>
            </a:r>
          </a:p>
        </p:txBody>
      </p:sp>
      <p:sp>
        <p:nvSpPr>
          <p:cNvPr id="5" name="灯片编号占位符 4"/>
          <p:cNvSpPr>
            <a:spLocks noGrp="1"/>
          </p:cNvSpPr>
          <p:nvPr>
            <p:ph type="sldNum" sz="quarter" idx="12"/>
          </p:nvPr>
        </p:nvSpPr>
        <p:spPr/>
        <p:txBody>
          <a:bodyPr/>
          <a:lstStyle/>
          <a:p>
            <a:fld id="{19B12225-5612-419B-A8D5-4B8EEE4C217E}" type="slidenum">
              <a:rPr lang="en-US" smtClean="0"/>
              <a:pPr/>
              <a:t>57</a:t>
            </a:fld>
            <a:endParaRPr lang="en-US"/>
          </a:p>
        </p:txBody>
      </p:sp>
      <p:sp>
        <p:nvSpPr>
          <p:cNvPr id="13" name="内容占位符 2"/>
          <p:cNvSpPr>
            <a:spLocks noGrp="1"/>
          </p:cNvSpPr>
          <p:nvPr>
            <p:ph idx="1"/>
          </p:nvPr>
        </p:nvSpPr>
        <p:spPr>
          <a:xfrm>
            <a:off x="119300" y="1655065"/>
            <a:ext cx="8801100" cy="4459985"/>
          </a:xfrm>
        </p:spPr>
        <p:txBody>
          <a:bodyPr>
            <a:normAutofit/>
          </a:bodyPr>
          <a:lstStyle/>
          <a:p>
            <a:pPr marL="89154" indent="0">
              <a:buNone/>
            </a:pPr>
            <a:r>
              <a:rPr lang="en-US" altLang="zh-CN" sz="2925" dirty="0">
                <a:solidFill>
                  <a:srgbClr val="002060"/>
                </a:solidFill>
                <a:latin typeface="Cambria Math" panose="02040503050406030204" pitchFamily="18" charset="0"/>
                <a:ea typeface="Cambria Math" panose="02040503050406030204" pitchFamily="18" charset="0"/>
              </a:rPr>
              <a:t>4.4.2 </a:t>
            </a:r>
            <a:r>
              <a:rPr lang="en-US" altLang="zh-CN" sz="2925" dirty="0">
                <a:solidFill>
                  <a:srgbClr val="002060"/>
                </a:solidFill>
                <a:latin typeface="Cambria Math" panose="02040503050406030204" pitchFamily="18" charset="0"/>
                <a:ea typeface="方正卡通简体" panose="03000509000000000000" pitchFamily="65" charset="-122"/>
              </a:rPr>
              <a:t>FM</a:t>
            </a:r>
            <a:r>
              <a:rPr lang="zh-CN" altLang="en-US" sz="2925" dirty="0">
                <a:solidFill>
                  <a:srgbClr val="002060"/>
                </a:solidFill>
                <a:latin typeface="Cambria Math" panose="02040503050406030204" pitchFamily="18" charset="0"/>
                <a:ea typeface="方正卡通简体" panose="03000509000000000000" pitchFamily="65" charset="-122"/>
              </a:rPr>
              <a:t>（</a:t>
            </a:r>
            <a:r>
              <a:rPr lang="en-US" altLang="zh-CN" sz="2925" dirty="0" err="1">
                <a:solidFill>
                  <a:srgbClr val="002060"/>
                </a:solidFill>
                <a:latin typeface="Cambria Math" panose="02040503050406030204" pitchFamily="18" charset="0"/>
                <a:ea typeface="方正卡通简体" panose="03000509000000000000" pitchFamily="65" charset="-122"/>
              </a:rPr>
              <a:t>Flajolet</a:t>
            </a:r>
            <a:r>
              <a:rPr lang="en-US" altLang="zh-CN" sz="2925" dirty="0">
                <a:solidFill>
                  <a:srgbClr val="002060"/>
                </a:solidFill>
                <a:latin typeface="Cambria Math" panose="02040503050406030204" pitchFamily="18" charset="0"/>
                <a:ea typeface="方正卡通简体" panose="03000509000000000000" pitchFamily="65" charset="-122"/>
              </a:rPr>
              <a:t>-Martin</a:t>
            </a:r>
            <a:r>
              <a:rPr lang="zh-CN" altLang="en-US" sz="2925" dirty="0">
                <a:solidFill>
                  <a:srgbClr val="002060"/>
                </a:solidFill>
                <a:latin typeface="Cambria Math" panose="02040503050406030204" pitchFamily="18" charset="0"/>
                <a:ea typeface="方正卡通简体" panose="03000509000000000000" pitchFamily="65" charset="-122"/>
              </a:rPr>
              <a:t>）算法</a:t>
            </a:r>
            <a:endParaRPr lang="en-US" altLang="zh-CN" sz="2925" dirty="0">
              <a:solidFill>
                <a:srgbClr val="00206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en-US" altLang="zh-CN" sz="2250" dirty="0">
                <a:solidFill>
                  <a:srgbClr val="0070C0"/>
                </a:solidFill>
                <a:latin typeface="Cambria Math" panose="02040503050406030204" pitchFamily="18" charset="0"/>
                <a:ea typeface="Cambria Math" panose="02040503050406030204" pitchFamily="18" charset="0"/>
              </a:rPr>
              <a:t> </a:t>
            </a:r>
            <a:r>
              <a:rPr lang="en-US" altLang="zh-CN" sz="2250" dirty="0" err="1">
                <a:solidFill>
                  <a:srgbClr val="0070C0"/>
                </a:solidFill>
                <a:latin typeface="Cambria Math" panose="02040503050406030204" pitchFamily="18" charset="0"/>
                <a:ea typeface="Cambria Math" panose="02040503050406030204" pitchFamily="18" charset="0"/>
              </a:rPr>
              <a:t>Flajolet</a:t>
            </a:r>
            <a:r>
              <a:rPr lang="zh-CN" altLang="en-US" sz="2250" dirty="0">
                <a:solidFill>
                  <a:srgbClr val="0070C0"/>
                </a:solidFill>
                <a:latin typeface="Cambria Math" panose="02040503050406030204" pitchFamily="18" charset="0"/>
                <a:ea typeface="方正卡通简体" panose="03000509000000000000" pitchFamily="65" charset="-122"/>
              </a:rPr>
              <a:t>和</a:t>
            </a:r>
            <a:r>
              <a:rPr lang="en-US" altLang="zh-CN" sz="2250" dirty="0">
                <a:solidFill>
                  <a:srgbClr val="0070C0"/>
                </a:solidFill>
                <a:latin typeface="Cambria Math" panose="02040503050406030204" pitchFamily="18" charset="0"/>
                <a:ea typeface="Cambria Math" panose="02040503050406030204" pitchFamily="18" charset="0"/>
              </a:rPr>
              <a:t>Martin</a:t>
            </a:r>
            <a:r>
              <a:rPr lang="zh-CN" altLang="en-US" sz="2250" dirty="0">
                <a:solidFill>
                  <a:srgbClr val="0070C0"/>
                </a:solidFill>
                <a:latin typeface="Cambria Math" panose="02040503050406030204" pitchFamily="18" charset="0"/>
                <a:ea typeface="方正卡通简体" panose="03000509000000000000" pitchFamily="65" charset="-122"/>
              </a:rPr>
              <a:t>计算了哈希值的二进制表示的</a:t>
            </a:r>
            <a:r>
              <a:rPr lang="en-US" altLang="zh-CN" sz="2250" dirty="0">
                <a:solidFill>
                  <a:srgbClr val="0070C0"/>
                </a:solidFill>
                <a:latin typeface="Cambria Math" panose="02040503050406030204" pitchFamily="18" charset="0"/>
                <a:ea typeface="Cambria Math" panose="02040503050406030204" pitchFamily="18" charset="0"/>
              </a:rPr>
              <a:t>0</a:t>
            </a:r>
            <a:r>
              <a:rPr lang="zh-CN" altLang="en-US" sz="2250" dirty="0">
                <a:solidFill>
                  <a:srgbClr val="0070C0"/>
                </a:solidFill>
                <a:latin typeface="Cambria Math" panose="02040503050406030204" pitchFamily="18" charset="0"/>
                <a:ea typeface="方正卡通简体" panose="03000509000000000000" pitchFamily="65" charset="-122"/>
              </a:rPr>
              <a:t>后缀（即哈希后的值的末尾的 </a:t>
            </a:r>
            <a:r>
              <a:rPr lang="en-US" altLang="zh-CN" sz="2250" dirty="0">
                <a:solidFill>
                  <a:srgbClr val="0070C0"/>
                </a:solidFill>
                <a:latin typeface="Cambria Math" panose="02040503050406030204" pitchFamily="18" charset="0"/>
                <a:ea typeface="Cambria Math" panose="02040503050406030204" pitchFamily="18" charset="0"/>
              </a:rPr>
              <a:t>0 </a:t>
            </a:r>
            <a:r>
              <a:rPr lang="zh-CN" altLang="en-US" sz="2250" dirty="0">
                <a:solidFill>
                  <a:srgbClr val="0070C0"/>
                </a:solidFill>
                <a:latin typeface="Cambria Math" panose="02040503050406030204" pitchFamily="18" charset="0"/>
                <a:ea typeface="方正卡通简体" panose="03000509000000000000" pitchFamily="65" charset="-122"/>
              </a:rPr>
              <a:t>字符的个数），结果发现在随机数集合中，通过计算每一个元素的二进制表示的</a:t>
            </a:r>
            <a:r>
              <a:rPr lang="en-US" altLang="zh-CN" sz="2250" dirty="0">
                <a:solidFill>
                  <a:srgbClr val="0070C0"/>
                </a:solidFill>
                <a:latin typeface="Cambria Math" panose="02040503050406030204" pitchFamily="18" charset="0"/>
                <a:ea typeface="Cambria Math" panose="02040503050406030204" pitchFamily="18" charset="0"/>
              </a:rPr>
              <a:t>0</a:t>
            </a:r>
            <a:r>
              <a:rPr lang="zh-CN" altLang="en-US" sz="2250" dirty="0">
                <a:solidFill>
                  <a:srgbClr val="0070C0"/>
                </a:solidFill>
                <a:latin typeface="Cambria Math" panose="02040503050406030204" pitchFamily="18" charset="0"/>
                <a:ea typeface="方正卡通简体" panose="03000509000000000000" pitchFamily="65" charset="-122"/>
              </a:rPr>
              <a:t>后缀，设</a:t>
            </a:r>
            <a:r>
              <a:rPr lang="en-US" altLang="zh-CN" sz="2250" dirty="0">
                <a:solidFill>
                  <a:srgbClr val="0070C0"/>
                </a:solidFill>
                <a:latin typeface="Cambria Math" panose="02040503050406030204" pitchFamily="18" charset="0"/>
                <a:ea typeface="Cambria Math" panose="02040503050406030204" pitchFamily="18" charset="0"/>
              </a:rPr>
              <a:t>k</a:t>
            </a:r>
            <a:r>
              <a:rPr lang="zh-CN" altLang="en-US" sz="2250" dirty="0">
                <a:solidFill>
                  <a:srgbClr val="0070C0"/>
                </a:solidFill>
                <a:latin typeface="Cambria Math" panose="02040503050406030204" pitchFamily="18" charset="0"/>
                <a:ea typeface="方正卡通简体" panose="03000509000000000000" pitchFamily="65" charset="-122"/>
              </a:rPr>
              <a:t>为最长的</a:t>
            </a:r>
            <a:r>
              <a:rPr lang="en-US" altLang="zh-CN" sz="2250" dirty="0">
                <a:solidFill>
                  <a:srgbClr val="0070C0"/>
                </a:solidFill>
                <a:latin typeface="Cambria Math" panose="02040503050406030204" pitchFamily="18" charset="0"/>
                <a:ea typeface="Cambria Math" panose="02040503050406030204" pitchFamily="18" charset="0"/>
              </a:rPr>
              <a:t>0</a:t>
            </a:r>
            <a:r>
              <a:rPr lang="zh-CN" altLang="en-US" sz="2250" dirty="0">
                <a:solidFill>
                  <a:srgbClr val="0070C0"/>
                </a:solidFill>
                <a:latin typeface="Cambria Math" panose="02040503050406030204" pitchFamily="18" charset="0"/>
                <a:ea typeface="方正卡通简体" panose="03000509000000000000" pitchFamily="65" charset="-122"/>
              </a:rPr>
              <a:t>后缀的长度，则</a:t>
            </a:r>
            <a:r>
              <a:rPr lang="zh-CN" altLang="en-US" sz="2250" b="1" dirty="0">
                <a:solidFill>
                  <a:srgbClr val="FF0000"/>
                </a:solidFill>
                <a:latin typeface="Cambria Math" panose="02040503050406030204" pitchFamily="18" charset="0"/>
                <a:ea typeface="方正卡通简体" panose="03000509000000000000" pitchFamily="65" charset="-122"/>
              </a:rPr>
              <a:t>平均来说</a:t>
            </a:r>
            <a:r>
              <a:rPr lang="zh-CN" altLang="en-US" sz="2250" dirty="0">
                <a:solidFill>
                  <a:srgbClr val="0070C0"/>
                </a:solidFill>
                <a:latin typeface="Cambria Math" panose="02040503050406030204" pitchFamily="18" charset="0"/>
                <a:ea typeface="方正卡通简体" panose="03000509000000000000" pitchFamily="65" charset="-122"/>
              </a:rPr>
              <a:t>集合中</a:t>
            </a:r>
            <a:r>
              <a:rPr lang="zh-CN" altLang="en-US" sz="2250" b="1" dirty="0">
                <a:solidFill>
                  <a:srgbClr val="FF0000"/>
                </a:solidFill>
                <a:latin typeface="Cambria Math" panose="02040503050406030204" pitchFamily="18" charset="0"/>
                <a:ea typeface="方正卡通简体" panose="03000509000000000000" pitchFamily="65" charset="-122"/>
              </a:rPr>
              <a:t>大约有</a:t>
            </a:r>
            <a:r>
              <a:rPr lang="en-US" altLang="zh-CN" sz="2250" b="1" dirty="0">
                <a:solidFill>
                  <a:srgbClr val="FF0000"/>
                </a:solidFill>
                <a:latin typeface="Cambria Math" panose="02040503050406030204" pitchFamily="18" charset="0"/>
                <a:ea typeface="Cambria Math" panose="02040503050406030204" pitchFamily="18" charset="0"/>
              </a:rPr>
              <a:t>2</a:t>
            </a:r>
            <a:r>
              <a:rPr lang="en-US" altLang="zh-CN" sz="2250" b="1" baseline="30000" dirty="0">
                <a:solidFill>
                  <a:srgbClr val="FF0000"/>
                </a:solidFill>
                <a:latin typeface="Cambria Math" panose="02040503050406030204" pitchFamily="18" charset="0"/>
                <a:ea typeface="Cambria Math" panose="02040503050406030204" pitchFamily="18" charset="0"/>
              </a:rPr>
              <a:t>k</a:t>
            </a:r>
            <a:r>
              <a:rPr lang="zh-CN" altLang="en-US" sz="2250" b="1" dirty="0">
                <a:solidFill>
                  <a:srgbClr val="FF0000"/>
                </a:solidFill>
                <a:latin typeface="Cambria Math" panose="02040503050406030204" pitchFamily="18" charset="0"/>
                <a:ea typeface="方正卡通简体" panose="03000509000000000000" pitchFamily="65" charset="-122"/>
              </a:rPr>
              <a:t>个不同的元素</a:t>
            </a:r>
            <a:r>
              <a:rPr lang="zh-CN" altLang="en-US" sz="2250" dirty="0">
                <a:solidFill>
                  <a:srgbClr val="0070C0"/>
                </a:solidFill>
                <a:latin typeface="Cambria Math" panose="02040503050406030204" pitchFamily="18" charset="0"/>
                <a:ea typeface="方正卡通简体" panose="03000509000000000000" pitchFamily="65" charset="-122"/>
              </a:rPr>
              <a:t>；</a:t>
            </a:r>
            <a:endParaRPr lang="en-US" altLang="zh-CN" sz="2250" dirty="0">
              <a:solidFill>
                <a:srgbClr val="0070C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zh-CN" altLang="en-US" sz="2250" dirty="0">
                <a:solidFill>
                  <a:srgbClr val="008000"/>
                </a:solidFill>
                <a:latin typeface="Cambria Math" panose="02040503050406030204" pitchFamily="18" charset="0"/>
                <a:ea typeface="方正卡通简体" panose="03000509000000000000" pitchFamily="65" charset="-122"/>
              </a:rPr>
              <a:t>假定哈希函数</a:t>
            </a:r>
            <a:r>
              <a:rPr lang="en-US" altLang="zh-CN" sz="2250" dirty="0">
                <a:solidFill>
                  <a:srgbClr val="008000"/>
                </a:solidFill>
                <a:latin typeface="Cambria Math" panose="02040503050406030204" pitchFamily="18" charset="0"/>
                <a:ea typeface="方正卡通简体" panose="03000509000000000000" pitchFamily="65" charset="-122"/>
              </a:rPr>
              <a:t>H(e)</a:t>
            </a:r>
            <a:r>
              <a:rPr lang="zh-CN" altLang="en-US" sz="2250" dirty="0">
                <a:solidFill>
                  <a:srgbClr val="008000"/>
                </a:solidFill>
                <a:latin typeface="Cambria Math" panose="02040503050406030204" pitchFamily="18" charset="0"/>
                <a:ea typeface="方正卡通简体" panose="03000509000000000000" pitchFamily="65" charset="-122"/>
              </a:rPr>
              <a:t>能够把元素</a:t>
            </a:r>
            <a:r>
              <a:rPr lang="en-US" altLang="zh-CN" sz="2250" dirty="0">
                <a:solidFill>
                  <a:srgbClr val="008000"/>
                </a:solidFill>
                <a:latin typeface="Cambria Math" panose="02040503050406030204" pitchFamily="18" charset="0"/>
                <a:ea typeface="方正卡通简体" panose="03000509000000000000" pitchFamily="65" charset="-122"/>
              </a:rPr>
              <a:t>e</a:t>
            </a:r>
            <a:r>
              <a:rPr lang="zh-CN" altLang="en-US" sz="2250" dirty="0">
                <a:solidFill>
                  <a:srgbClr val="008000"/>
                </a:solidFill>
                <a:latin typeface="Cambria Math" panose="02040503050406030204" pitchFamily="18" charset="0"/>
                <a:ea typeface="方正卡通简体" panose="03000509000000000000" pitchFamily="65" charset="-122"/>
              </a:rPr>
              <a:t>映射到</a:t>
            </a:r>
            <a:r>
              <a:rPr lang="en-US" altLang="zh-CN" sz="2250" dirty="0">
                <a:solidFill>
                  <a:srgbClr val="008000"/>
                </a:solidFill>
                <a:latin typeface="Cambria Math" panose="02040503050406030204" pitchFamily="18" charset="0"/>
                <a:ea typeface="方正卡通简体" panose="03000509000000000000" pitchFamily="65" charset="-122"/>
              </a:rPr>
              <a:t>[0, 2</a:t>
            </a:r>
            <a:r>
              <a:rPr lang="en-US" altLang="zh-CN" sz="2250" baseline="30000" dirty="0">
                <a:solidFill>
                  <a:srgbClr val="008000"/>
                </a:solidFill>
                <a:latin typeface="Cambria Math" panose="02040503050406030204" pitchFamily="18" charset="0"/>
                <a:ea typeface="方正卡通简体" panose="03000509000000000000" pitchFamily="65" charset="-122"/>
              </a:rPr>
              <a:t>m-1</a:t>
            </a:r>
            <a:r>
              <a:rPr lang="en-US" altLang="zh-CN" sz="2250" dirty="0">
                <a:solidFill>
                  <a:srgbClr val="008000"/>
                </a:solidFill>
                <a:latin typeface="Cambria Math" panose="02040503050406030204" pitchFamily="18" charset="0"/>
                <a:ea typeface="方正卡通简体" panose="03000509000000000000" pitchFamily="65" charset="-122"/>
              </a:rPr>
              <a:t>]</a:t>
            </a:r>
            <a:r>
              <a:rPr lang="zh-CN" altLang="en-US" sz="2250" dirty="0">
                <a:solidFill>
                  <a:srgbClr val="008000"/>
                </a:solidFill>
                <a:latin typeface="Cambria Math" panose="02040503050406030204" pitchFamily="18" charset="0"/>
                <a:ea typeface="方正卡通简体" panose="03000509000000000000" pitchFamily="65" charset="-122"/>
              </a:rPr>
              <a:t>区间上；再假定函数</a:t>
            </a:r>
            <a:r>
              <a:rPr lang="en-US" altLang="zh-CN" sz="2250" dirty="0" err="1">
                <a:solidFill>
                  <a:srgbClr val="008000"/>
                </a:solidFill>
                <a:latin typeface="Cambria Math" panose="02040503050406030204" pitchFamily="18" charset="0"/>
                <a:ea typeface="方正卡通简体" panose="03000509000000000000" pitchFamily="65" charset="-122"/>
              </a:rPr>
              <a:t>TailZero</a:t>
            </a:r>
            <a:r>
              <a:rPr lang="en-US" altLang="zh-CN" sz="2250" dirty="0">
                <a:solidFill>
                  <a:srgbClr val="008000"/>
                </a:solidFill>
                <a:latin typeface="Cambria Math" panose="02040503050406030204" pitchFamily="18" charset="0"/>
                <a:ea typeface="方正卡通简体" panose="03000509000000000000" pitchFamily="65" charset="-122"/>
              </a:rPr>
              <a:t>(x)</a:t>
            </a:r>
            <a:r>
              <a:rPr lang="zh-CN" altLang="en-US" sz="2250" dirty="0">
                <a:solidFill>
                  <a:srgbClr val="008000"/>
                </a:solidFill>
                <a:latin typeface="Cambria Math" panose="02040503050406030204" pitchFamily="18" charset="0"/>
                <a:ea typeface="方正卡通简体" panose="03000509000000000000" pitchFamily="65" charset="-122"/>
              </a:rPr>
              <a:t>能够计算正整数</a:t>
            </a:r>
            <a:r>
              <a:rPr lang="en-US" altLang="zh-CN" sz="2250" dirty="0">
                <a:solidFill>
                  <a:srgbClr val="008000"/>
                </a:solidFill>
                <a:latin typeface="Cambria Math" panose="02040503050406030204" pitchFamily="18" charset="0"/>
                <a:ea typeface="方正卡通简体" panose="03000509000000000000" pitchFamily="65" charset="-122"/>
              </a:rPr>
              <a:t>x</a:t>
            </a:r>
            <a:r>
              <a:rPr lang="zh-CN" altLang="en-US" sz="2250" dirty="0">
                <a:solidFill>
                  <a:srgbClr val="008000"/>
                </a:solidFill>
                <a:latin typeface="Cambria Math" panose="02040503050406030204" pitchFamily="18" charset="0"/>
                <a:ea typeface="方正卡通简体" panose="03000509000000000000" pitchFamily="65" charset="-122"/>
              </a:rPr>
              <a:t>的二进制表示中末尾连续的</a:t>
            </a:r>
            <a:r>
              <a:rPr lang="en-US" altLang="zh-CN" sz="2250" dirty="0">
                <a:solidFill>
                  <a:srgbClr val="008000"/>
                </a:solidFill>
                <a:latin typeface="Cambria Math" panose="02040503050406030204" pitchFamily="18" charset="0"/>
                <a:ea typeface="方正卡通简体" panose="03000509000000000000" pitchFamily="65" charset="-122"/>
              </a:rPr>
              <a:t>0</a:t>
            </a:r>
            <a:r>
              <a:rPr lang="zh-CN" altLang="en-US" sz="2250" dirty="0">
                <a:solidFill>
                  <a:srgbClr val="008000"/>
                </a:solidFill>
                <a:latin typeface="Cambria Math" panose="02040503050406030204" pitchFamily="18" charset="0"/>
                <a:ea typeface="方正卡通简体" panose="03000509000000000000" pitchFamily="65" charset="-122"/>
              </a:rPr>
              <a:t>的个数，</a:t>
            </a:r>
            <a:r>
              <a:rPr lang="en-US" altLang="zh-CN" sz="2250" dirty="0" err="1">
                <a:solidFill>
                  <a:srgbClr val="008000"/>
                </a:solidFill>
                <a:latin typeface="Cambria Math" panose="02040503050406030204" pitchFamily="18" charset="0"/>
                <a:ea typeface="方正卡通简体" panose="03000509000000000000" pitchFamily="65" charset="-122"/>
              </a:rPr>
              <a:t>TailZero</a:t>
            </a:r>
            <a:r>
              <a:rPr lang="en-US" altLang="zh-CN" sz="2250" dirty="0">
                <a:solidFill>
                  <a:srgbClr val="008000"/>
                </a:solidFill>
                <a:latin typeface="Cambria Math" panose="02040503050406030204" pitchFamily="18" charset="0"/>
                <a:ea typeface="方正卡通简体" panose="03000509000000000000" pitchFamily="65" charset="-122"/>
              </a:rPr>
              <a:t>(2) = </a:t>
            </a:r>
            <a:r>
              <a:rPr lang="en-US" altLang="zh-CN" sz="2250" dirty="0" err="1">
                <a:solidFill>
                  <a:srgbClr val="008000"/>
                </a:solidFill>
                <a:latin typeface="Cambria Math" panose="02040503050406030204" pitchFamily="18" charset="0"/>
                <a:ea typeface="方正卡通简体" panose="03000509000000000000" pitchFamily="65" charset="-122"/>
              </a:rPr>
              <a:t>TailZero</a:t>
            </a:r>
            <a:r>
              <a:rPr lang="en-US" altLang="zh-CN" sz="2250" dirty="0">
                <a:solidFill>
                  <a:srgbClr val="008000"/>
                </a:solidFill>
                <a:latin typeface="Cambria Math" panose="02040503050406030204" pitchFamily="18" charset="0"/>
                <a:ea typeface="方正卡通简体" panose="03000509000000000000" pitchFamily="65" charset="-122"/>
              </a:rPr>
              <a:t>(0010) = 1</a:t>
            </a:r>
            <a:r>
              <a:rPr lang="zh-CN" altLang="en-US" sz="2250" dirty="0">
                <a:solidFill>
                  <a:srgbClr val="008000"/>
                </a:solidFill>
                <a:latin typeface="Cambria Math" panose="02040503050406030204" pitchFamily="18" charset="0"/>
                <a:ea typeface="方正卡通简体" panose="03000509000000000000" pitchFamily="65" charset="-122"/>
              </a:rPr>
              <a:t>，</a:t>
            </a:r>
            <a:endParaRPr lang="en-US" altLang="zh-CN" sz="2250" dirty="0">
              <a:solidFill>
                <a:srgbClr val="008000"/>
              </a:solidFill>
              <a:latin typeface="Cambria Math" panose="02040503050406030204" pitchFamily="18" charset="0"/>
              <a:ea typeface="方正卡通简体" panose="03000509000000000000" pitchFamily="65" charset="-122"/>
            </a:endParaRPr>
          </a:p>
          <a:p>
            <a:pPr marL="89154" indent="0">
              <a:buNone/>
            </a:pPr>
            <a:r>
              <a:rPr lang="en-US" altLang="zh-CN" sz="2250" dirty="0">
                <a:solidFill>
                  <a:srgbClr val="008000"/>
                </a:solidFill>
                <a:latin typeface="Cambria Math" panose="02040503050406030204" pitchFamily="18" charset="0"/>
                <a:ea typeface="方正卡通简体" panose="03000509000000000000" pitchFamily="65" charset="-122"/>
              </a:rPr>
              <a:t>    </a:t>
            </a:r>
            <a:r>
              <a:rPr lang="en-US" altLang="zh-CN" sz="2250" dirty="0" err="1">
                <a:solidFill>
                  <a:srgbClr val="008000"/>
                </a:solidFill>
                <a:latin typeface="Cambria Math" panose="02040503050406030204" pitchFamily="18" charset="0"/>
                <a:ea typeface="方正卡通简体" panose="03000509000000000000" pitchFamily="65" charset="-122"/>
              </a:rPr>
              <a:t>TailZero</a:t>
            </a:r>
            <a:r>
              <a:rPr lang="en-US" altLang="zh-CN" sz="2250" dirty="0">
                <a:solidFill>
                  <a:srgbClr val="008000"/>
                </a:solidFill>
                <a:latin typeface="Cambria Math" panose="02040503050406030204" pitchFamily="18" charset="0"/>
                <a:ea typeface="方正卡通简体" panose="03000509000000000000" pitchFamily="65" charset="-122"/>
              </a:rPr>
              <a:t>(8) = </a:t>
            </a:r>
            <a:r>
              <a:rPr lang="en-US" altLang="zh-CN" sz="2250" dirty="0" err="1">
                <a:solidFill>
                  <a:srgbClr val="008000"/>
                </a:solidFill>
                <a:latin typeface="Cambria Math" panose="02040503050406030204" pitchFamily="18" charset="0"/>
                <a:ea typeface="方正卡通简体" panose="03000509000000000000" pitchFamily="65" charset="-122"/>
              </a:rPr>
              <a:t>TailZero</a:t>
            </a:r>
            <a:r>
              <a:rPr lang="en-US" altLang="zh-CN" sz="2250" dirty="0">
                <a:solidFill>
                  <a:srgbClr val="008000"/>
                </a:solidFill>
                <a:latin typeface="Cambria Math" panose="02040503050406030204" pitchFamily="18" charset="0"/>
                <a:ea typeface="方正卡通简体" panose="03000509000000000000" pitchFamily="65" charset="-122"/>
              </a:rPr>
              <a:t>(1000) = 3</a:t>
            </a:r>
            <a:r>
              <a:rPr lang="zh-CN" altLang="en-US" sz="2250" dirty="0">
                <a:solidFill>
                  <a:srgbClr val="008000"/>
                </a:solidFill>
                <a:latin typeface="Cambria Math" panose="02040503050406030204" pitchFamily="18" charset="0"/>
                <a:ea typeface="方正卡通简体" panose="03000509000000000000" pitchFamily="65" charset="-122"/>
              </a:rPr>
              <a:t>，</a:t>
            </a:r>
            <a:endParaRPr lang="en-US" altLang="zh-CN" sz="2250" dirty="0">
              <a:solidFill>
                <a:srgbClr val="008000"/>
              </a:solidFill>
              <a:latin typeface="Cambria Math" panose="02040503050406030204" pitchFamily="18" charset="0"/>
              <a:ea typeface="方正卡通简体" panose="03000509000000000000" pitchFamily="65" charset="-122"/>
            </a:endParaRPr>
          </a:p>
          <a:p>
            <a:pPr marL="89154" indent="0">
              <a:buNone/>
            </a:pPr>
            <a:r>
              <a:rPr lang="en-US" altLang="zh-CN" sz="2250" dirty="0">
                <a:solidFill>
                  <a:srgbClr val="008000"/>
                </a:solidFill>
                <a:latin typeface="Cambria Math" panose="02040503050406030204" pitchFamily="18" charset="0"/>
                <a:ea typeface="方正卡通简体" panose="03000509000000000000" pitchFamily="65" charset="-122"/>
              </a:rPr>
              <a:t>    </a:t>
            </a:r>
            <a:r>
              <a:rPr lang="en-US" altLang="zh-CN" sz="2250" dirty="0" err="1">
                <a:solidFill>
                  <a:srgbClr val="008000"/>
                </a:solidFill>
                <a:latin typeface="Cambria Math" panose="02040503050406030204" pitchFamily="18" charset="0"/>
                <a:ea typeface="方正卡通简体" panose="03000509000000000000" pitchFamily="65" charset="-122"/>
              </a:rPr>
              <a:t>TailZero</a:t>
            </a:r>
            <a:r>
              <a:rPr lang="en-US" altLang="zh-CN" sz="2250" dirty="0">
                <a:solidFill>
                  <a:srgbClr val="008000"/>
                </a:solidFill>
                <a:latin typeface="Cambria Math" panose="02040503050406030204" pitchFamily="18" charset="0"/>
                <a:ea typeface="方正卡通简体" panose="03000509000000000000" pitchFamily="65" charset="-122"/>
              </a:rPr>
              <a:t>(10) = </a:t>
            </a:r>
            <a:r>
              <a:rPr lang="en-US" altLang="zh-CN" sz="2250" dirty="0" err="1">
                <a:solidFill>
                  <a:srgbClr val="008000"/>
                </a:solidFill>
                <a:latin typeface="Cambria Math" panose="02040503050406030204" pitchFamily="18" charset="0"/>
                <a:ea typeface="方正卡通简体" panose="03000509000000000000" pitchFamily="65" charset="-122"/>
              </a:rPr>
              <a:t>TailZero</a:t>
            </a:r>
            <a:r>
              <a:rPr lang="en-US" altLang="zh-CN" sz="2250" dirty="0">
                <a:solidFill>
                  <a:srgbClr val="008000"/>
                </a:solidFill>
                <a:latin typeface="Cambria Math" panose="02040503050406030204" pitchFamily="18" charset="0"/>
                <a:ea typeface="方正卡通简体" panose="03000509000000000000" pitchFamily="65" charset="-122"/>
              </a:rPr>
              <a:t>(1010) = 1</a:t>
            </a:r>
            <a:r>
              <a:rPr lang="zh-CN" altLang="en-US" sz="2250" dirty="0">
                <a:solidFill>
                  <a:srgbClr val="008000"/>
                </a:solidFill>
                <a:latin typeface="Cambria Math" panose="02040503050406030204" pitchFamily="18" charset="0"/>
                <a:ea typeface="方正卡通简体" panose="03000509000000000000" pitchFamily="65" charset="-122"/>
              </a:rPr>
              <a:t>；</a:t>
            </a:r>
            <a:endParaRPr lang="en-US" altLang="zh-CN" sz="2250" dirty="0">
              <a:solidFill>
                <a:srgbClr val="00800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p"/>
            </a:pP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我们对每个元素</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e</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计算</a:t>
            </a:r>
            <a:r>
              <a:rPr lang="en-US" altLang="zh-CN" sz="2250" dirty="0" err="1">
                <a:solidFill>
                  <a:schemeClr val="accent6">
                    <a:lumMod val="50000"/>
                  </a:schemeClr>
                </a:solidFill>
                <a:latin typeface="Cambria Math" panose="02040503050406030204" pitchFamily="18" charset="0"/>
                <a:ea typeface="方正卡通简体" panose="03000509000000000000" pitchFamily="65" charset="-122"/>
              </a:rPr>
              <a:t>TailZero</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(H(e))</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，并求出最大的</a:t>
            </a:r>
            <a:r>
              <a:rPr lang="en-US" altLang="zh-CN" sz="2250" dirty="0" err="1">
                <a:solidFill>
                  <a:schemeClr val="accent6">
                    <a:lumMod val="50000"/>
                  </a:schemeClr>
                </a:solidFill>
                <a:latin typeface="Cambria Math" panose="02040503050406030204" pitchFamily="18" charset="0"/>
                <a:ea typeface="方正卡通简体" panose="03000509000000000000" pitchFamily="65" charset="-122"/>
              </a:rPr>
              <a:t>TailZero</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(H(e))</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记为</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Max</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，那么对于独立元素数目的估计为</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2</a:t>
            </a:r>
            <a:r>
              <a:rPr lang="en-US" altLang="zh-CN" sz="2250" baseline="30000" dirty="0">
                <a:solidFill>
                  <a:schemeClr val="accent6">
                    <a:lumMod val="50000"/>
                  </a:schemeClr>
                </a:solidFill>
                <a:latin typeface="Cambria Math" panose="02040503050406030204" pitchFamily="18" charset="0"/>
                <a:ea typeface="方正卡通简体" panose="03000509000000000000" pitchFamily="65" charset="-122"/>
              </a:rPr>
              <a:t>Max</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a:t>
            </a:r>
          </a:p>
        </p:txBody>
      </p:sp>
    </p:spTree>
    <p:extLst>
      <p:ext uri="{BB962C8B-B14F-4D97-AF65-F5344CB8AC3E}">
        <p14:creationId xmlns:p14="http://schemas.microsoft.com/office/powerpoint/2010/main" val="3034347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4.4  </a:t>
            </a:r>
            <a:r>
              <a:rPr lang="zh-CN" altLang="en-US" dirty="0">
                <a:latin typeface="Cambria Math" panose="02040503050406030204" pitchFamily="18" charset="0"/>
                <a:ea typeface="方正卡通简体" panose="03000509000000000000" pitchFamily="65" charset="-122"/>
              </a:rPr>
              <a:t>流中独立元素的数目统计</a:t>
            </a:r>
          </a:p>
        </p:txBody>
      </p:sp>
      <p:sp>
        <p:nvSpPr>
          <p:cNvPr id="5" name="灯片编号占位符 4"/>
          <p:cNvSpPr>
            <a:spLocks noGrp="1"/>
          </p:cNvSpPr>
          <p:nvPr>
            <p:ph type="sldNum" sz="quarter" idx="12"/>
          </p:nvPr>
        </p:nvSpPr>
        <p:spPr/>
        <p:txBody>
          <a:bodyPr/>
          <a:lstStyle/>
          <a:p>
            <a:fld id="{19B12225-5612-419B-A8D5-4B8EEE4C217E}" type="slidenum">
              <a:rPr lang="en-US" smtClean="0"/>
              <a:pPr/>
              <a:t>58</a:t>
            </a:fld>
            <a:endParaRPr lang="en-US"/>
          </a:p>
        </p:txBody>
      </p:sp>
      <p:sp>
        <p:nvSpPr>
          <p:cNvPr id="13" name="内容占位符 2"/>
          <p:cNvSpPr>
            <a:spLocks noGrp="1"/>
          </p:cNvSpPr>
          <p:nvPr>
            <p:ph idx="1"/>
          </p:nvPr>
        </p:nvSpPr>
        <p:spPr>
          <a:xfrm>
            <a:off x="1" y="1655065"/>
            <a:ext cx="8920400" cy="688086"/>
          </a:xfrm>
        </p:spPr>
        <p:txBody>
          <a:bodyPr>
            <a:normAutofit/>
          </a:bodyPr>
          <a:lstStyle/>
          <a:p>
            <a:pPr marL="89154" indent="0">
              <a:buNone/>
            </a:pPr>
            <a:r>
              <a:rPr lang="en-US" altLang="zh-CN" sz="2925" dirty="0">
                <a:solidFill>
                  <a:srgbClr val="002060"/>
                </a:solidFill>
                <a:latin typeface="Cambria Math" panose="02040503050406030204" pitchFamily="18" charset="0"/>
                <a:ea typeface="Cambria Math" panose="02040503050406030204" pitchFamily="18" charset="0"/>
              </a:rPr>
              <a:t>4.4.2 </a:t>
            </a:r>
            <a:r>
              <a:rPr lang="en-US" altLang="zh-CN" sz="2925" dirty="0">
                <a:solidFill>
                  <a:srgbClr val="002060"/>
                </a:solidFill>
                <a:latin typeface="Cambria Math" panose="02040503050406030204" pitchFamily="18" charset="0"/>
                <a:ea typeface="方正卡通简体" panose="03000509000000000000" pitchFamily="65" charset="-122"/>
              </a:rPr>
              <a:t>FM</a:t>
            </a:r>
            <a:r>
              <a:rPr lang="zh-CN" altLang="en-US" sz="2925" dirty="0">
                <a:solidFill>
                  <a:srgbClr val="002060"/>
                </a:solidFill>
                <a:latin typeface="Cambria Math" panose="02040503050406030204" pitchFamily="18" charset="0"/>
                <a:ea typeface="方正卡通简体" panose="03000509000000000000" pitchFamily="65" charset="-122"/>
              </a:rPr>
              <a:t>（</a:t>
            </a:r>
            <a:r>
              <a:rPr lang="en-US" altLang="zh-CN" sz="2925" dirty="0" err="1">
                <a:solidFill>
                  <a:srgbClr val="002060"/>
                </a:solidFill>
                <a:latin typeface="Cambria Math" panose="02040503050406030204" pitchFamily="18" charset="0"/>
                <a:ea typeface="方正卡通简体" panose="03000509000000000000" pitchFamily="65" charset="-122"/>
              </a:rPr>
              <a:t>Flajolet</a:t>
            </a:r>
            <a:r>
              <a:rPr lang="en-US" altLang="zh-CN" sz="2925" dirty="0">
                <a:solidFill>
                  <a:srgbClr val="002060"/>
                </a:solidFill>
                <a:latin typeface="Cambria Math" panose="02040503050406030204" pitchFamily="18" charset="0"/>
                <a:ea typeface="方正卡通简体" panose="03000509000000000000" pitchFamily="65" charset="-122"/>
              </a:rPr>
              <a:t>-Martin</a:t>
            </a:r>
            <a:r>
              <a:rPr lang="zh-CN" altLang="en-US" sz="2925" dirty="0">
                <a:solidFill>
                  <a:srgbClr val="002060"/>
                </a:solidFill>
                <a:latin typeface="Cambria Math" panose="02040503050406030204" pitchFamily="18" charset="0"/>
                <a:ea typeface="方正卡通简体" panose="03000509000000000000" pitchFamily="65" charset="-122"/>
              </a:rPr>
              <a:t>）算法</a:t>
            </a:r>
            <a:endParaRPr lang="en-US" altLang="zh-CN" sz="292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zh-CN" altLang="en-US" sz="2250" dirty="0">
              <a:solidFill>
                <a:schemeClr val="accent6">
                  <a:lumMod val="50000"/>
                </a:schemeClr>
              </a:solidFill>
              <a:latin typeface="Cambria Math" panose="02040503050406030204" pitchFamily="18" charset="0"/>
              <a:ea typeface="方正卡通简体" panose="03000509000000000000" pitchFamily="65" charset="-122"/>
            </a:endParaRPr>
          </a:p>
        </p:txBody>
      </p:sp>
      <p:sp>
        <p:nvSpPr>
          <p:cNvPr id="6" name="内容占位符 2"/>
          <p:cNvSpPr txBox="1">
            <a:spLocks/>
          </p:cNvSpPr>
          <p:nvPr/>
        </p:nvSpPr>
        <p:spPr>
          <a:xfrm>
            <a:off x="0" y="2226708"/>
            <a:ext cx="3829050" cy="3568303"/>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例子：给定序列</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{e1, e2, e3, e2}</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，独立元素数目</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N = 3</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。假设给定哈希函数</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H(e)</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，有</a:t>
            </a:r>
          </a:p>
          <a:p>
            <a:pPr marL="89154" indent="0">
              <a:buNone/>
            </a:pPr>
            <a:r>
              <a:rPr lang="en-US" altLang="zh-CN" sz="2250" dirty="0">
                <a:solidFill>
                  <a:srgbClr val="C00000"/>
                </a:solidFill>
                <a:latin typeface="Cambria Math" panose="02040503050406030204" pitchFamily="18" charset="0"/>
                <a:ea typeface="方正卡通简体" panose="03000509000000000000" pitchFamily="65" charset="-122"/>
              </a:rPr>
              <a:t> H(e1) = 2 = 0010</a:t>
            </a:r>
            <a:r>
              <a:rPr lang="zh-CN" altLang="en-US" sz="2250" dirty="0">
                <a:solidFill>
                  <a:srgbClr val="C00000"/>
                </a:solidFill>
                <a:latin typeface="Cambria Math" panose="02040503050406030204" pitchFamily="18" charset="0"/>
                <a:ea typeface="方正卡通简体" panose="03000509000000000000" pitchFamily="65" charset="-122"/>
              </a:rPr>
              <a:t>，</a:t>
            </a:r>
            <a:r>
              <a:rPr lang="en-US" altLang="zh-CN" sz="2250" dirty="0" err="1">
                <a:solidFill>
                  <a:srgbClr val="C00000"/>
                </a:solidFill>
                <a:latin typeface="Cambria Math" panose="02040503050406030204" pitchFamily="18" charset="0"/>
                <a:ea typeface="方正卡通简体" panose="03000509000000000000" pitchFamily="65" charset="-122"/>
              </a:rPr>
              <a:t>TailZero</a:t>
            </a:r>
            <a:r>
              <a:rPr lang="en-US" altLang="zh-CN" sz="2250" dirty="0">
                <a:solidFill>
                  <a:srgbClr val="C00000"/>
                </a:solidFill>
                <a:latin typeface="Cambria Math" panose="02040503050406030204" pitchFamily="18" charset="0"/>
                <a:ea typeface="方正卡通简体" panose="03000509000000000000" pitchFamily="65" charset="-122"/>
              </a:rPr>
              <a:t>(H(e1)) = 1</a:t>
            </a:r>
          </a:p>
          <a:p>
            <a:pPr marL="89154" indent="0">
              <a:buNone/>
            </a:pPr>
            <a:r>
              <a:rPr lang="en-US" altLang="zh-CN" sz="2250" dirty="0">
                <a:solidFill>
                  <a:srgbClr val="00B0F0"/>
                </a:solidFill>
                <a:latin typeface="Cambria Math" panose="02040503050406030204" pitchFamily="18" charset="0"/>
                <a:ea typeface="方正卡通简体" panose="03000509000000000000" pitchFamily="65" charset="-122"/>
              </a:rPr>
              <a:t> H(e2) = 8 = 1000</a:t>
            </a:r>
            <a:r>
              <a:rPr lang="zh-CN" altLang="en-US" sz="2250" dirty="0">
                <a:solidFill>
                  <a:srgbClr val="00B0F0"/>
                </a:solidFill>
                <a:latin typeface="Cambria Math" panose="02040503050406030204" pitchFamily="18" charset="0"/>
                <a:ea typeface="方正卡通简体" panose="03000509000000000000" pitchFamily="65" charset="-122"/>
              </a:rPr>
              <a:t>，</a:t>
            </a:r>
            <a:r>
              <a:rPr lang="en-US" altLang="zh-CN" sz="2250" dirty="0" err="1">
                <a:solidFill>
                  <a:srgbClr val="00B0F0"/>
                </a:solidFill>
                <a:latin typeface="Cambria Math" panose="02040503050406030204" pitchFamily="18" charset="0"/>
                <a:ea typeface="方正卡通简体" panose="03000509000000000000" pitchFamily="65" charset="-122"/>
              </a:rPr>
              <a:t>TailZero</a:t>
            </a:r>
            <a:r>
              <a:rPr lang="en-US" altLang="zh-CN" sz="2250" dirty="0">
                <a:solidFill>
                  <a:srgbClr val="00B0F0"/>
                </a:solidFill>
                <a:latin typeface="Cambria Math" panose="02040503050406030204" pitchFamily="18" charset="0"/>
                <a:ea typeface="方正卡通简体" panose="03000509000000000000" pitchFamily="65" charset="-122"/>
              </a:rPr>
              <a:t>(H(e2)) = 3</a:t>
            </a:r>
          </a:p>
          <a:p>
            <a:pPr marL="89154" indent="0">
              <a:buNone/>
            </a:pPr>
            <a:r>
              <a:rPr lang="en-US" altLang="zh-CN" sz="2250" dirty="0">
                <a:solidFill>
                  <a:schemeClr val="accent1">
                    <a:lumMod val="50000"/>
                  </a:schemeClr>
                </a:solidFill>
                <a:latin typeface="Cambria Math" panose="02040503050406030204" pitchFamily="18" charset="0"/>
                <a:ea typeface="方正卡通简体" panose="03000509000000000000" pitchFamily="65" charset="-122"/>
              </a:rPr>
              <a:t>H(e3) = 10 = 1010</a:t>
            </a:r>
            <a:r>
              <a:rPr lang="zh-CN" altLang="en-US" sz="2250" dirty="0">
                <a:solidFill>
                  <a:schemeClr val="accent1">
                    <a:lumMod val="50000"/>
                  </a:schemeClr>
                </a:solidFill>
                <a:latin typeface="Cambria Math" panose="02040503050406030204" pitchFamily="18" charset="0"/>
                <a:ea typeface="方正卡通简体" panose="03000509000000000000" pitchFamily="65" charset="-122"/>
              </a:rPr>
              <a:t>，</a:t>
            </a:r>
            <a:r>
              <a:rPr lang="en-US" altLang="zh-CN" sz="2250" dirty="0" err="1">
                <a:solidFill>
                  <a:schemeClr val="accent1">
                    <a:lumMod val="50000"/>
                  </a:schemeClr>
                </a:solidFill>
                <a:latin typeface="Cambria Math" panose="02040503050406030204" pitchFamily="18" charset="0"/>
                <a:ea typeface="方正卡通简体" panose="03000509000000000000" pitchFamily="65" charset="-122"/>
              </a:rPr>
              <a:t>TailZero</a:t>
            </a:r>
            <a:r>
              <a:rPr lang="en-US" altLang="zh-CN" sz="2250" dirty="0">
                <a:solidFill>
                  <a:schemeClr val="accent1">
                    <a:lumMod val="50000"/>
                  </a:schemeClr>
                </a:solidFill>
                <a:latin typeface="Cambria Math" panose="02040503050406030204" pitchFamily="18" charset="0"/>
                <a:ea typeface="方正卡通简体" panose="03000509000000000000" pitchFamily="65" charset="-122"/>
              </a:rPr>
              <a:t>(H(e3)) = 1</a:t>
            </a:r>
          </a:p>
        </p:txBody>
      </p:sp>
      <p:sp>
        <p:nvSpPr>
          <p:cNvPr id="7" name="内容占位符 2"/>
          <p:cNvSpPr txBox="1">
            <a:spLocks/>
          </p:cNvSpPr>
          <p:nvPr/>
        </p:nvSpPr>
        <p:spPr>
          <a:xfrm>
            <a:off x="3641713" y="2114550"/>
            <a:ext cx="5466026" cy="3886200"/>
          </a:xfrm>
          <a:prstGeom prst="rect">
            <a:avLst/>
          </a:prstGeom>
          <a:noFill/>
          <a:ln w="31750">
            <a:solidFill>
              <a:schemeClr val="accent3">
                <a:lumMod val="60000"/>
                <a:lumOff val="40000"/>
              </a:schemeClr>
            </a:solidFill>
            <a:prstDash val="dash"/>
          </a:ln>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250" dirty="0">
                <a:solidFill>
                  <a:srgbClr val="00B050"/>
                </a:solidFill>
                <a:latin typeface="Cambria Math" panose="02040503050406030204" pitchFamily="18" charset="0"/>
                <a:ea typeface="方正卡通简体" panose="03000509000000000000" pitchFamily="65" charset="-122"/>
              </a:rPr>
              <a:t>第</a:t>
            </a:r>
            <a:r>
              <a:rPr lang="en-US" altLang="zh-CN" sz="2250" dirty="0">
                <a:solidFill>
                  <a:srgbClr val="00B050"/>
                </a:solidFill>
                <a:latin typeface="Cambria Math" panose="02040503050406030204" pitchFamily="18" charset="0"/>
                <a:ea typeface="方正卡通简体" panose="03000509000000000000" pitchFamily="65" charset="-122"/>
              </a:rPr>
              <a:t>1</a:t>
            </a:r>
            <a:r>
              <a:rPr lang="zh-CN" altLang="en-US" sz="2250" dirty="0">
                <a:solidFill>
                  <a:srgbClr val="00B050"/>
                </a:solidFill>
                <a:latin typeface="Cambria Math" panose="02040503050406030204" pitchFamily="18" charset="0"/>
                <a:ea typeface="方正卡通简体" panose="03000509000000000000" pitchFamily="65" charset="-122"/>
              </a:rPr>
              <a:t>步，将</a:t>
            </a:r>
            <a:r>
              <a:rPr lang="en-US" altLang="zh-CN" sz="2250" dirty="0">
                <a:solidFill>
                  <a:srgbClr val="00B050"/>
                </a:solidFill>
                <a:latin typeface="Cambria Math" panose="02040503050406030204" pitchFamily="18" charset="0"/>
                <a:ea typeface="方正卡通简体" panose="03000509000000000000" pitchFamily="65" charset="-122"/>
              </a:rPr>
              <a:t>Max</a:t>
            </a:r>
            <a:r>
              <a:rPr lang="zh-CN" altLang="en-US" sz="2250" dirty="0">
                <a:solidFill>
                  <a:srgbClr val="00B050"/>
                </a:solidFill>
                <a:latin typeface="Cambria Math" panose="02040503050406030204" pitchFamily="18" charset="0"/>
                <a:ea typeface="方正卡通简体" panose="03000509000000000000" pitchFamily="65" charset="-122"/>
              </a:rPr>
              <a:t>初始化为</a:t>
            </a:r>
            <a:r>
              <a:rPr lang="en-US" altLang="zh-CN" sz="2250" dirty="0">
                <a:solidFill>
                  <a:srgbClr val="00B050"/>
                </a:solidFill>
                <a:latin typeface="Cambria Math" panose="02040503050406030204" pitchFamily="18" charset="0"/>
                <a:ea typeface="方正卡通简体" panose="03000509000000000000" pitchFamily="65" charset="-122"/>
              </a:rPr>
              <a:t>0</a:t>
            </a:r>
            <a:r>
              <a:rPr lang="zh-CN" altLang="en-US" sz="2250" dirty="0">
                <a:solidFill>
                  <a:srgbClr val="00B050"/>
                </a:solidFill>
                <a:latin typeface="Cambria Math" panose="02040503050406030204" pitchFamily="18" charset="0"/>
                <a:ea typeface="方正卡通简体" panose="03000509000000000000" pitchFamily="65" charset="-122"/>
              </a:rPr>
              <a:t>；</a:t>
            </a:r>
          </a:p>
          <a:p>
            <a:pPr marL="89154" indent="0">
              <a:buNone/>
            </a:pPr>
            <a:r>
              <a:rPr lang="zh-CN" altLang="en-US" sz="2250" dirty="0">
                <a:solidFill>
                  <a:schemeClr val="accent4">
                    <a:lumMod val="50000"/>
                  </a:schemeClr>
                </a:solidFill>
                <a:latin typeface="Cambria Math" panose="02040503050406030204" pitchFamily="18" charset="0"/>
                <a:ea typeface="方正卡通简体" panose="03000509000000000000" pitchFamily="65" charset="-122"/>
              </a:rPr>
              <a:t>第</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rPr>
              <a:t>2</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rPr>
              <a:t>步，对于序列中第</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rPr>
              <a:t>1</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rPr>
              <a:t>项</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rPr>
              <a:t>e1</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rPr>
              <a:t>，计算</a:t>
            </a:r>
            <a:r>
              <a:rPr lang="en-US" altLang="zh-CN" sz="2250" dirty="0" err="1">
                <a:solidFill>
                  <a:schemeClr val="accent4">
                    <a:lumMod val="50000"/>
                  </a:schemeClr>
                </a:solidFill>
                <a:latin typeface="Cambria Math" panose="02040503050406030204" pitchFamily="18" charset="0"/>
                <a:ea typeface="方正卡通简体" panose="03000509000000000000" pitchFamily="65" charset="-122"/>
              </a:rPr>
              <a:t>TailZero</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rPr>
              <a:t>(H(e1)) = 1 &gt; Max</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rPr>
              <a:t>，更新</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rPr>
              <a:t>Max = 1</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rPr>
              <a:t>；</a:t>
            </a:r>
          </a:p>
          <a:p>
            <a:pPr marL="89154" indent="0">
              <a:buNone/>
            </a:pPr>
            <a:r>
              <a:rPr lang="zh-CN" altLang="en-US" sz="2250" dirty="0">
                <a:solidFill>
                  <a:srgbClr val="002060"/>
                </a:solidFill>
                <a:latin typeface="Cambria Math" panose="02040503050406030204" pitchFamily="18" charset="0"/>
                <a:ea typeface="方正卡通简体" panose="03000509000000000000" pitchFamily="65" charset="-122"/>
              </a:rPr>
              <a:t>第</a:t>
            </a:r>
            <a:r>
              <a:rPr lang="en-US" altLang="zh-CN" sz="2250" dirty="0">
                <a:solidFill>
                  <a:srgbClr val="002060"/>
                </a:solidFill>
                <a:latin typeface="Cambria Math" panose="02040503050406030204" pitchFamily="18" charset="0"/>
                <a:ea typeface="方正卡通简体" panose="03000509000000000000" pitchFamily="65" charset="-122"/>
              </a:rPr>
              <a:t>3</a:t>
            </a:r>
            <a:r>
              <a:rPr lang="zh-CN" altLang="en-US" sz="2250" dirty="0">
                <a:solidFill>
                  <a:srgbClr val="002060"/>
                </a:solidFill>
                <a:latin typeface="Cambria Math" panose="02040503050406030204" pitchFamily="18" charset="0"/>
                <a:ea typeface="方正卡通简体" panose="03000509000000000000" pitchFamily="65" charset="-122"/>
              </a:rPr>
              <a:t>步，对于序列中第</a:t>
            </a:r>
            <a:r>
              <a:rPr lang="en-US" altLang="zh-CN" sz="2250" dirty="0">
                <a:solidFill>
                  <a:srgbClr val="002060"/>
                </a:solidFill>
                <a:latin typeface="Cambria Math" panose="02040503050406030204" pitchFamily="18" charset="0"/>
                <a:ea typeface="方正卡通简体" panose="03000509000000000000" pitchFamily="65" charset="-122"/>
              </a:rPr>
              <a:t>2</a:t>
            </a:r>
            <a:r>
              <a:rPr lang="zh-CN" altLang="en-US" sz="2250" dirty="0">
                <a:solidFill>
                  <a:srgbClr val="002060"/>
                </a:solidFill>
                <a:latin typeface="Cambria Math" panose="02040503050406030204" pitchFamily="18" charset="0"/>
                <a:ea typeface="方正卡通简体" panose="03000509000000000000" pitchFamily="65" charset="-122"/>
              </a:rPr>
              <a:t>项</a:t>
            </a:r>
            <a:r>
              <a:rPr lang="en-US" altLang="zh-CN" sz="2250" dirty="0">
                <a:solidFill>
                  <a:srgbClr val="002060"/>
                </a:solidFill>
                <a:latin typeface="Cambria Math" panose="02040503050406030204" pitchFamily="18" charset="0"/>
                <a:ea typeface="方正卡通简体" panose="03000509000000000000" pitchFamily="65" charset="-122"/>
              </a:rPr>
              <a:t>e2</a:t>
            </a:r>
            <a:r>
              <a:rPr lang="zh-CN" altLang="en-US" sz="2250" dirty="0">
                <a:solidFill>
                  <a:srgbClr val="002060"/>
                </a:solidFill>
                <a:latin typeface="Cambria Math" panose="02040503050406030204" pitchFamily="18" charset="0"/>
                <a:ea typeface="方正卡通简体" panose="03000509000000000000" pitchFamily="65" charset="-122"/>
              </a:rPr>
              <a:t>，计算</a:t>
            </a:r>
            <a:r>
              <a:rPr lang="en-US" altLang="zh-CN" sz="2250" dirty="0" err="1">
                <a:solidFill>
                  <a:srgbClr val="002060"/>
                </a:solidFill>
                <a:latin typeface="Cambria Math" panose="02040503050406030204" pitchFamily="18" charset="0"/>
                <a:ea typeface="方正卡通简体" panose="03000509000000000000" pitchFamily="65" charset="-122"/>
              </a:rPr>
              <a:t>TailZero</a:t>
            </a:r>
            <a:r>
              <a:rPr lang="en-US" altLang="zh-CN" sz="2250" dirty="0">
                <a:solidFill>
                  <a:srgbClr val="002060"/>
                </a:solidFill>
                <a:latin typeface="Cambria Math" panose="02040503050406030204" pitchFamily="18" charset="0"/>
                <a:ea typeface="方正卡通简体" panose="03000509000000000000" pitchFamily="65" charset="-122"/>
              </a:rPr>
              <a:t>(H(e2)) = 3 &gt; Max</a:t>
            </a:r>
            <a:r>
              <a:rPr lang="zh-CN" altLang="en-US" sz="2250" dirty="0">
                <a:solidFill>
                  <a:srgbClr val="002060"/>
                </a:solidFill>
                <a:latin typeface="Cambria Math" panose="02040503050406030204" pitchFamily="18" charset="0"/>
                <a:ea typeface="方正卡通简体" panose="03000509000000000000" pitchFamily="65" charset="-122"/>
              </a:rPr>
              <a:t>，更新</a:t>
            </a:r>
            <a:r>
              <a:rPr lang="en-US" altLang="zh-CN" sz="2250" dirty="0">
                <a:solidFill>
                  <a:srgbClr val="002060"/>
                </a:solidFill>
                <a:latin typeface="Cambria Math" panose="02040503050406030204" pitchFamily="18" charset="0"/>
                <a:ea typeface="方正卡通简体" panose="03000509000000000000" pitchFamily="65" charset="-122"/>
              </a:rPr>
              <a:t>Max = 3</a:t>
            </a:r>
            <a:r>
              <a:rPr lang="zh-CN" altLang="en-US" sz="2250" dirty="0">
                <a:solidFill>
                  <a:srgbClr val="002060"/>
                </a:solidFill>
                <a:latin typeface="Cambria Math" panose="02040503050406030204" pitchFamily="18" charset="0"/>
                <a:ea typeface="方正卡通简体" panose="03000509000000000000" pitchFamily="65" charset="-122"/>
              </a:rPr>
              <a:t>；</a:t>
            </a:r>
          </a:p>
          <a:p>
            <a:pPr marL="89154" indent="0">
              <a:buNone/>
            </a:pPr>
            <a:r>
              <a:rPr lang="zh-CN" altLang="en-US" sz="2250" dirty="0">
                <a:solidFill>
                  <a:schemeClr val="accent6">
                    <a:lumMod val="75000"/>
                  </a:schemeClr>
                </a:solidFill>
                <a:latin typeface="Cambria Math" panose="02040503050406030204" pitchFamily="18" charset="0"/>
                <a:ea typeface="方正卡通简体" panose="03000509000000000000" pitchFamily="65" charset="-122"/>
              </a:rPr>
              <a:t>第</a:t>
            </a:r>
            <a:r>
              <a:rPr lang="en-US" altLang="zh-CN" sz="2250" dirty="0">
                <a:solidFill>
                  <a:schemeClr val="accent6">
                    <a:lumMod val="75000"/>
                  </a:schemeClr>
                </a:solidFill>
                <a:latin typeface="Cambria Math" panose="02040503050406030204" pitchFamily="18" charset="0"/>
                <a:ea typeface="方正卡通简体" panose="03000509000000000000" pitchFamily="65" charset="-122"/>
              </a:rPr>
              <a:t>4</a:t>
            </a:r>
            <a:r>
              <a:rPr lang="zh-CN" altLang="en-US" sz="2250" dirty="0">
                <a:solidFill>
                  <a:schemeClr val="accent6">
                    <a:lumMod val="75000"/>
                  </a:schemeClr>
                </a:solidFill>
                <a:latin typeface="Cambria Math" panose="02040503050406030204" pitchFamily="18" charset="0"/>
                <a:ea typeface="方正卡通简体" panose="03000509000000000000" pitchFamily="65" charset="-122"/>
              </a:rPr>
              <a:t>步，对于序列中第</a:t>
            </a:r>
            <a:r>
              <a:rPr lang="en-US" altLang="zh-CN" sz="2250" dirty="0">
                <a:solidFill>
                  <a:schemeClr val="accent6">
                    <a:lumMod val="75000"/>
                  </a:schemeClr>
                </a:solidFill>
                <a:latin typeface="Cambria Math" panose="02040503050406030204" pitchFamily="18" charset="0"/>
                <a:ea typeface="方正卡通简体" panose="03000509000000000000" pitchFamily="65" charset="-122"/>
              </a:rPr>
              <a:t>3</a:t>
            </a:r>
            <a:r>
              <a:rPr lang="zh-CN" altLang="en-US" sz="2250" dirty="0">
                <a:solidFill>
                  <a:schemeClr val="accent6">
                    <a:lumMod val="75000"/>
                  </a:schemeClr>
                </a:solidFill>
                <a:latin typeface="Cambria Math" panose="02040503050406030204" pitchFamily="18" charset="0"/>
                <a:ea typeface="方正卡通简体" panose="03000509000000000000" pitchFamily="65" charset="-122"/>
              </a:rPr>
              <a:t>项</a:t>
            </a:r>
            <a:r>
              <a:rPr lang="en-US" altLang="zh-CN" sz="2250" dirty="0">
                <a:solidFill>
                  <a:schemeClr val="accent6">
                    <a:lumMod val="75000"/>
                  </a:schemeClr>
                </a:solidFill>
                <a:latin typeface="Cambria Math" panose="02040503050406030204" pitchFamily="18" charset="0"/>
                <a:ea typeface="方正卡通简体" panose="03000509000000000000" pitchFamily="65" charset="-122"/>
              </a:rPr>
              <a:t>e3</a:t>
            </a:r>
            <a:r>
              <a:rPr lang="zh-CN" altLang="en-US" sz="2250" dirty="0">
                <a:solidFill>
                  <a:schemeClr val="accent6">
                    <a:lumMod val="75000"/>
                  </a:schemeClr>
                </a:solidFill>
                <a:latin typeface="Cambria Math" panose="02040503050406030204" pitchFamily="18" charset="0"/>
                <a:ea typeface="方正卡通简体" panose="03000509000000000000" pitchFamily="65" charset="-122"/>
              </a:rPr>
              <a:t>，计算</a:t>
            </a:r>
            <a:r>
              <a:rPr lang="en-US" altLang="zh-CN" sz="2250" dirty="0" err="1">
                <a:solidFill>
                  <a:schemeClr val="accent6">
                    <a:lumMod val="75000"/>
                  </a:schemeClr>
                </a:solidFill>
                <a:latin typeface="Cambria Math" panose="02040503050406030204" pitchFamily="18" charset="0"/>
                <a:ea typeface="方正卡通简体" panose="03000509000000000000" pitchFamily="65" charset="-122"/>
              </a:rPr>
              <a:t>TailZero</a:t>
            </a:r>
            <a:r>
              <a:rPr lang="en-US" altLang="zh-CN" sz="2250" dirty="0">
                <a:solidFill>
                  <a:schemeClr val="accent6">
                    <a:lumMod val="75000"/>
                  </a:schemeClr>
                </a:solidFill>
                <a:latin typeface="Cambria Math" panose="02040503050406030204" pitchFamily="18" charset="0"/>
                <a:ea typeface="方正卡通简体" panose="03000509000000000000" pitchFamily="65" charset="-122"/>
              </a:rPr>
              <a:t>(H(e3)) = 1 ≤ Max</a:t>
            </a:r>
            <a:r>
              <a:rPr lang="zh-CN" altLang="en-US" sz="2250" dirty="0">
                <a:solidFill>
                  <a:schemeClr val="accent6">
                    <a:lumMod val="75000"/>
                  </a:schemeClr>
                </a:solidFill>
                <a:latin typeface="Cambria Math" panose="02040503050406030204" pitchFamily="18" charset="0"/>
                <a:ea typeface="方正卡通简体" panose="03000509000000000000" pitchFamily="65" charset="-122"/>
              </a:rPr>
              <a:t>，不更新</a:t>
            </a:r>
            <a:r>
              <a:rPr lang="en-US" altLang="zh-CN" sz="2250" dirty="0">
                <a:solidFill>
                  <a:schemeClr val="accent6">
                    <a:lumMod val="75000"/>
                  </a:schemeClr>
                </a:solidFill>
                <a:latin typeface="Cambria Math" panose="02040503050406030204" pitchFamily="18" charset="0"/>
                <a:ea typeface="方正卡通简体" panose="03000509000000000000" pitchFamily="65" charset="-122"/>
              </a:rPr>
              <a:t>Max</a:t>
            </a:r>
            <a:r>
              <a:rPr lang="zh-CN" altLang="en-US" sz="2250" dirty="0">
                <a:solidFill>
                  <a:schemeClr val="accent6">
                    <a:lumMod val="75000"/>
                  </a:schemeClr>
                </a:solidFill>
                <a:latin typeface="Cambria Math" panose="02040503050406030204" pitchFamily="18" charset="0"/>
                <a:ea typeface="方正卡通简体" panose="03000509000000000000" pitchFamily="65" charset="-122"/>
              </a:rPr>
              <a:t>；</a:t>
            </a:r>
          </a:p>
          <a:p>
            <a:pPr marL="89154" indent="0">
              <a:buNone/>
            </a:pPr>
            <a:r>
              <a:rPr lang="zh-CN" altLang="en-US" sz="2250" dirty="0">
                <a:solidFill>
                  <a:schemeClr val="tx2">
                    <a:lumMod val="75000"/>
                  </a:schemeClr>
                </a:solidFill>
                <a:latin typeface="Cambria Math" panose="02040503050406030204" pitchFamily="18" charset="0"/>
                <a:ea typeface="方正卡通简体" panose="03000509000000000000" pitchFamily="65" charset="-122"/>
              </a:rPr>
              <a:t>第</a:t>
            </a:r>
            <a:r>
              <a:rPr lang="en-US" altLang="zh-CN" sz="2250" dirty="0">
                <a:solidFill>
                  <a:schemeClr val="tx2">
                    <a:lumMod val="75000"/>
                  </a:schemeClr>
                </a:solidFill>
                <a:latin typeface="Cambria Math" panose="02040503050406030204" pitchFamily="18" charset="0"/>
                <a:ea typeface="方正卡通简体" panose="03000509000000000000" pitchFamily="65" charset="-122"/>
              </a:rPr>
              <a:t>5</a:t>
            </a:r>
            <a:r>
              <a:rPr lang="zh-CN" altLang="en-US" sz="2250" dirty="0">
                <a:solidFill>
                  <a:schemeClr val="tx2">
                    <a:lumMod val="75000"/>
                  </a:schemeClr>
                </a:solidFill>
                <a:latin typeface="Cambria Math" panose="02040503050406030204" pitchFamily="18" charset="0"/>
                <a:ea typeface="方正卡通简体" panose="03000509000000000000" pitchFamily="65" charset="-122"/>
              </a:rPr>
              <a:t>步，对于序列中第</a:t>
            </a:r>
            <a:r>
              <a:rPr lang="en-US" altLang="zh-CN" sz="2250" dirty="0">
                <a:solidFill>
                  <a:schemeClr val="tx2">
                    <a:lumMod val="75000"/>
                  </a:schemeClr>
                </a:solidFill>
                <a:latin typeface="Cambria Math" panose="02040503050406030204" pitchFamily="18" charset="0"/>
                <a:ea typeface="方正卡通简体" panose="03000509000000000000" pitchFamily="65" charset="-122"/>
              </a:rPr>
              <a:t>4</a:t>
            </a:r>
            <a:r>
              <a:rPr lang="zh-CN" altLang="en-US" sz="2250" dirty="0">
                <a:solidFill>
                  <a:schemeClr val="tx2">
                    <a:lumMod val="75000"/>
                  </a:schemeClr>
                </a:solidFill>
                <a:latin typeface="Cambria Math" panose="02040503050406030204" pitchFamily="18" charset="0"/>
                <a:ea typeface="方正卡通简体" panose="03000509000000000000" pitchFamily="65" charset="-122"/>
              </a:rPr>
              <a:t>项</a:t>
            </a:r>
            <a:r>
              <a:rPr lang="en-US" altLang="zh-CN" sz="2250" dirty="0">
                <a:solidFill>
                  <a:schemeClr val="tx2">
                    <a:lumMod val="75000"/>
                  </a:schemeClr>
                </a:solidFill>
                <a:latin typeface="Cambria Math" panose="02040503050406030204" pitchFamily="18" charset="0"/>
                <a:ea typeface="方正卡通简体" panose="03000509000000000000" pitchFamily="65" charset="-122"/>
              </a:rPr>
              <a:t>e2</a:t>
            </a:r>
            <a:r>
              <a:rPr lang="zh-CN" altLang="en-US" sz="2250" dirty="0">
                <a:solidFill>
                  <a:schemeClr val="tx2">
                    <a:lumMod val="75000"/>
                  </a:schemeClr>
                </a:solidFill>
                <a:latin typeface="Cambria Math" panose="02040503050406030204" pitchFamily="18" charset="0"/>
                <a:ea typeface="方正卡通简体" panose="03000509000000000000" pitchFamily="65" charset="-122"/>
              </a:rPr>
              <a:t>，计算</a:t>
            </a:r>
            <a:r>
              <a:rPr lang="en-US" altLang="zh-CN" sz="2250" dirty="0" err="1">
                <a:solidFill>
                  <a:schemeClr val="tx2">
                    <a:lumMod val="75000"/>
                  </a:schemeClr>
                </a:solidFill>
                <a:latin typeface="Cambria Math" panose="02040503050406030204" pitchFamily="18" charset="0"/>
                <a:ea typeface="方正卡通简体" panose="03000509000000000000" pitchFamily="65" charset="-122"/>
              </a:rPr>
              <a:t>TailZero</a:t>
            </a:r>
            <a:r>
              <a:rPr lang="en-US" altLang="zh-CN" sz="2250" dirty="0">
                <a:solidFill>
                  <a:schemeClr val="tx2">
                    <a:lumMod val="75000"/>
                  </a:schemeClr>
                </a:solidFill>
                <a:latin typeface="Cambria Math" panose="02040503050406030204" pitchFamily="18" charset="0"/>
                <a:ea typeface="方正卡通简体" panose="03000509000000000000" pitchFamily="65" charset="-122"/>
              </a:rPr>
              <a:t>(H(e2)) = 3 ≤ Max</a:t>
            </a:r>
            <a:r>
              <a:rPr lang="zh-CN" altLang="en-US" sz="2250" dirty="0">
                <a:solidFill>
                  <a:schemeClr val="tx2">
                    <a:lumMod val="75000"/>
                  </a:schemeClr>
                </a:solidFill>
                <a:latin typeface="Cambria Math" panose="02040503050406030204" pitchFamily="18" charset="0"/>
                <a:ea typeface="方正卡通简体" panose="03000509000000000000" pitchFamily="65" charset="-122"/>
              </a:rPr>
              <a:t>，不更新</a:t>
            </a:r>
            <a:r>
              <a:rPr lang="en-US" altLang="zh-CN" sz="2250" dirty="0">
                <a:solidFill>
                  <a:schemeClr val="tx2">
                    <a:lumMod val="75000"/>
                  </a:schemeClr>
                </a:solidFill>
                <a:latin typeface="Cambria Math" panose="02040503050406030204" pitchFamily="18" charset="0"/>
                <a:ea typeface="方正卡通简体" panose="03000509000000000000" pitchFamily="65" charset="-122"/>
              </a:rPr>
              <a:t>Max</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a:t>
            </a:r>
          </a:p>
          <a:p>
            <a:pPr marL="89154" indent="0">
              <a:buNone/>
            </a:pPr>
            <a:r>
              <a:rPr lang="zh-CN" altLang="en-US" sz="2250" dirty="0">
                <a:solidFill>
                  <a:srgbClr val="008000"/>
                </a:solidFill>
                <a:latin typeface="Cambria Math" panose="02040503050406030204" pitchFamily="18" charset="0"/>
                <a:ea typeface="方正卡通简体" panose="03000509000000000000" pitchFamily="65" charset="-122"/>
              </a:rPr>
              <a:t>第</a:t>
            </a:r>
            <a:r>
              <a:rPr lang="en-US" altLang="zh-CN" sz="2250" dirty="0">
                <a:solidFill>
                  <a:srgbClr val="008000"/>
                </a:solidFill>
                <a:latin typeface="Cambria Math" panose="02040503050406030204" pitchFamily="18" charset="0"/>
                <a:ea typeface="方正卡通简体" panose="03000509000000000000" pitchFamily="65" charset="-122"/>
              </a:rPr>
              <a:t>6</a:t>
            </a:r>
            <a:r>
              <a:rPr lang="zh-CN" altLang="en-US" sz="2250" dirty="0">
                <a:solidFill>
                  <a:srgbClr val="008000"/>
                </a:solidFill>
                <a:latin typeface="Cambria Math" panose="02040503050406030204" pitchFamily="18" charset="0"/>
                <a:ea typeface="方正卡通简体" panose="03000509000000000000" pitchFamily="65" charset="-122"/>
              </a:rPr>
              <a:t>步，估计独立元素数目为</a:t>
            </a:r>
            <a:r>
              <a:rPr lang="en-US" altLang="zh-CN" sz="2250" dirty="0">
                <a:solidFill>
                  <a:srgbClr val="008000"/>
                </a:solidFill>
                <a:latin typeface="Cambria Math" panose="02040503050406030204" pitchFamily="18" charset="0"/>
                <a:ea typeface="方正卡通简体" panose="03000509000000000000" pitchFamily="65" charset="-122"/>
              </a:rPr>
              <a:t>N’ = 2^Max = 2^3 = 8</a:t>
            </a:r>
            <a:r>
              <a:rPr lang="zh-CN" altLang="en-US" sz="2250" dirty="0">
                <a:solidFill>
                  <a:srgbClr val="008000"/>
                </a:solidFill>
                <a:latin typeface="Cambria Math" panose="02040503050406030204" pitchFamily="18" charset="0"/>
                <a:ea typeface="方正卡通简体" panose="03000509000000000000" pitchFamily="65" charset="-122"/>
              </a:rPr>
              <a:t>。</a:t>
            </a:r>
            <a:endParaRPr lang="en-US" altLang="zh-CN" sz="2250" dirty="0">
              <a:solidFill>
                <a:srgbClr val="008000"/>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670607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4.4  </a:t>
            </a:r>
            <a:r>
              <a:rPr lang="zh-CN" altLang="en-US" dirty="0">
                <a:latin typeface="Cambria Math" panose="02040503050406030204" pitchFamily="18" charset="0"/>
                <a:ea typeface="方正卡通简体" panose="03000509000000000000" pitchFamily="65" charset="-122"/>
              </a:rPr>
              <a:t>流中独立元素的数目统计</a:t>
            </a:r>
          </a:p>
        </p:txBody>
      </p:sp>
      <p:sp>
        <p:nvSpPr>
          <p:cNvPr id="5" name="灯片编号占位符 4"/>
          <p:cNvSpPr>
            <a:spLocks noGrp="1"/>
          </p:cNvSpPr>
          <p:nvPr>
            <p:ph type="sldNum" sz="quarter" idx="12"/>
          </p:nvPr>
        </p:nvSpPr>
        <p:spPr/>
        <p:txBody>
          <a:bodyPr/>
          <a:lstStyle/>
          <a:p>
            <a:fld id="{19B12225-5612-419B-A8D5-4B8EEE4C217E}" type="slidenum">
              <a:rPr lang="en-US" smtClean="0"/>
              <a:pPr/>
              <a:t>59</a:t>
            </a:fld>
            <a:endParaRPr lang="en-US"/>
          </a:p>
        </p:txBody>
      </p:sp>
      <p:sp>
        <p:nvSpPr>
          <p:cNvPr id="13" name="内容占位符 2"/>
          <p:cNvSpPr>
            <a:spLocks noGrp="1"/>
          </p:cNvSpPr>
          <p:nvPr>
            <p:ph idx="1"/>
          </p:nvPr>
        </p:nvSpPr>
        <p:spPr>
          <a:xfrm>
            <a:off x="1" y="1655065"/>
            <a:ext cx="8920400" cy="688086"/>
          </a:xfrm>
        </p:spPr>
        <p:txBody>
          <a:bodyPr>
            <a:normAutofit/>
          </a:bodyPr>
          <a:lstStyle/>
          <a:p>
            <a:pPr marL="89154" indent="0">
              <a:buNone/>
            </a:pPr>
            <a:r>
              <a:rPr lang="en-US" altLang="zh-CN" sz="2925" dirty="0">
                <a:solidFill>
                  <a:srgbClr val="002060"/>
                </a:solidFill>
                <a:latin typeface="Cambria Math" panose="02040503050406030204" pitchFamily="18" charset="0"/>
                <a:ea typeface="Cambria Math" panose="02040503050406030204" pitchFamily="18" charset="0"/>
              </a:rPr>
              <a:t>4.4.2 </a:t>
            </a:r>
            <a:r>
              <a:rPr lang="en-US" altLang="zh-CN" sz="2925" dirty="0">
                <a:solidFill>
                  <a:srgbClr val="002060"/>
                </a:solidFill>
                <a:latin typeface="Cambria Math" panose="02040503050406030204" pitchFamily="18" charset="0"/>
                <a:ea typeface="方正卡通简体" panose="03000509000000000000" pitchFamily="65" charset="-122"/>
              </a:rPr>
              <a:t>FM</a:t>
            </a:r>
            <a:r>
              <a:rPr lang="zh-CN" altLang="en-US" sz="2925" dirty="0">
                <a:solidFill>
                  <a:srgbClr val="002060"/>
                </a:solidFill>
                <a:latin typeface="Cambria Math" panose="02040503050406030204" pitchFamily="18" charset="0"/>
                <a:ea typeface="方正卡通简体" panose="03000509000000000000" pitchFamily="65" charset="-122"/>
              </a:rPr>
              <a:t>（</a:t>
            </a:r>
            <a:r>
              <a:rPr lang="en-US" altLang="zh-CN" sz="2925" dirty="0" err="1">
                <a:solidFill>
                  <a:srgbClr val="002060"/>
                </a:solidFill>
                <a:latin typeface="Cambria Math" panose="02040503050406030204" pitchFamily="18" charset="0"/>
                <a:ea typeface="方正卡通简体" panose="03000509000000000000" pitchFamily="65" charset="-122"/>
              </a:rPr>
              <a:t>Flajolet</a:t>
            </a:r>
            <a:r>
              <a:rPr lang="en-US" altLang="zh-CN" sz="2925" dirty="0">
                <a:solidFill>
                  <a:srgbClr val="002060"/>
                </a:solidFill>
                <a:latin typeface="Cambria Math" panose="02040503050406030204" pitchFamily="18" charset="0"/>
                <a:ea typeface="方正卡通简体" panose="03000509000000000000" pitchFamily="65" charset="-122"/>
              </a:rPr>
              <a:t>-Martin</a:t>
            </a:r>
            <a:r>
              <a:rPr lang="zh-CN" altLang="en-US" sz="2925" dirty="0">
                <a:solidFill>
                  <a:srgbClr val="002060"/>
                </a:solidFill>
                <a:latin typeface="Cambria Math" panose="02040503050406030204" pitchFamily="18" charset="0"/>
                <a:ea typeface="方正卡通简体" panose="03000509000000000000" pitchFamily="65" charset="-122"/>
              </a:rPr>
              <a:t>）算法</a:t>
            </a:r>
            <a:endParaRPr lang="en-US" altLang="zh-CN" sz="292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zh-CN" altLang="en-US" sz="2250" dirty="0">
              <a:solidFill>
                <a:schemeClr val="accent6">
                  <a:lumMod val="50000"/>
                </a:schemeClr>
              </a:solidFill>
              <a:latin typeface="Cambria Math" panose="02040503050406030204" pitchFamily="18" charset="0"/>
              <a:ea typeface="方正卡通简体" panose="03000509000000000000" pitchFamily="65" charset="-122"/>
            </a:endParaRPr>
          </a:p>
        </p:txBody>
      </p:sp>
      <p:sp>
        <p:nvSpPr>
          <p:cNvPr id="6" name="内容占位符 2"/>
          <p:cNvSpPr txBox="1">
            <a:spLocks/>
          </p:cNvSpPr>
          <p:nvPr/>
        </p:nvSpPr>
        <p:spPr>
          <a:xfrm>
            <a:off x="0" y="2226708"/>
            <a:ext cx="8938260" cy="3568303"/>
          </a:xfrm>
          <a:prstGeom prst="rect">
            <a:avLst/>
          </a:prstGeom>
        </p:spPr>
        <p:txBody>
          <a:bodyPr vert="horz" lIns="41148" tIns="68580" rtlCol="0">
            <a:normAutofit fontScale="925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例子：给定序列</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{e1, e2, e3, e2}</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，独立元素数目</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N = 3</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。假设给定哈希函数</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H(e)</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，有</a:t>
            </a:r>
          </a:p>
          <a:p>
            <a:pPr marL="89154" indent="0">
              <a:buNone/>
            </a:pPr>
            <a:r>
              <a:rPr lang="en-US" altLang="zh-CN" sz="2250" dirty="0">
                <a:solidFill>
                  <a:srgbClr val="C00000"/>
                </a:solidFill>
                <a:latin typeface="Cambria Math" panose="02040503050406030204" pitchFamily="18" charset="0"/>
                <a:ea typeface="方正卡通简体" panose="03000509000000000000" pitchFamily="65" charset="-122"/>
              </a:rPr>
              <a:t> H(e1) = 2 = 0010</a:t>
            </a:r>
            <a:r>
              <a:rPr lang="zh-CN" altLang="en-US" sz="2250" dirty="0">
                <a:solidFill>
                  <a:srgbClr val="C00000"/>
                </a:solidFill>
                <a:latin typeface="Cambria Math" panose="02040503050406030204" pitchFamily="18" charset="0"/>
                <a:ea typeface="方正卡通简体" panose="03000509000000000000" pitchFamily="65" charset="-122"/>
              </a:rPr>
              <a:t>，</a:t>
            </a:r>
            <a:r>
              <a:rPr lang="en-US" altLang="zh-CN" sz="2250" dirty="0" err="1">
                <a:solidFill>
                  <a:srgbClr val="C00000"/>
                </a:solidFill>
                <a:latin typeface="Cambria Math" panose="02040503050406030204" pitchFamily="18" charset="0"/>
                <a:ea typeface="方正卡通简体" panose="03000509000000000000" pitchFamily="65" charset="-122"/>
              </a:rPr>
              <a:t>TailZero</a:t>
            </a:r>
            <a:r>
              <a:rPr lang="en-US" altLang="zh-CN" sz="2250" dirty="0">
                <a:solidFill>
                  <a:srgbClr val="C00000"/>
                </a:solidFill>
                <a:latin typeface="Cambria Math" panose="02040503050406030204" pitchFamily="18" charset="0"/>
                <a:ea typeface="方正卡通简体" panose="03000509000000000000" pitchFamily="65" charset="-122"/>
              </a:rPr>
              <a:t>(H(e1)) = 1</a:t>
            </a:r>
          </a:p>
          <a:p>
            <a:pPr marL="89154" indent="0">
              <a:buNone/>
            </a:pPr>
            <a:r>
              <a:rPr lang="en-US" altLang="zh-CN" sz="2250" dirty="0">
                <a:solidFill>
                  <a:srgbClr val="00B0F0"/>
                </a:solidFill>
                <a:latin typeface="Cambria Math" panose="02040503050406030204" pitchFamily="18" charset="0"/>
                <a:ea typeface="方正卡通简体" panose="03000509000000000000" pitchFamily="65" charset="-122"/>
              </a:rPr>
              <a:t> H(e2) = 8 = 1000</a:t>
            </a:r>
            <a:r>
              <a:rPr lang="zh-CN" altLang="en-US" sz="2250" dirty="0">
                <a:solidFill>
                  <a:srgbClr val="00B0F0"/>
                </a:solidFill>
                <a:latin typeface="Cambria Math" panose="02040503050406030204" pitchFamily="18" charset="0"/>
                <a:ea typeface="方正卡通简体" panose="03000509000000000000" pitchFamily="65" charset="-122"/>
              </a:rPr>
              <a:t>，</a:t>
            </a:r>
            <a:r>
              <a:rPr lang="en-US" altLang="zh-CN" sz="2250" dirty="0" err="1">
                <a:solidFill>
                  <a:srgbClr val="00B0F0"/>
                </a:solidFill>
                <a:latin typeface="Cambria Math" panose="02040503050406030204" pitchFamily="18" charset="0"/>
                <a:ea typeface="方正卡通简体" panose="03000509000000000000" pitchFamily="65" charset="-122"/>
              </a:rPr>
              <a:t>TailZero</a:t>
            </a:r>
            <a:r>
              <a:rPr lang="en-US" altLang="zh-CN" sz="2250" dirty="0">
                <a:solidFill>
                  <a:srgbClr val="00B0F0"/>
                </a:solidFill>
                <a:latin typeface="Cambria Math" panose="02040503050406030204" pitchFamily="18" charset="0"/>
                <a:ea typeface="方正卡通简体" panose="03000509000000000000" pitchFamily="65" charset="-122"/>
              </a:rPr>
              <a:t>(H(e2)) = 3</a:t>
            </a:r>
          </a:p>
          <a:p>
            <a:pPr marL="89154" indent="0">
              <a:buNone/>
            </a:pPr>
            <a:r>
              <a:rPr lang="en-US" altLang="zh-CN" sz="2250" dirty="0">
                <a:solidFill>
                  <a:schemeClr val="accent1">
                    <a:lumMod val="50000"/>
                  </a:schemeClr>
                </a:solidFill>
                <a:latin typeface="Cambria Math" panose="02040503050406030204" pitchFamily="18" charset="0"/>
                <a:ea typeface="方正卡通简体" panose="03000509000000000000" pitchFamily="65" charset="-122"/>
              </a:rPr>
              <a:t>H(e3) = 10 = 1010</a:t>
            </a:r>
            <a:r>
              <a:rPr lang="zh-CN" altLang="en-US" sz="2250" dirty="0">
                <a:solidFill>
                  <a:schemeClr val="accent1">
                    <a:lumMod val="50000"/>
                  </a:schemeClr>
                </a:solidFill>
                <a:latin typeface="Cambria Math" panose="02040503050406030204" pitchFamily="18" charset="0"/>
                <a:ea typeface="方正卡通简体" panose="03000509000000000000" pitchFamily="65" charset="-122"/>
              </a:rPr>
              <a:t>，</a:t>
            </a:r>
            <a:r>
              <a:rPr lang="en-US" altLang="zh-CN" sz="2250" dirty="0" err="1">
                <a:solidFill>
                  <a:schemeClr val="accent1">
                    <a:lumMod val="50000"/>
                  </a:schemeClr>
                </a:solidFill>
                <a:latin typeface="Cambria Math" panose="02040503050406030204" pitchFamily="18" charset="0"/>
                <a:ea typeface="方正卡通简体" panose="03000509000000000000" pitchFamily="65" charset="-122"/>
              </a:rPr>
              <a:t>TailZero</a:t>
            </a:r>
            <a:r>
              <a:rPr lang="en-US" altLang="zh-CN" sz="2250" dirty="0">
                <a:solidFill>
                  <a:schemeClr val="accent1">
                    <a:lumMod val="50000"/>
                  </a:schemeClr>
                </a:solidFill>
                <a:latin typeface="Cambria Math" panose="02040503050406030204" pitchFamily="18" charset="0"/>
                <a:ea typeface="方正卡通简体" panose="03000509000000000000" pitchFamily="65" charset="-122"/>
              </a:rPr>
              <a:t>(H(e3)) = 1</a:t>
            </a:r>
          </a:p>
          <a:p>
            <a:pPr marL="89154" indent="0">
              <a:buNone/>
            </a:pPr>
            <a:r>
              <a:rPr lang="zh-CN" altLang="en-US" sz="2400" dirty="0">
                <a:solidFill>
                  <a:schemeClr val="accent1">
                    <a:lumMod val="50000"/>
                  </a:schemeClr>
                </a:solidFill>
                <a:latin typeface="+mn-ea"/>
              </a:rPr>
              <a:t>分析：</a:t>
            </a:r>
            <a:r>
              <a:rPr lang="zh-CN" altLang="en-US" sz="2400" dirty="0">
                <a:latin typeface="+mn-ea"/>
              </a:rPr>
              <a:t>在这个简单例子中，实际值</a:t>
            </a:r>
            <a:r>
              <a:rPr lang="en-US" altLang="zh-CN" sz="2400" dirty="0">
                <a:latin typeface="+mn-ea"/>
              </a:rPr>
              <a:t>N = 3</a:t>
            </a:r>
            <a:r>
              <a:rPr lang="zh-CN" altLang="en-US" sz="2400" dirty="0">
                <a:latin typeface="+mn-ea"/>
              </a:rPr>
              <a:t>，估计值</a:t>
            </a:r>
            <a:r>
              <a:rPr lang="en-US" altLang="zh-CN" sz="2400" dirty="0">
                <a:latin typeface="+mn-ea"/>
              </a:rPr>
              <a:t>N’= 8</a:t>
            </a:r>
            <a:r>
              <a:rPr lang="zh-CN" altLang="en-US" sz="2400" dirty="0">
                <a:latin typeface="+mn-ea"/>
              </a:rPr>
              <a:t>，误差比较大。</a:t>
            </a:r>
            <a:endParaRPr lang="en-US" altLang="zh-CN" sz="2400" dirty="0">
              <a:latin typeface="+mn-ea"/>
            </a:endParaRPr>
          </a:p>
          <a:p>
            <a:pPr marL="89154" indent="0">
              <a:buNone/>
            </a:pPr>
            <a:r>
              <a:rPr lang="zh-CN" altLang="en-US" sz="2400" dirty="0">
                <a:solidFill>
                  <a:srgbClr val="0070C0"/>
                </a:solidFill>
                <a:latin typeface="Cambria Math" panose="02040503050406030204" pitchFamily="18" charset="0"/>
                <a:ea typeface="方正卡通简体" panose="03000509000000000000" pitchFamily="65" charset="-122"/>
              </a:rPr>
              <a:t>在实际应用中，为了减小误差，提高精度，我们通常采用一系列的哈希函数</a:t>
            </a:r>
            <a:r>
              <a:rPr lang="en-US" altLang="zh-CN" sz="2400" dirty="0">
                <a:solidFill>
                  <a:srgbClr val="0070C0"/>
                </a:solidFill>
                <a:latin typeface="Cambria Math" panose="02040503050406030204" pitchFamily="18" charset="0"/>
                <a:ea typeface="Cambria Math" panose="02040503050406030204" pitchFamily="18" charset="0"/>
              </a:rPr>
              <a:t>H1(e), H2(e), H3(e)……</a:t>
            </a:r>
            <a:r>
              <a:rPr lang="zh-CN" altLang="en-US" sz="2400" dirty="0">
                <a:solidFill>
                  <a:srgbClr val="0070C0"/>
                </a:solidFill>
                <a:latin typeface="Cambria Math" panose="02040503050406030204" pitchFamily="18" charset="0"/>
                <a:ea typeface="方正卡通简体" panose="03000509000000000000" pitchFamily="65" charset="-122"/>
              </a:rPr>
              <a:t>，计算一系列的</a:t>
            </a:r>
            <a:r>
              <a:rPr lang="en-US" altLang="zh-CN" sz="2400" dirty="0">
                <a:solidFill>
                  <a:srgbClr val="0070C0"/>
                </a:solidFill>
                <a:latin typeface="Cambria Math" panose="02040503050406030204" pitchFamily="18" charset="0"/>
                <a:ea typeface="Cambria Math" panose="02040503050406030204" pitchFamily="18" charset="0"/>
              </a:rPr>
              <a:t>Max</a:t>
            </a:r>
            <a:r>
              <a:rPr lang="zh-CN" altLang="en-US" sz="2400" dirty="0">
                <a:solidFill>
                  <a:srgbClr val="0070C0"/>
                </a:solidFill>
                <a:latin typeface="Cambria Math" panose="02040503050406030204" pitchFamily="18" charset="0"/>
                <a:ea typeface="方正卡通简体" panose="03000509000000000000" pitchFamily="65" charset="-122"/>
              </a:rPr>
              <a:t>值</a:t>
            </a:r>
            <a:r>
              <a:rPr lang="en-US" altLang="zh-CN" sz="2400" dirty="0">
                <a:solidFill>
                  <a:srgbClr val="0070C0"/>
                </a:solidFill>
                <a:latin typeface="Cambria Math" panose="02040503050406030204" pitchFamily="18" charset="0"/>
                <a:ea typeface="Cambria Math" panose="02040503050406030204" pitchFamily="18" charset="0"/>
              </a:rPr>
              <a:t>Max1, Max2, Max3……</a:t>
            </a:r>
            <a:r>
              <a:rPr lang="zh-CN" altLang="en-US" sz="2400" dirty="0">
                <a:solidFill>
                  <a:srgbClr val="0070C0"/>
                </a:solidFill>
                <a:latin typeface="Cambria Math" panose="02040503050406030204" pitchFamily="18" charset="0"/>
                <a:ea typeface="方正卡通简体" panose="03000509000000000000" pitchFamily="65" charset="-122"/>
              </a:rPr>
              <a:t>，从而估算一系列的估计值</a:t>
            </a:r>
            <a:r>
              <a:rPr lang="en-US" altLang="zh-CN" sz="2400" dirty="0">
                <a:solidFill>
                  <a:srgbClr val="0070C0"/>
                </a:solidFill>
                <a:latin typeface="Cambria Math" panose="02040503050406030204" pitchFamily="18" charset="0"/>
                <a:ea typeface="Cambria Math" panose="02040503050406030204" pitchFamily="18" charset="0"/>
              </a:rPr>
              <a:t>2^Max1, 2^Max2, 2^Max3……</a:t>
            </a:r>
            <a:r>
              <a:rPr lang="zh-CN" altLang="en-US" sz="2400" dirty="0">
                <a:solidFill>
                  <a:srgbClr val="0070C0"/>
                </a:solidFill>
                <a:latin typeface="Cambria Math" panose="02040503050406030204" pitchFamily="18" charset="0"/>
                <a:ea typeface="方正卡通简体" panose="03000509000000000000" pitchFamily="65" charset="-122"/>
              </a:rPr>
              <a:t>，最后进行综合得到最终的估计值。</a:t>
            </a:r>
          </a:p>
        </p:txBody>
      </p:sp>
    </p:spTree>
    <p:extLst>
      <p:ext uri="{BB962C8B-B14F-4D97-AF65-F5344CB8AC3E}">
        <p14:creationId xmlns:p14="http://schemas.microsoft.com/office/powerpoint/2010/main" val="3334257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6</a:t>
            </a:fld>
            <a:endParaRPr lang="en-US"/>
          </a:p>
        </p:txBody>
      </p:sp>
      <p:sp>
        <p:nvSpPr>
          <p:cNvPr id="13" name="内容占位符 2"/>
          <p:cNvSpPr>
            <a:spLocks noGrp="1"/>
          </p:cNvSpPr>
          <p:nvPr>
            <p:ph idx="1"/>
          </p:nvPr>
        </p:nvSpPr>
        <p:spPr>
          <a:xfrm>
            <a:off x="0" y="1666495"/>
            <a:ext cx="9086850" cy="4231385"/>
          </a:xfrm>
        </p:spPr>
        <p:txBody>
          <a:bodyPr>
            <a:normAutofit/>
          </a:bodyPr>
          <a:lstStyle/>
          <a:p>
            <a:r>
              <a:rPr lang="en-US" altLang="zh-CN" sz="2850" dirty="0">
                <a:latin typeface="方正宋刻本秀楷简体" panose="02000000000000000000" pitchFamily="2" charset="-122"/>
                <a:ea typeface="方正宋刻本秀楷简体" panose="02000000000000000000" pitchFamily="2" charset="-122"/>
              </a:rPr>
              <a:t>4.0  </a:t>
            </a:r>
            <a:r>
              <a:rPr lang="zh-CN" altLang="en-US" sz="2850" dirty="0">
                <a:latin typeface="方正宋刻本秀楷简体" panose="02000000000000000000" pitchFamily="2" charset="-122"/>
                <a:ea typeface="方正宋刻本秀楷简体" panose="02000000000000000000" pitchFamily="2" charset="-122"/>
              </a:rPr>
              <a:t>流数据的概念 </a:t>
            </a:r>
            <a:r>
              <a:rPr lang="en-US" altLang="zh-CN" sz="2850" dirty="0">
                <a:latin typeface="方正宋刻本秀楷简体" panose="02000000000000000000" pitchFamily="2" charset="-122"/>
                <a:ea typeface="方正宋刻本秀楷简体" panose="02000000000000000000" pitchFamily="2" charset="-122"/>
              </a:rPr>
              <a:t>–</a:t>
            </a:r>
            <a:r>
              <a:rPr lang="zh-CN" altLang="zh-CN" sz="3000" dirty="0">
                <a:solidFill>
                  <a:srgbClr val="FF0000"/>
                </a:solidFill>
              </a:rPr>
              <a:t>流计算</a:t>
            </a:r>
          </a:p>
          <a:p>
            <a:pPr marL="89154" indent="0">
              <a:buNone/>
            </a:pPr>
            <a:endParaRPr lang="en-US" altLang="zh-CN" sz="3000" dirty="0">
              <a:solidFill>
                <a:srgbClr val="002060"/>
              </a:solidFill>
              <a:latin typeface="Bahnschrift" panose="020B0502040204020203" pitchFamily="34" charset="0"/>
              <a:ea typeface="文道楷体" panose="02010600040101010101" pitchFamily="2" charset="-122"/>
            </a:endParaRPr>
          </a:p>
        </p:txBody>
      </p:sp>
      <p:sp>
        <p:nvSpPr>
          <p:cNvPr id="6" name="文本框 5"/>
          <p:cNvSpPr txBox="1"/>
          <p:nvPr/>
        </p:nvSpPr>
        <p:spPr>
          <a:xfrm>
            <a:off x="114300" y="2289022"/>
            <a:ext cx="8686800" cy="1038746"/>
          </a:xfrm>
          <a:prstGeom prst="rect">
            <a:avLst/>
          </a:prstGeom>
          <a:noFill/>
        </p:spPr>
        <p:txBody>
          <a:bodyPr wrap="square" rtlCol="0">
            <a:spAutoFit/>
          </a:bodyPr>
          <a:lstStyle/>
          <a:p>
            <a:pPr>
              <a:spcBef>
                <a:spcPct val="0"/>
              </a:spcBef>
            </a:pPr>
            <a:r>
              <a:rPr lang="zh-CN" altLang="en-US" sz="2400" dirty="0">
                <a:solidFill>
                  <a:srgbClr val="333399"/>
                </a:solidFill>
                <a:latin typeface="方正卡通简体" panose="03000509000000000000" pitchFamily="65" charset="-122"/>
                <a:ea typeface="方正卡通简体" panose="03000509000000000000" pitchFamily="65" charset="-122"/>
              </a:rPr>
              <a:t>流计算：</a:t>
            </a:r>
            <a:r>
              <a:rPr lang="zh-CN" altLang="zh-CN" sz="2400" dirty="0">
                <a:latin typeface="方正卡通简体" panose="03000509000000000000" pitchFamily="65" charset="-122"/>
                <a:ea typeface="方正卡通简体" panose="03000509000000000000" pitchFamily="65" charset="-122"/>
              </a:rPr>
              <a:t>实时获取来自不同数据源的海量数据，经过实时分析处理，获得有价值的信息</a:t>
            </a:r>
          </a:p>
          <a:p>
            <a:pPr>
              <a:spcBef>
                <a:spcPct val="0"/>
              </a:spcBef>
            </a:pPr>
            <a:endParaRPr lang="zh-CN" altLang="en-US" sz="1350" dirty="0"/>
          </a:p>
        </p:txBody>
      </p:sp>
      <p:pic>
        <p:nvPicPr>
          <p:cNvPr id="4" name="图片 3"/>
          <p:cNvPicPr>
            <a:picLocks noChangeAspect="1"/>
          </p:cNvPicPr>
          <p:nvPr/>
        </p:nvPicPr>
        <p:blipFill>
          <a:blip r:embed="rId3"/>
          <a:stretch>
            <a:fillRect/>
          </a:stretch>
        </p:blipFill>
        <p:spPr>
          <a:xfrm>
            <a:off x="1485900" y="3096348"/>
            <a:ext cx="5486400" cy="2696870"/>
          </a:xfrm>
          <a:prstGeom prst="rect">
            <a:avLst/>
          </a:prstGeom>
        </p:spPr>
      </p:pic>
      <p:sp>
        <p:nvSpPr>
          <p:cNvPr id="3" name="文本框 2">
            <a:extLst>
              <a:ext uri="{FF2B5EF4-FFF2-40B4-BE49-F238E27FC236}">
                <a16:creationId xmlns:a16="http://schemas.microsoft.com/office/drawing/2014/main" id="{33DF7024-3E75-6D0E-C947-F4FC73255836}"/>
              </a:ext>
            </a:extLst>
          </p:cNvPr>
          <p:cNvSpPr txBox="1"/>
          <p:nvPr/>
        </p:nvSpPr>
        <p:spPr>
          <a:xfrm>
            <a:off x="762000" y="6058742"/>
            <a:ext cx="7620000" cy="461665"/>
          </a:xfrm>
          <a:prstGeom prst="rect">
            <a:avLst/>
          </a:prstGeom>
          <a:noFill/>
        </p:spPr>
        <p:txBody>
          <a:bodyPr wrap="square" rtlCol="0">
            <a:spAutoFit/>
          </a:bodyPr>
          <a:lstStyle/>
          <a:p>
            <a:pPr algn="ctr"/>
            <a:r>
              <a:rPr kumimoji="1" lang="zh-CN" altLang="en-US" sz="2400" b="1" dirty="0">
                <a:solidFill>
                  <a:srgbClr val="FF0000"/>
                </a:solidFill>
              </a:rPr>
              <a:t>实时的流计算并不意味着会处理实时到达的每一个数据！</a:t>
            </a:r>
          </a:p>
        </p:txBody>
      </p:sp>
    </p:spTree>
    <p:extLst>
      <p:ext uri="{BB962C8B-B14F-4D97-AF65-F5344CB8AC3E}">
        <p14:creationId xmlns:p14="http://schemas.microsoft.com/office/powerpoint/2010/main" val="13498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4.4  </a:t>
            </a:r>
            <a:r>
              <a:rPr lang="zh-CN" altLang="en-US" dirty="0">
                <a:latin typeface="Cambria Math" panose="02040503050406030204" pitchFamily="18" charset="0"/>
                <a:ea typeface="方正卡通简体" panose="03000509000000000000" pitchFamily="65" charset="-122"/>
              </a:rPr>
              <a:t>流中独立元素的数目统计</a:t>
            </a:r>
          </a:p>
        </p:txBody>
      </p:sp>
      <p:sp>
        <p:nvSpPr>
          <p:cNvPr id="5" name="灯片编号占位符 4"/>
          <p:cNvSpPr>
            <a:spLocks noGrp="1"/>
          </p:cNvSpPr>
          <p:nvPr>
            <p:ph type="sldNum" sz="quarter" idx="12"/>
          </p:nvPr>
        </p:nvSpPr>
        <p:spPr/>
        <p:txBody>
          <a:bodyPr/>
          <a:lstStyle/>
          <a:p>
            <a:fld id="{19B12225-5612-419B-A8D5-4B8EEE4C217E}" type="slidenum">
              <a:rPr lang="en-US" smtClean="0"/>
              <a:pPr/>
              <a:t>60</a:t>
            </a:fld>
            <a:endParaRPr lang="en-US"/>
          </a:p>
        </p:txBody>
      </p:sp>
      <p:sp>
        <p:nvSpPr>
          <p:cNvPr id="13" name="内容占位符 2"/>
          <p:cNvSpPr>
            <a:spLocks noGrp="1"/>
          </p:cNvSpPr>
          <p:nvPr>
            <p:ph idx="1"/>
          </p:nvPr>
        </p:nvSpPr>
        <p:spPr>
          <a:xfrm>
            <a:off x="1" y="1655065"/>
            <a:ext cx="8920400" cy="688086"/>
          </a:xfrm>
        </p:spPr>
        <p:txBody>
          <a:bodyPr>
            <a:normAutofit/>
          </a:bodyPr>
          <a:lstStyle/>
          <a:p>
            <a:pPr marL="89154" indent="0">
              <a:buNone/>
            </a:pPr>
            <a:r>
              <a:rPr lang="en-US" altLang="zh-CN" sz="2925" dirty="0">
                <a:solidFill>
                  <a:srgbClr val="002060"/>
                </a:solidFill>
                <a:latin typeface="Cambria Math" panose="02040503050406030204" pitchFamily="18" charset="0"/>
                <a:ea typeface="Cambria Math" panose="02040503050406030204" pitchFamily="18" charset="0"/>
              </a:rPr>
              <a:t>4.4.2 </a:t>
            </a:r>
            <a:r>
              <a:rPr lang="en-US" altLang="zh-CN" sz="2925" dirty="0">
                <a:solidFill>
                  <a:srgbClr val="002060"/>
                </a:solidFill>
                <a:latin typeface="Cambria Math" panose="02040503050406030204" pitchFamily="18" charset="0"/>
                <a:ea typeface="方正卡通简体" panose="03000509000000000000" pitchFamily="65" charset="-122"/>
              </a:rPr>
              <a:t>FM</a:t>
            </a:r>
            <a:r>
              <a:rPr lang="zh-CN" altLang="en-US" sz="2925" dirty="0">
                <a:solidFill>
                  <a:srgbClr val="002060"/>
                </a:solidFill>
                <a:latin typeface="Cambria Math" panose="02040503050406030204" pitchFamily="18" charset="0"/>
                <a:ea typeface="方正卡通简体" panose="03000509000000000000" pitchFamily="65" charset="-122"/>
              </a:rPr>
              <a:t>（</a:t>
            </a:r>
            <a:r>
              <a:rPr lang="en-US" altLang="zh-CN" sz="2925" dirty="0" err="1">
                <a:solidFill>
                  <a:srgbClr val="002060"/>
                </a:solidFill>
                <a:latin typeface="Cambria Math" panose="02040503050406030204" pitchFamily="18" charset="0"/>
                <a:ea typeface="方正卡通简体" panose="03000509000000000000" pitchFamily="65" charset="-122"/>
              </a:rPr>
              <a:t>Flajolet</a:t>
            </a:r>
            <a:r>
              <a:rPr lang="en-US" altLang="zh-CN" sz="2925" dirty="0">
                <a:solidFill>
                  <a:srgbClr val="002060"/>
                </a:solidFill>
                <a:latin typeface="Cambria Math" panose="02040503050406030204" pitchFamily="18" charset="0"/>
                <a:ea typeface="方正卡通简体" panose="03000509000000000000" pitchFamily="65" charset="-122"/>
              </a:rPr>
              <a:t>-Martin</a:t>
            </a:r>
            <a:r>
              <a:rPr lang="zh-CN" altLang="en-US" sz="2925" dirty="0">
                <a:solidFill>
                  <a:srgbClr val="002060"/>
                </a:solidFill>
                <a:latin typeface="Cambria Math" panose="02040503050406030204" pitchFamily="18" charset="0"/>
                <a:ea typeface="方正卡通简体" panose="03000509000000000000" pitchFamily="65" charset="-122"/>
              </a:rPr>
              <a:t>）算法</a:t>
            </a:r>
            <a:endParaRPr lang="en-US" altLang="zh-CN" sz="292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zh-CN" altLang="en-US" sz="2250" dirty="0">
              <a:solidFill>
                <a:schemeClr val="accent6">
                  <a:lumMod val="50000"/>
                </a:schemeClr>
              </a:solidFill>
              <a:latin typeface="Cambria Math" panose="02040503050406030204" pitchFamily="18" charset="0"/>
              <a:ea typeface="方正卡通简体" panose="03000509000000000000" pitchFamily="65" charset="-122"/>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0" y="2226708"/>
                <a:ext cx="8938260" cy="3568303"/>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上述估计方法具有直观上的意义。给定流元素</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a</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的哈希值</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h(a)</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末尾至少有</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r</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个</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0</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的概率为</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2</a:t>
                </a:r>
                <a:r>
                  <a:rPr lang="en-US" altLang="zh-CN" sz="2250" baseline="30000" dirty="0">
                    <a:solidFill>
                      <a:schemeClr val="accent6">
                        <a:lumMod val="50000"/>
                      </a:schemeClr>
                    </a:solidFill>
                    <a:latin typeface="Cambria Math" panose="02040503050406030204" pitchFamily="18" charset="0"/>
                    <a:ea typeface="方正卡通简体" panose="03000509000000000000" pitchFamily="65" charset="-122"/>
                  </a:rPr>
                  <a:t>-r</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，假定流中有</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m</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个元素，那么任何元素的哈希值末尾都不满足至少有</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r</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个</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0</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的概率为</a:t>
                </a:r>
                <a14:m>
                  <m:oMath xmlns:m="http://schemas.openxmlformats.org/officeDocument/2006/math">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d>
                          <m:d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dPr>
                          <m:e>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1−</m:t>
                            </m:r>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2</m:t>
                                </m:r>
                              </m:e>
                              <m: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m:t>
                                </m:r>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𝑟</m:t>
                                </m:r>
                              </m:sup>
                            </m:sSup>
                          </m:e>
                        </m:d>
                      </m:e>
                      <m: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𝑚</m:t>
                        </m:r>
                      </m:sup>
                    </m:s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m:t>
                    </m:r>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d>
                          <m:dPr>
                            <m:begChr m:val="["/>
                            <m:endChr m:val="]"/>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dPr>
                          <m:e>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d>
                                  <m:d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dPr>
                                  <m:e>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1−</m:t>
                                    </m:r>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2</m:t>
                                        </m:r>
                                      </m:e>
                                      <m: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m:t>
                                        </m:r>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𝑟</m:t>
                                        </m:r>
                                      </m:sup>
                                    </m:sSup>
                                  </m:e>
                                </m:d>
                              </m:e>
                              <m:sup>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2</m:t>
                                    </m:r>
                                  </m:e>
                                  <m: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𝑟</m:t>
                                    </m:r>
                                  </m:sup>
                                </m:sSup>
                              </m:sup>
                            </m:sSup>
                          </m:e>
                        </m:d>
                      </m:e>
                      <m: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𝑚</m:t>
                        </m:r>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2</m:t>
                            </m:r>
                          </m:e>
                          <m: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m:t>
                            </m:r>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𝑟</m:t>
                            </m:r>
                          </m:sup>
                        </m:sSup>
                      </m:sup>
                    </m:sSup>
                    <m:r>
                      <a:rPr lang="zh-CN" altLang="en-US" sz="2250" i="1">
                        <a:solidFill>
                          <a:schemeClr val="accent6">
                            <a:lumMod val="50000"/>
                          </a:schemeClr>
                        </a:solidFill>
                        <a:latin typeface="Cambria Math" panose="02040503050406030204" pitchFamily="18" charset="0"/>
                        <a:ea typeface="方正卡通简体" panose="03000509000000000000" pitchFamily="65" charset="-122"/>
                      </a:rPr>
                      <m:t>。</m:t>
                    </m:r>
                  </m:oMath>
                </a14:m>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当</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r</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很大时，</a:t>
                </a:r>
                <a14:m>
                  <m:oMath xmlns:m="http://schemas.openxmlformats.org/officeDocument/2006/math">
                    <m:sSup>
                      <m:sSupPr>
                        <m:ctrlPr>
                          <a:rPr lang="en-US" altLang="zh-CN" sz="2250" i="1">
                            <a:solidFill>
                              <a:schemeClr val="accent6">
                                <a:lumMod val="50000"/>
                              </a:schemeClr>
                            </a:solidFill>
                            <a:latin typeface="Cambria Math" panose="02040503050406030204" pitchFamily="18" charset="0"/>
                            <a:ea typeface="方正卡通简体" panose="03000509000000000000" pitchFamily="65" charset="-122"/>
                          </a:rPr>
                        </m:ctrlPr>
                      </m:sSupPr>
                      <m:e>
                        <m:d>
                          <m:dPr>
                            <m:ctrlPr>
                              <a:rPr lang="en-US" altLang="zh-CN" sz="2250" i="1">
                                <a:solidFill>
                                  <a:schemeClr val="accent6">
                                    <a:lumMod val="50000"/>
                                  </a:schemeClr>
                                </a:solidFill>
                                <a:latin typeface="Cambria Math" panose="02040503050406030204" pitchFamily="18" charset="0"/>
                                <a:ea typeface="方正卡通简体" panose="03000509000000000000" pitchFamily="65" charset="-122"/>
                              </a:rPr>
                            </m:ctrlPr>
                          </m:dPr>
                          <m:e>
                            <m:r>
                              <a:rPr lang="en-US" altLang="zh-CN" sz="2250" i="1">
                                <a:solidFill>
                                  <a:schemeClr val="accent6">
                                    <a:lumMod val="50000"/>
                                  </a:schemeClr>
                                </a:solidFill>
                                <a:latin typeface="Cambria Math" panose="02040503050406030204" pitchFamily="18" charset="0"/>
                                <a:ea typeface="方正卡通简体" panose="03000509000000000000" pitchFamily="65" charset="-122"/>
                              </a:rPr>
                              <m:t>1−</m:t>
                            </m:r>
                            <m:sSup>
                              <m:sSupPr>
                                <m:ctrlPr>
                                  <a:rPr lang="en-US" altLang="zh-CN" sz="2250" i="1">
                                    <a:solidFill>
                                      <a:schemeClr val="accent6">
                                        <a:lumMod val="50000"/>
                                      </a:schemeClr>
                                    </a:solidFill>
                                    <a:latin typeface="Cambria Math" panose="02040503050406030204" pitchFamily="18" charset="0"/>
                                    <a:ea typeface="方正卡通简体" panose="03000509000000000000" pitchFamily="65" charset="-122"/>
                                  </a:rPr>
                                </m:ctrlPr>
                              </m:sSupPr>
                              <m:e>
                                <m:r>
                                  <a:rPr lang="en-US" altLang="zh-CN" sz="2250" i="1">
                                    <a:solidFill>
                                      <a:schemeClr val="accent6">
                                        <a:lumMod val="50000"/>
                                      </a:schemeClr>
                                    </a:solidFill>
                                    <a:latin typeface="Cambria Math" panose="02040503050406030204" pitchFamily="18" charset="0"/>
                                    <a:ea typeface="方正卡通简体" panose="03000509000000000000" pitchFamily="65" charset="-122"/>
                                  </a:rPr>
                                  <m:t>2</m:t>
                                </m:r>
                              </m:e>
                              <m:sup>
                                <m:r>
                                  <a:rPr lang="en-US" altLang="zh-CN" sz="2250" i="1">
                                    <a:solidFill>
                                      <a:schemeClr val="accent6">
                                        <a:lumMod val="50000"/>
                                      </a:schemeClr>
                                    </a:solidFill>
                                    <a:latin typeface="Cambria Math" panose="02040503050406030204" pitchFamily="18" charset="0"/>
                                    <a:ea typeface="方正卡通简体" panose="03000509000000000000" pitchFamily="65" charset="-122"/>
                                  </a:rPr>
                                  <m:t>−</m:t>
                                </m:r>
                                <m:r>
                                  <a:rPr lang="en-US" altLang="zh-CN" sz="2250" i="1">
                                    <a:solidFill>
                                      <a:schemeClr val="accent6">
                                        <a:lumMod val="50000"/>
                                      </a:schemeClr>
                                    </a:solidFill>
                                    <a:latin typeface="Cambria Math" panose="02040503050406030204" pitchFamily="18" charset="0"/>
                                    <a:ea typeface="方正卡通简体" panose="03000509000000000000" pitchFamily="65" charset="-122"/>
                                  </a:rPr>
                                  <m:t>𝑟</m:t>
                                </m:r>
                              </m:sup>
                            </m:sSup>
                          </m:e>
                        </m:d>
                      </m:e>
                      <m:sup>
                        <m:sSup>
                          <m:sSupPr>
                            <m:ctrlPr>
                              <a:rPr lang="en-US" altLang="zh-CN" sz="2250" i="1">
                                <a:solidFill>
                                  <a:schemeClr val="accent6">
                                    <a:lumMod val="50000"/>
                                  </a:schemeClr>
                                </a:solidFill>
                                <a:latin typeface="Cambria Math" panose="02040503050406030204" pitchFamily="18" charset="0"/>
                                <a:ea typeface="方正卡通简体" panose="03000509000000000000" pitchFamily="65" charset="-122"/>
                              </a:rPr>
                            </m:ctrlPr>
                          </m:sSupPr>
                          <m:e>
                            <m:r>
                              <a:rPr lang="en-US" altLang="zh-CN" sz="2250" i="1">
                                <a:solidFill>
                                  <a:schemeClr val="accent6">
                                    <a:lumMod val="50000"/>
                                  </a:schemeClr>
                                </a:solidFill>
                                <a:latin typeface="Cambria Math" panose="02040503050406030204" pitchFamily="18" charset="0"/>
                                <a:ea typeface="方正卡通简体" panose="03000509000000000000" pitchFamily="65" charset="-122"/>
                              </a:rPr>
                              <m:t>2</m:t>
                            </m:r>
                          </m:e>
                          <m:sup>
                            <m:r>
                              <a:rPr lang="en-US" altLang="zh-CN" sz="2250" i="1">
                                <a:solidFill>
                                  <a:schemeClr val="accent6">
                                    <a:lumMod val="50000"/>
                                  </a:schemeClr>
                                </a:solidFill>
                                <a:latin typeface="Cambria Math" panose="02040503050406030204" pitchFamily="18" charset="0"/>
                                <a:ea typeface="方正卡通简体" panose="03000509000000000000" pitchFamily="65" charset="-122"/>
                              </a:rPr>
                              <m:t>𝑟</m:t>
                            </m:r>
                          </m:sup>
                        </m:sSup>
                      </m:sup>
                    </m:s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m:t>
                    </m:r>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𝑒</m:t>
                        </m:r>
                      </m:e>
                      <m: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−1</m:t>
                        </m:r>
                      </m:sup>
                    </m:sSup>
                  </m:oMath>
                </a14:m>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，则任何元素的哈希值末尾都不满足至少有</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r</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个</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0</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的概率为</a:t>
                </a:r>
                <a14:m>
                  <m:oMath xmlns:m="http://schemas.openxmlformats.org/officeDocument/2006/math">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𝑒</m:t>
                        </m:r>
                      </m:e>
                      <m: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m:t>
                        </m:r>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𝑚</m:t>
                        </m:r>
                        <m:sSup>
                          <m:sSupPr>
                            <m:ctrlP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ctrlPr>
                          </m:sSupPr>
                          <m:e>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2</m:t>
                            </m:r>
                          </m:e>
                          <m:sup>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m:t>
                            </m:r>
                            <m:r>
                              <a:rPr lang="en-US" altLang="zh-CN" sz="2250" b="0" i="1" smtClean="0">
                                <a:solidFill>
                                  <a:schemeClr val="accent6">
                                    <a:lumMod val="50000"/>
                                  </a:schemeClr>
                                </a:solidFill>
                                <a:latin typeface="Cambria Math" panose="02040503050406030204" pitchFamily="18" charset="0"/>
                                <a:ea typeface="方正卡通简体" panose="03000509000000000000" pitchFamily="65" charset="-122"/>
                              </a:rPr>
                              <m:t>𝑟</m:t>
                            </m:r>
                          </m:sup>
                        </m:sSup>
                      </m:sup>
                    </m:sSup>
                  </m:oMath>
                </a14:m>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。进而可以得到如下结论：</a:t>
                </a:r>
                <a:endParaRPr lang="en-US" altLang="zh-CN" sz="2250" dirty="0">
                  <a:solidFill>
                    <a:schemeClr val="accent6">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1</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）如果</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m</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远大于</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2</a:t>
                </a:r>
                <a:r>
                  <a:rPr lang="en-US" altLang="zh-CN" sz="2250" baseline="30000" dirty="0">
                    <a:solidFill>
                      <a:schemeClr val="accent6">
                        <a:lumMod val="50000"/>
                      </a:schemeClr>
                    </a:solidFill>
                    <a:latin typeface="Cambria Math" panose="02040503050406030204" pitchFamily="18" charset="0"/>
                    <a:ea typeface="方正卡通简体" panose="03000509000000000000" pitchFamily="65" charset="-122"/>
                  </a:rPr>
                  <a:t>r</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，那么发现一个尾部长度至少为</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r</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的概率接近</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1</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a:t>
                </a:r>
                <a:endParaRPr lang="en-US" altLang="zh-CN" sz="2250" dirty="0">
                  <a:solidFill>
                    <a:schemeClr val="accent6">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2</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）如果</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m</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远小于</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2</a:t>
                </a:r>
                <a:r>
                  <a:rPr lang="en-US" altLang="zh-CN" sz="2250" baseline="30000" dirty="0">
                    <a:solidFill>
                      <a:schemeClr val="accent6">
                        <a:lumMod val="50000"/>
                      </a:schemeClr>
                    </a:solidFill>
                    <a:latin typeface="Cambria Math" panose="02040503050406030204" pitchFamily="18" charset="0"/>
                    <a:ea typeface="方正卡通简体" panose="03000509000000000000" pitchFamily="65" charset="-122"/>
                  </a:rPr>
                  <a:t>r </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，那么发现一个尾部长度至少为</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r</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的概率接近</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0</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a:t>
                </a:r>
              </a:p>
              <a:p>
                <a:pPr marL="89154" indent="0">
                  <a:buNone/>
                </a:pPr>
                <a:endParaRPr lang="en-US" altLang="zh-CN" sz="2250" dirty="0">
                  <a:solidFill>
                    <a:schemeClr val="accent6">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由此可得，</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m</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的估计值</a:t>
                </a:r>
                <a:r>
                  <a:rPr lang="en-US" altLang="zh-CN" sz="2250" dirty="0">
                    <a:solidFill>
                      <a:schemeClr val="accent6">
                        <a:lumMod val="50000"/>
                      </a:schemeClr>
                    </a:solidFill>
                    <a:latin typeface="Cambria Math" panose="02040503050406030204" pitchFamily="18" charset="0"/>
                    <a:ea typeface="方正卡通简体" panose="03000509000000000000" pitchFamily="65" charset="-122"/>
                  </a:rPr>
                  <a:t>2</a:t>
                </a:r>
                <a:r>
                  <a:rPr lang="en-US" altLang="zh-CN" sz="2250" baseline="30000" dirty="0">
                    <a:solidFill>
                      <a:schemeClr val="accent6">
                        <a:lumMod val="50000"/>
                      </a:schemeClr>
                    </a:solidFill>
                    <a:latin typeface="Cambria Math" panose="02040503050406030204" pitchFamily="18" charset="0"/>
                    <a:ea typeface="方正卡通简体" panose="03000509000000000000" pitchFamily="65" charset="-122"/>
                  </a:rPr>
                  <a:t>R</a:t>
                </a:r>
                <a:r>
                  <a:rPr lang="zh-CN" altLang="en-US" sz="2250" dirty="0">
                    <a:solidFill>
                      <a:schemeClr val="accent6">
                        <a:lumMod val="50000"/>
                      </a:schemeClr>
                    </a:solidFill>
                    <a:latin typeface="Cambria Math" panose="02040503050406030204" pitchFamily="18" charset="0"/>
                    <a:ea typeface="方正卡通简体" panose="03000509000000000000" pitchFamily="65" charset="-122"/>
                  </a:rPr>
                  <a:t>不可能过高或过低（偏差可控）。</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0" y="2226708"/>
                <a:ext cx="8938260" cy="3568303"/>
              </a:xfrm>
              <a:prstGeom prst="rect">
                <a:avLst/>
              </a:prstGeom>
              <a:blipFill>
                <a:blip r:embed="rId3"/>
                <a:stretch>
                  <a:fillRect l="-568" t="-1064" r="-5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3032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4.4  </a:t>
            </a:r>
            <a:r>
              <a:rPr lang="zh-CN" altLang="en-US" dirty="0">
                <a:latin typeface="Cambria Math" panose="02040503050406030204" pitchFamily="18" charset="0"/>
                <a:ea typeface="方正卡通简体" panose="03000509000000000000" pitchFamily="65" charset="-122"/>
              </a:rPr>
              <a:t>流中独立元素的数目统计</a:t>
            </a:r>
          </a:p>
        </p:txBody>
      </p:sp>
      <p:sp>
        <p:nvSpPr>
          <p:cNvPr id="5" name="灯片编号占位符 4"/>
          <p:cNvSpPr>
            <a:spLocks noGrp="1"/>
          </p:cNvSpPr>
          <p:nvPr>
            <p:ph type="sldNum" sz="quarter" idx="12"/>
          </p:nvPr>
        </p:nvSpPr>
        <p:spPr/>
        <p:txBody>
          <a:bodyPr/>
          <a:lstStyle/>
          <a:p>
            <a:fld id="{19B12225-5612-419B-A8D5-4B8EEE4C217E}" type="slidenum">
              <a:rPr lang="en-US" smtClean="0"/>
              <a:pPr/>
              <a:t>61</a:t>
            </a:fld>
            <a:endParaRPr lang="en-US"/>
          </a:p>
        </p:txBody>
      </p:sp>
      <p:sp>
        <p:nvSpPr>
          <p:cNvPr id="13" name="内容占位符 2"/>
          <p:cNvSpPr>
            <a:spLocks noGrp="1"/>
          </p:cNvSpPr>
          <p:nvPr>
            <p:ph idx="1"/>
          </p:nvPr>
        </p:nvSpPr>
        <p:spPr>
          <a:xfrm>
            <a:off x="1" y="1655065"/>
            <a:ext cx="8920400" cy="4139945"/>
          </a:xfrm>
        </p:spPr>
        <p:txBody>
          <a:bodyPr>
            <a:normAutofit lnSpcReduction="10000"/>
          </a:bodyPr>
          <a:lstStyle/>
          <a:p>
            <a:pPr marL="89154" indent="0">
              <a:buNone/>
            </a:pPr>
            <a:r>
              <a:rPr lang="en-US" altLang="zh-CN" sz="2700" dirty="0">
                <a:solidFill>
                  <a:srgbClr val="002060"/>
                </a:solidFill>
                <a:latin typeface="Cambria Math" panose="02040503050406030204" pitchFamily="18" charset="0"/>
                <a:ea typeface="Cambria Math" panose="02040503050406030204" pitchFamily="18" charset="0"/>
              </a:rPr>
              <a:t>4.4.3 </a:t>
            </a:r>
            <a:r>
              <a:rPr lang="zh-CN" altLang="en-US" sz="2700" dirty="0">
                <a:solidFill>
                  <a:srgbClr val="002060"/>
                </a:solidFill>
                <a:latin typeface="Cambria Math" panose="02040503050406030204" pitchFamily="18" charset="0"/>
                <a:ea typeface="方正卡通简体" panose="03000509000000000000" pitchFamily="65" charset="-122"/>
              </a:rPr>
              <a:t>组合估计</a:t>
            </a:r>
            <a:endParaRPr lang="en-US" altLang="zh-CN" sz="2700" dirty="0">
              <a:solidFill>
                <a:srgbClr val="002060"/>
              </a:solidFill>
              <a:latin typeface="Cambria Math" panose="02040503050406030204" pitchFamily="18" charset="0"/>
              <a:ea typeface="Cambria Math" panose="02040503050406030204" pitchFamily="18" charset="0"/>
            </a:endParaRPr>
          </a:p>
          <a:p>
            <a:pPr marL="89154" indent="0">
              <a:buNone/>
            </a:pPr>
            <a:r>
              <a:rPr lang="zh-CN" altLang="en-US" sz="2700" dirty="0">
                <a:solidFill>
                  <a:srgbClr val="002060"/>
                </a:solidFill>
                <a:latin typeface="Cambria Math" panose="02040503050406030204" pitchFamily="18" charset="0"/>
                <a:ea typeface="方正卡通简体" panose="03000509000000000000" pitchFamily="65" charset="-122"/>
              </a:rPr>
              <a:t>可以根据多个不同的哈希函数去获得多个不同的估计值，再组合起来实现估计。有两种方法：</a:t>
            </a:r>
            <a:endParaRPr lang="en-US" altLang="zh-CN" sz="2700" dirty="0">
              <a:solidFill>
                <a:srgbClr val="002060"/>
              </a:solidFill>
              <a:latin typeface="Cambria Math" panose="02040503050406030204" pitchFamily="18" charset="0"/>
              <a:ea typeface="方正卡通简体" panose="03000509000000000000" pitchFamily="65" charset="-122"/>
            </a:endParaRPr>
          </a:p>
          <a:p>
            <a:pPr marL="89154" indent="0">
              <a:buNone/>
            </a:pPr>
            <a:r>
              <a:rPr lang="zh-CN" altLang="en-US" sz="2700" dirty="0">
                <a:solidFill>
                  <a:srgbClr val="002060"/>
                </a:solidFill>
                <a:latin typeface="Cambria Math" panose="02040503050406030204" pitchFamily="18" charset="0"/>
                <a:ea typeface="方正卡通简体" panose="03000509000000000000" pitchFamily="65" charset="-122"/>
              </a:rPr>
              <a:t>求平均值：</a:t>
            </a:r>
            <a:endParaRPr lang="en-US" altLang="zh-CN" sz="2700" dirty="0">
              <a:solidFill>
                <a:srgbClr val="002060"/>
              </a:solidFill>
              <a:latin typeface="Cambria Math" panose="02040503050406030204" pitchFamily="18" charset="0"/>
              <a:ea typeface="方正卡通简体" panose="03000509000000000000" pitchFamily="65" charset="-122"/>
            </a:endParaRPr>
          </a:p>
          <a:p>
            <a:pPr marL="89154" indent="0">
              <a:buNone/>
            </a:pPr>
            <a:r>
              <a:rPr lang="zh-CN" altLang="en-US" sz="2700" dirty="0">
                <a:solidFill>
                  <a:srgbClr val="002060"/>
                </a:solidFill>
                <a:latin typeface="Cambria Math" panose="02040503050406030204" pitchFamily="18" charset="0"/>
                <a:ea typeface="方正卡通简体" panose="03000509000000000000" pitchFamily="65" charset="-122"/>
              </a:rPr>
              <a:t>缺点：容易过高（只要出现极少数极高值即会导致此情况）</a:t>
            </a:r>
            <a:endParaRPr lang="en-US" altLang="zh-CN" sz="2700"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700" dirty="0">
              <a:solidFill>
                <a:srgbClr val="002060"/>
              </a:solidFill>
              <a:latin typeface="Cambria Math" panose="02040503050406030204" pitchFamily="18" charset="0"/>
              <a:ea typeface="方正卡通简体" panose="03000509000000000000" pitchFamily="65" charset="-122"/>
            </a:endParaRPr>
          </a:p>
          <a:p>
            <a:pPr marL="89154" indent="0">
              <a:buNone/>
            </a:pPr>
            <a:r>
              <a:rPr lang="zh-CN" altLang="en-US" sz="2700" dirty="0">
                <a:solidFill>
                  <a:srgbClr val="002060"/>
                </a:solidFill>
                <a:latin typeface="Cambria Math" panose="02040503050406030204" pitchFamily="18" charset="0"/>
                <a:ea typeface="方正卡通简体" panose="03000509000000000000" pitchFamily="65" charset="-122"/>
              </a:rPr>
              <a:t>求中位数</a:t>
            </a:r>
            <a:endParaRPr lang="en-US" altLang="zh-CN" sz="2700" dirty="0">
              <a:solidFill>
                <a:srgbClr val="002060"/>
              </a:solidFill>
              <a:latin typeface="Cambria Math" panose="02040503050406030204" pitchFamily="18" charset="0"/>
              <a:ea typeface="方正卡通简体" panose="03000509000000000000" pitchFamily="65" charset="-122"/>
            </a:endParaRPr>
          </a:p>
          <a:p>
            <a:pPr marL="89154" indent="0">
              <a:buNone/>
            </a:pPr>
            <a:r>
              <a:rPr lang="zh-CN" altLang="en-US" sz="2700" dirty="0">
                <a:solidFill>
                  <a:srgbClr val="002060"/>
                </a:solidFill>
                <a:latin typeface="Cambria Math" panose="02040503050406030204" pitchFamily="18" charset="0"/>
                <a:ea typeface="方正卡通简体" panose="03000509000000000000" pitchFamily="65" charset="-122"/>
              </a:rPr>
              <a:t>缺点：永远都是</a:t>
            </a:r>
            <a:r>
              <a:rPr lang="en-US" altLang="zh-CN" sz="2700" dirty="0">
                <a:solidFill>
                  <a:srgbClr val="002060"/>
                </a:solidFill>
                <a:latin typeface="Cambria Math" panose="02040503050406030204" pitchFamily="18" charset="0"/>
                <a:ea typeface="方正卡通简体" panose="03000509000000000000" pitchFamily="65" charset="-122"/>
              </a:rPr>
              <a:t>2</a:t>
            </a:r>
            <a:r>
              <a:rPr lang="zh-CN" altLang="en-US" sz="2700" dirty="0">
                <a:solidFill>
                  <a:srgbClr val="002060"/>
                </a:solidFill>
                <a:latin typeface="Cambria Math" panose="02040503050406030204" pitchFamily="18" charset="0"/>
                <a:ea typeface="方正卡通简体" panose="03000509000000000000" pitchFamily="65" charset="-122"/>
              </a:rPr>
              <a:t>的幂，无法得到精确估计值</a:t>
            </a:r>
            <a:endParaRPr lang="en-US" altLang="zh-CN" sz="2700" dirty="0">
              <a:solidFill>
                <a:srgbClr val="002060"/>
              </a:solidFill>
              <a:latin typeface="Cambria Math" panose="02040503050406030204" pitchFamily="18" charset="0"/>
              <a:ea typeface="方正卡通简体" panose="03000509000000000000" pitchFamily="65" charset="-122"/>
            </a:endParaRPr>
          </a:p>
          <a:p>
            <a:pPr marL="89154" indent="0">
              <a:buNone/>
            </a:pPr>
            <a:r>
              <a:rPr lang="zh-CN" altLang="en-US" dirty="0">
                <a:solidFill>
                  <a:srgbClr val="008000"/>
                </a:solidFill>
                <a:latin typeface="Cambria Math" panose="02040503050406030204" pitchFamily="18" charset="0"/>
                <a:ea typeface="方正卡通简体" panose="03000509000000000000" pitchFamily="65" charset="-122"/>
              </a:rPr>
              <a:t>中位数：中位数（</a:t>
            </a:r>
            <a:r>
              <a:rPr lang="en-US" altLang="zh-CN" dirty="0">
                <a:solidFill>
                  <a:srgbClr val="008000"/>
                </a:solidFill>
                <a:latin typeface="Cambria Math" panose="02040503050406030204" pitchFamily="18" charset="0"/>
                <a:ea typeface="Cambria Math" panose="02040503050406030204" pitchFamily="18" charset="0"/>
              </a:rPr>
              <a:t>Median</a:t>
            </a:r>
            <a:r>
              <a:rPr lang="zh-CN" altLang="en-US" dirty="0">
                <a:solidFill>
                  <a:srgbClr val="008000"/>
                </a:solidFill>
                <a:latin typeface="Cambria Math" panose="02040503050406030204" pitchFamily="18" charset="0"/>
                <a:ea typeface="方正卡通简体" panose="03000509000000000000" pitchFamily="65" charset="-122"/>
              </a:rPr>
              <a:t>）又称中值，统计学中的专有名词，是按顺序排列的一组数据中居于中间位置的数。</a:t>
            </a:r>
            <a:endParaRPr lang="en-US" altLang="zh-CN" dirty="0">
              <a:solidFill>
                <a:srgbClr val="008000"/>
              </a:solidFill>
              <a:latin typeface="Cambria Math" panose="02040503050406030204" pitchFamily="18" charset="0"/>
              <a:ea typeface="Cambria Math" panose="02040503050406030204" pitchFamily="18" charset="0"/>
            </a:endParaRPr>
          </a:p>
          <a:p>
            <a:pPr marL="89154" indent="0">
              <a:buNone/>
            </a:pPr>
            <a:endParaRPr lang="en-US" altLang="zh-CN" sz="2925" dirty="0">
              <a:solidFill>
                <a:srgbClr val="002060"/>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014784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4.4  </a:t>
            </a:r>
            <a:r>
              <a:rPr lang="zh-CN" altLang="en-US" dirty="0">
                <a:latin typeface="Cambria Math" panose="02040503050406030204" pitchFamily="18" charset="0"/>
                <a:ea typeface="方正卡通简体" panose="03000509000000000000" pitchFamily="65" charset="-122"/>
              </a:rPr>
              <a:t>流中独立元素的数目统计</a:t>
            </a:r>
          </a:p>
        </p:txBody>
      </p:sp>
      <p:sp>
        <p:nvSpPr>
          <p:cNvPr id="5" name="灯片编号占位符 4"/>
          <p:cNvSpPr>
            <a:spLocks noGrp="1"/>
          </p:cNvSpPr>
          <p:nvPr>
            <p:ph type="sldNum" sz="quarter" idx="12"/>
          </p:nvPr>
        </p:nvSpPr>
        <p:spPr/>
        <p:txBody>
          <a:bodyPr/>
          <a:lstStyle/>
          <a:p>
            <a:fld id="{19B12225-5612-419B-A8D5-4B8EEE4C217E}" type="slidenum">
              <a:rPr lang="en-US" smtClean="0"/>
              <a:pPr/>
              <a:t>62</a:t>
            </a:fld>
            <a:endParaRPr lang="en-US"/>
          </a:p>
        </p:txBody>
      </p:sp>
      <p:sp>
        <p:nvSpPr>
          <p:cNvPr id="13" name="内容占位符 2"/>
          <p:cNvSpPr>
            <a:spLocks noGrp="1"/>
          </p:cNvSpPr>
          <p:nvPr>
            <p:ph idx="1"/>
          </p:nvPr>
        </p:nvSpPr>
        <p:spPr>
          <a:xfrm>
            <a:off x="1" y="1655065"/>
            <a:ext cx="8920400" cy="4139945"/>
          </a:xfrm>
        </p:spPr>
        <p:txBody>
          <a:bodyPr>
            <a:normAutofit lnSpcReduction="10000"/>
          </a:bodyPr>
          <a:lstStyle/>
          <a:p>
            <a:pPr marL="89154" indent="0">
              <a:buNone/>
            </a:pPr>
            <a:r>
              <a:rPr lang="en-US" altLang="zh-CN" sz="2700" dirty="0">
                <a:solidFill>
                  <a:srgbClr val="002060"/>
                </a:solidFill>
                <a:latin typeface="Cambria Math" panose="02040503050406030204" pitchFamily="18" charset="0"/>
                <a:ea typeface="Cambria Math" panose="02040503050406030204" pitchFamily="18" charset="0"/>
              </a:rPr>
              <a:t>4.4.3 </a:t>
            </a:r>
            <a:r>
              <a:rPr lang="zh-CN" altLang="en-US" sz="2700" dirty="0">
                <a:solidFill>
                  <a:srgbClr val="002060"/>
                </a:solidFill>
                <a:latin typeface="Cambria Math" panose="02040503050406030204" pitchFamily="18" charset="0"/>
                <a:ea typeface="方正卡通简体" panose="03000509000000000000" pitchFamily="65" charset="-122"/>
              </a:rPr>
              <a:t>组合估计</a:t>
            </a:r>
            <a:endParaRPr lang="en-US" altLang="zh-CN" sz="2700" dirty="0">
              <a:solidFill>
                <a:srgbClr val="002060"/>
              </a:solidFill>
              <a:latin typeface="Cambria Math" panose="02040503050406030204" pitchFamily="18" charset="0"/>
              <a:ea typeface="Cambria Math" panose="02040503050406030204" pitchFamily="18" charset="0"/>
            </a:endParaRPr>
          </a:p>
          <a:p>
            <a:pPr marL="89154" indent="0">
              <a:buNone/>
            </a:pPr>
            <a:r>
              <a:rPr lang="zh-CN" altLang="en-US" sz="2700" dirty="0">
                <a:solidFill>
                  <a:srgbClr val="002060"/>
                </a:solidFill>
                <a:latin typeface="Cambria Math" panose="02040503050406030204" pitchFamily="18" charset="0"/>
                <a:ea typeface="方正卡通简体" panose="03000509000000000000" pitchFamily="65" charset="-122"/>
              </a:rPr>
              <a:t>我们可以将两种策略组合起来：</a:t>
            </a:r>
            <a:endParaRPr lang="en-US" altLang="zh-CN" sz="2700" dirty="0">
              <a:solidFill>
                <a:srgbClr val="002060"/>
              </a:solidFill>
              <a:latin typeface="Cambria Math" panose="02040503050406030204" pitchFamily="18" charset="0"/>
              <a:ea typeface="Cambria Math" panose="02040503050406030204" pitchFamily="18" charset="0"/>
            </a:endParaRPr>
          </a:p>
          <a:p>
            <a:pPr>
              <a:buFont typeface="Wingdings" panose="05000000000000000000" pitchFamily="2" charset="2"/>
              <a:buChar char="p"/>
            </a:pPr>
            <a:r>
              <a:rPr lang="zh-CN" altLang="en-US" sz="2700" dirty="0">
                <a:solidFill>
                  <a:srgbClr val="002060"/>
                </a:solidFill>
                <a:latin typeface="Cambria Math" panose="02040503050406030204" pitchFamily="18" charset="0"/>
                <a:ea typeface="方正卡通简体" panose="03000509000000000000" pitchFamily="65" charset="-122"/>
              </a:rPr>
              <a:t>首先将哈希函数分成小组，每个组内取平均值。</a:t>
            </a:r>
            <a:endParaRPr lang="en-US" altLang="zh-CN" sz="2700" dirty="0">
              <a:solidFill>
                <a:srgbClr val="002060"/>
              </a:solidFill>
              <a:latin typeface="Cambria Math" panose="02040503050406030204" pitchFamily="18" charset="0"/>
              <a:ea typeface="Cambria Math" panose="02040503050406030204" pitchFamily="18" charset="0"/>
            </a:endParaRPr>
          </a:p>
          <a:p>
            <a:pPr>
              <a:buFont typeface="Wingdings" panose="05000000000000000000" pitchFamily="2" charset="2"/>
              <a:buChar char="p"/>
            </a:pPr>
            <a:r>
              <a:rPr lang="zh-CN" altLang="en-US" sz="2700" dirty="0">
                <a:solidFill>
                  <a:srgbClr val="008000"/>
                </a:solidFill>
                <a:latin typeface="Cambria Math" panose="02040503050406030204" pitchFamily="18" charset="0"/>
                <a:ea typeface="方正卡通简体" panose="03000509000000000000" pitchFamily="65" charset="-122"/>
              </a:rPr>
              <a:t>然后在所有平均值中取中位数。</a:t>
            </a:r>
            <a:br>
              <a:rPr lang="en-US" altLang="zh-CN" sz="2700" dirty="0">
                <a:solidFill>
                  <a:srgbClr val="008000"/>
                </a:solidFill>
                <a:latin typeface="Cambria Math" panose="02040503050406030204" pitchFamily="18" charset="0"/>
                <a:ea typeface="Cambria Math" panose="02040503050406030204" pitchFamily="18" charset="0"/>
              </a:rPr>
            </a:br>
            <a:endParaRPr lang="en-US" altLang="zh-CN" sz="2700" dirty="0">
              <a:solidFill>
                <a:srgbClr val="333399"/>
              </a:solidFill>
              <a:latin typeface="Cambria Math" panose="02040503050406030204" pitchFamily="18" charset="0"/>
              <a:ea typeface="Cambria Math" panose="02040503050406030204" pitchFamily="18" charset="0"/>
            </a:endParaRPr>
          </a:p>
          <a:p>
            <a:pPr marL="89154" indent="0">
              <a:buNone/>
            </a:pPr>
            <a:r>
              <a:rPr lang="en-US" altLang="zh-CN" sz="2700" dirty="0">
                <a:solidFill>
                  <a:srgbClr val="333399"/>
                </a:solidFill>
                <a:latin typeface="Cambria Math" panose="02040503050406030204" pitchFamily="18" charset="0"/>
                <a:ea typeface="Cambria Math" panose="02040503050406030204" pitchFamily="18" charset="0"/>
              </a:rPr>
              <a:t>4.4.4 </a:t>
            </a:r>
            <a:r>
              <a:rPr lang="zh-CN" altLang="en-US" sz="2700" dirty="0">
                <a:solidFill>
                  <a:srgbClr val="333399"/>
                </a:solidFill>
                <a:latin typeface="Cambria Math" panose="02040503050406030204" pitchFamily="18" charset="0"/>
                <a:ea typeface="方正卡通简体" panose="03000509000000000000" pitchFamily="65" charset="-122"/>
              </a:rPr>
              <a:t>空间需求</a:t>
            </a:r>
            <a:endParaRPr lang="en-US" altLang="zh-CN" sz="2700" dirty="0">
              <a:solidFill>
                <a:srgbClr val="333399"/>
              </a:solidFill>
              <a:latin typeface="Cambria Math" panose="02040503050406030204" pitchFamily="18" charset="0"/>
              <a:ea typeface="Cambria Math" panose="02040503050406030204" pitchFamily="18" charset="0"/>
            </a:endParaRPr>
          </a:p>
          <a:p>
            <a:pPr>
              <a:buFont typeface="Wingdings" panose="05000000000000000000" pitchFamily="2" charset="2"/>
              <a:buChar char="u"/>
            </a:pPr>
            <a:r>
              <a:rPr lang="zh-CN" altLang="en-US" sz="2700" dirty="0">
                <a:solidFill>
                  <a:srgbClr val="008000"/>
                </a:solidFill>
                <a:latin typeface="Cambria Math" panose="02040503050406030204" pitchFamily="18" charset="0"/>
                <a:ea typeface="方正卡通简体" panose="03000509000000000000" pitchFamily="65" charset="-122"/>
              </a:rPr>
              <a:t> </a:t>
            </a:r>
            <a:r>
              <a:rPr lang="zh-CN" altLang="en-US" sz="2700" dirty="0">
                <a:solidFill>
                  <a:schemeClr val="accent6">
                    <a:lumMod val="75000"/>
                  </a:schemeClr>
                </a:solidFill>
                <a:latin typeface="Cambria Math" panose="02040503050406030204" pitchFamily="18" charset="0"/>
                <a:ea typeface="方正卡通简体" panose="03000509000000000000" pitchFamily="65" charset="-122"/>
              </a:rPr>
              <a:t>唯一需要在内存保存的是每个哈希函数所对应的一个整数。</a:t>
            </a:r>
            <a:endParaRPr lang="en-US" altLang="zh-CN" sz="2700" dirty="0">
              <a:solidFill>
                <a:schemeClr val="accent6">
                  <a:lumMod val="75000"/>
                </a:schemeClr>
              </a:solidFill>
              <a:latin typeface="Cambria Math" panose="02040503050406030204" pitchFamily="18" charset="0"/>
              <a:ea typeface="Cambria Math" panose="02040503050406030204" pitchFamily="18" charset="0"/>
            </a:endParaRPr>
          </a:p>
          <a:p>
            <a:pPr>
              <a:buFont typeface="Wingdings" panose="05000000000000000000" pitchFamily="2" charset="2"/>
              <a:buChar char="u"/>
            </a:pPr>
            <a:r>
              <a:rPr lang="zh-CN" altLang="en-US" sz="2700" dirty="0">
                <a:solidFill>
                  <a:srgbClr val="0070C0"/>
                </a:solidFill>
                <a:latin typeface="Cambria Math" panose="02040503050406030204" pitchFamily="18" charset="0"/>
                <a:ea typeface="方正卡通简体" panose="03000509000000000000" pitchFamily="65" charset="-122"/>
              </a:rPr>
              <a:t>在实际应用中，每个流元素哈希值的计算时间对所用的哈希函数数目的限制更大。</a:t>
            </a:r>
            <a:endParaRPr lang="en-US" altLang="zh-CN" sz="2700" dirty="0">
              <a:solidFill>
                <a:srgbClr val="0070C0"/>
              </a:solidFill>
              <a:latin typeface="Cambria Math" panose="02040503050406030204" pitchFamily="18" charset="0"/>
              <a:ea typeface="Cambria Math" panose="02040503050406030204" pitchFamily="18" charset="0"/>
            </a:endParaRPr>
          </a:p>
          <a:p>
            <a:pPr marL="89154" indent="0">
              <a:buNone/>
            </a:pPr>
            <a:endParaRPr lang="en-US" altLang="zh-CN" sz="2925" dirty="0">
              <a:solidFill>
                <a:srgbClr val="002060"/>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4197484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0627" y="125731"/>
            <a:ext cx="8229600" cy="740664"/>
          </a:xfrm>
        </p:spPr>
        <p:txBody>
          <a:bodyPr>
            <a:normAutofit/>
          </a:bodyPr>
          <a:lstStyle/>
          <a:p>
            <a:r>
              <a:rPr lang="en-US" altLang="zh-CN" dirty="0">
                <a:latin typeface="Cambria Math" panose="02040503050406030204" pitchFamily="18" charset="0"/>
                <a:ea typeface="方正卡通简体" panose="03000509000000000000" pitchFamily="65" charset="-122"/>
              </a:rPr>
              <a:t>4.5  </a:t>
            </a:r>
            <a:r>
              <a:rPr lang="zh-CN" altLang="en-US" dirty="0">
                <a:latin typeface="Cambria Math" panose="02040503050406030204" pitchFamily="18" charset="0"/>
                <a:ea typeface="方正卡通简体" panose="03000509000000000000" pitchFamily="65" charset="-122"/>
              </a:rPr>
              <a:t>矩估计</a:t>
            </a:r>
          </a:p>
        </p:txBody>
      </p:sp>
      <p:sp>
        <p:nvSpPr>
          <p:cNvPr id="5" name="灯片编号占位符 4"/>
          <p:cNvSpPr>
            <a:spLocks noGrp="1"/>
          </p:cNvSpPr>
          <p:nvPr>
            <p:ph type="sldNum" sz="quarter" idx="12"/>
          </p:nvPr>
        </p:nvSpPr>
        <p:spPr/>
        <p:txBody>
          <a:bodyPr/>
          <a:lstStyle/>
          <a:p>
            <a:fld id="{19B12225-5612-419B-A8D5-4B8EEE4C217E}" type="slidenum">
              <a:rPr lang="en-US" smtClean="0"/>
              <a:pPr/>
              <a:t>63</a:t>
            </a:fld>
            <a:endParaRPr lang="en-US"/>
          </a:p>
        </p:txBody>
      </p:sp>
      <p:sp>
        <p:nvSpPr>
          <p:cNvPr id="13" name="内容占位符 2"/>
          <p:cNvSpPr>
            <a:spLocks noGrp="1"/>
          </p:cNvSpPr>
          <p:nvPr>
            <p:ph idx="1"/>
          </p:nvPr>
        </p:nvSpPr>
        <p:spPr>
          <a:xfrm>
            <a:off x="1" y="1655065"/>
            <a:ext cx="8920400" cy="4139945"/>
          </a:xfrm>
        </p:spPr>
        <p:txBody>
          <a:bodyPr>
            <a:normAutofit/>
          </a:bodyPr>
          <a:lstStyle/>
          <a:p>
            <a:pPr marL="89154" indent="0">
              <a:buNone/>
            </a:pPr>
            <a:r>
              <a:rPr lang="zh-CN" altLang="en-US" sz="2475" dirty="0">
                <a:solidFill>
                  <a:srgbClr val="002060"/>
                </a:solidFill>
                <a:latin typeface="宋体" panose="02010600030101010101" pitchFamily="2" charset="-122"/>
                <a:ea typeface="宋体" panose="02010600030101010101" pitchFamily="2" charset="-122"/>
              </a:rPr>
              <a:t>复习：</a:t>
            </a:r>
            <a:r>
              <a:rPr kumimoji="1" lang="zh-CN" altLang="en-US" sz="2475" b="1" dirty="0">
                <a:latin typeface="宋体" panose="02010600030101010101" pitchFamily="2" charset="-122"/>
                <a:ea typeface="宋体" panose="02010600030101010101" pitchFamily="2" charset="-122"/>
              </a:rPr>
              <a:t>基于一种简单的“</a:t>
            </a:r>
            <a:r>
              <a:rPr kumimoji="1" lang="zh-CN" altLang="en-US" sz="2475" b="1" u="sng" dirty="0">
                <a:solidFill>
                  <a:srgbClr val="0000CC"/>
                </a:solidFill>
                <a:latin typeface="宋体" panose="02010600030101010101" pitchFamily="2" charset="-122"/>
                <a:ea typeface="宋体" panose="02010600030101010101" pitchFamily="2" charset="-122"/>
              </a:rPr>
              <a:t>替换</a:t>
            </a:r>
            <a:r>
              <a:rPr kumimoji="1" lang="zh-CN" altLang="en-US" sz="2475" b="1" dirty="0">
                <a:latin typeface="宋体" panose="02010600030101010101" pitchFamily="2" charset="-122"/>
                <a:ea typeface="宋体" panose="02010600030101010101" pitchFamily="2" charset="-122"/>
              </a:rPr>
              <a:t>”思想建立起来的一种估计方法 ，是英国统计学家</a:t>
            </a:r>
            <a:r>
              <a:rPr kumimoji="1" lang="en-US" altLang="zh-CN" sz="2475" b="1" i="1" dirty="0">
                <a:latin typeface="宋体" panose="02010600030101010101" pitchFamily="2" charset="-122"/>
                <a:ea typeface="宋体" panose="02010600030101010101" pitchFamily="2" charset="-122"/>
              </a:rPr>
              <a:t>K</a:t>
            </a:r>
            <a:r>
              <a:rPr kumimoji="1" lang="en-US" altLang="zh-CN" sz="2475" b="1" dirty="0">
                <a:latin typeface="宋体" panose="02010600030101010101" pitchFamily="2" charset="-122"/>
                <a:ea typeface="宋体" panose="02010600030101010101" pitchFamily="2" charset="-122"/>
              </a:rPr>
              <a:t>.</a:t>
            </a:r>
            <a:r>
              <a:rPr kumimoji="1" lang="zh-CN" altLang="en-US" sz="2475" b="1" dirty="0">
                <a:latin typeface="宋体" panose="02010600030101010101" pitchFamily="2" charset="-122"/>
                <a:ea typeface="宋体" panose="02010600030101010101" pitchFamily="2" charset="-122"/>
              </a:rPr>
              <a:t>皮尔逊最早提出的。</a:t>
            </a:r>
            <a:endParaRPr kumimoji="1" lang="en-US" altLang="zh-CN" sz="2475" b="1" dirty="0">
              <a:latin typeface="宋体" panose="02010600030101010101" pitchFamily="2" charset="-122"/>
              <a:ea typeface="宋体" panose="02010600030101010101" pitchFamily="2" charset="-122"/>
            </a:endParaRPr>
          </a:p>
          <a:p>
            <a:pPr marL="89154" indent="0">
              <a:buNone/>
            </a:pPr>
            <a:r>
              <a:rPr kumimoji="1" lang="zh-CN" altLang="en-US" sz="2475" b="1" dirty="0">
                <a:latin typeface="宋体" panose="02010600030101010101" pitchFamily="2" charset="-122"/>
                <a:ea typeface="宋体" panose="02010600030101010101" pitchFamily="2" charset="-122"/>
              </a:rPr>
              <a:t>其基本思想是</a:t>
            </a:r>
            <a:r>
              <a:rPr kumimoji="1" lang="zh-CN" altLang="en-US" sz="2475" b="1" dirty="0">
                <a:solidFill>
                  <a:srgbClr val="CC0000"/>
                </a:solidFill>
                <a:latin typeface="宋体" panose="02010600030101010101" pitchFamily="2" charset="-122"/>
                <a:ea typeface="宋体" panose="02010600030101010101" pitchFamily="2" charset="-122"/>
              </a:rPr>
              <a:t>用样本矩</a:t>
            </a:r>
            <a:r>
              <a:rPr kumimoji="1" lang="zh-CN" altLang="en-US" sz="2475" b="1" dirty="0">
                <a:latin typeface="宋体" panose="02010600030101010101" pitchFamily="2" charset="-122"/>
                <a:ea typeface="宋体" panose="02010600030101010101" pitchFamily="2" charset="-122"/>
              </a:rPr>
              <a:t>估计</a:t>
            </a:r>
            <a:r>
              <a:rPr kumimoji="1" lang="zh-CN" altLang="en-US" sz="2475" b="1" dirty="0">
                <a:solidFill>
                  <a:srgbClr val="CC0000"/>
                </a:solidFill>
                <a:latin typeface="宋体" panose="02010600030101010101" pitchFamily="2" charset="-122"/>
                <a:ea typeface="宋体" panose="02010600030101010101" pitchFamily="2" charset="-122"/>
              </a:rPr>
              <a:t>总体矩。</a:t>
            </a:r>
            <a:endParaRPr kumimoji="1" lang="en-US" altLang="zh-CN" sz="2475" b="1" dirty="0">
              <a:solidFill>
                <a:srgbClr val="CC0000"/>
              </a:solidFill>
              <a:latin typeface="宋体" panose="02010600030101010101" pitchFamily="2" charset="-122"/>
              <a:ea typeface="宋体" panose="02010600030101010101" pitchFamily="2" charset="-122"/>
            </a:endParaRPr>
          </a:p>
          <a:p>
            <a:pPr marL="89154" indent="0">
              <a:buNone/>
            </a:pPr>
            <a:r>
              <a:rPr kumimoji="1" lang="zh-CN" altLang="en-US" sz="3000" b="1" dirty="0">
                <a:latin typeface="宋体" panose="02010600030101010101" pitchFamily="2" charset="-122"/>
                <a:ea typeface="宋体" panose="02010600030101010101" pitchFamily="2" charset="-122"/>
              </a:rPr>
              <a:t>理论依据</a:t>
            </a:r>
            <a:r>
              <a:rPr kumimoji="1" lang="en-US" altLang="zh-CN" sz="3000" b="1" dirty="0">
                <a:latin typeface="宋体" panose="02010600030101010101" pitchFamily="2" charset="-122"/>
                <a:ea typeface="宋体" panose="02010600030101010101" pitchFamily="2" charset="-122"/>
              </a:rPr>
              <a:t>: </a:t>
            </a:r>
            <a:r>
              <a:rPr kumimoji="1" lang="zh-CN" altLang="en-US" sz="3000" b="1" dirty="0">
                <a:solidFill>
                  <a:srgbClr val="CC0066"/>
                </a:solidFill>
                <a:latin typeface="宋体" panose="02010600030101010101" pitchFamily="2" charset="-122"/>
                <a:ea typeface="宋体" panose="02010600030101010101" pitchFamily="2" charset="-122"/>
              </a:rPr>
              <a:t>大数定理</a:t>
            </a:r>
            <a:endParaRPr kumimoji="1" lang="en-US" altLang="zh-CN" sz="3000" b="1" dirty="0">
              <a:solidFill>
                <a:srgbClr val="CC0066"/>
              </a:solidFill>
              <a:latin typeface="宋体" panose="02010600030101010101" pitchFamily="2" charset="-122"/>
              <a:ea typeface="宋体" panose="02010600030101010101" pitchFamily="2" charset="-122"/>
            </a:endParaRPr>
          </a:p>
          <a:p>
            <a:pPr marL="89154" indent="0">
              <a:buNone/>
            </a:pPr>
            <a:endParaRPr kumimoji="1" lang="en-US" altLang="zh-CN" sz="3000" b="1" dirty="0">
              <a:latin typeface="Times New Roman" panose="02020603050405020304" pitchFamily="18" charset="0"/>
            </a:endParaRPr>
          </a:p>
          <a:p>
            <a:pPr marL="89154" indent="0">
              <a:buNone/>
            </a:pPr>
            <a:r>
              <a:rPr kumimoji="1" lang="zh-CN" altLang="en-US" sz="3000" b="1" dirty="0">
                <a:latin typeface="Times New Roman" panose="02020603050405020304" pitchFamily="18" charset="0"/>
              </a:rPr>
              <a:t> </a:t>
            </a:r>
            <a:endParaRPr kumimoji="1" lang="zh-CN" altLang="zh-CN" sz="3000" b="1" dirty="0">
              <a:latin typeface="Times New Roman" panose="02020603050405020304" pitchFamily="18" charset="0"/>
            </a:endParaRPr>
          </a:p>
          <a:p>
            <a:pPr marL="89154" indent="0">
              <a:buNone/>
            </a:pPr>
            <a:endParaRPr lang="en-US" altLang="zh-CN" sz="2925" dirty="0">
              <a:solidFill>
                <a:srgbClr val="002060"/>
              </a:solidFill>
              <a:latin typeface="Cambria Math" panose="02040503050406030204" pitchFamily="18" charset="0"/>
              <a:ea typeface="方正卡通简体" panose="03000509000000000000" pitchFamily="65"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45" y="3371851"/>
            <a:ext cx="7687783" cy="2480309"/>
          </a:xfrm>
          <a:prstGeom prst="rect">
            <a:avLst/>
          </a:prstGeom>
        </p:spPr>
      </p:pic>
      <p:sp>
        <p:nvSpPr>
          <p:cNvPr id="4" name="文本框 3">
            <a:extLst>
              <a:ext uri="{FF2B5EF4-FFF2-40B4-BE49-F238E27FC236}">
                <a16:creationId xmlns:a16="http://schemas.microsoft.com/office/drawing/2014/main" id="{DBE3484E-454D-EE7B-5589-1C21AA336B0F}"/>
              </a:ext>
            </a:extLst>
          </p:cNvPr>
          <p:cNvSpPr txBox="1"/>
          <p:nvPr/>
        </p:nvSpPr>
        <p:spPr>
          <a:xfrm>
            <a:off x="3501628" y="2945369"/>
            <a:ext cx="4953000" cy="369332"/>
          </a:xfrm>
          <a:prstGeom prst="rect">
            <a:avLst/>
          </a:prstGeom>
          <a:noFill/>
        </p:spPr>
        <p:txBody>
          <a:bodyPr wrap="square" rtlCol="0">
            <a:spAutoFit/>
          </a:bodyPr>
          <a:lstStyle/>
          <a:p>
            <a:r>
              <a:rPr kumimoji="1" lang="zh-CN" altLang="en-US" dirty="0">
                <a:solidFill>
                  <a:srgbClr val="00B050"/>
                </a:solidFill>
              </a:rPr>
              <a:t>（反复出现的现象中必然存在特定的规律）</a:t>
            </a:r>
          </a:p>
        </p:txBody>
      </p:sp>
    </p:spTree>
    <p:extLst>
      <p:ext uri="{BB962C8B-B14F-4D97-AF65-F5344CB8AC3E}">
        <p14:creationId xmlns:p14="http://schemas.microsoft.com/office/powerpoint/2010/main" val="86786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4.5  </a:t>
            </a:r>
            <a:r>
              <a:rPr lang="zh-CN" altLang="en-US" dirty="0">
                <a:latin typeface="Cambria Math" panose="02040503050406030204" pitchFamily="18" charset="0"/>
                <a:ea typeface="方正卡通简体" panose="03000509000000000000" pitchFamily="65" charset="-122"/>
              </a:rPr>
              <a:t>矩估计</a:t>
            </a:r>
          </a:p>
        </p:txBody>
      </p:sp>
      <p:sp>
        <p:nvSpPr>
          <p:cNvPr id="5" name="灯片编号占位符 4"/>
          <p:cNvSpPr>
            <a:spLocks noGrp="1"/>
          </p:cNvSpPr>
          <p:nvPr>
            <p:ph type="sldNum" sz="quarter" idx="12"/>
          </p:nvPr>
        </p:nvSpPr>
        <p:spPr/>
        <p:txBody>
          <a:bodyPr/>
          <a:lstStyle/>
          <a:p>
            <a:fld id="{19B12225-5612-419B-A8D5-4B8EEE4C217E}" type="slidenum">
              <a:rPr lang="en-US" smtClean="0"/>
              <a:pPr/>
              <a:t>64</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1" y="1655065"/>
                <a:ext cx="8920400" cy="4139945"/>
              </a:xfrm>
            </p:spPr>
            <p:txBody>
              <a:bodyPr>
                <a:normAutofit/>
              </a:bodyPr>
              <a:lstStyle/>
              <a:p>
                <a:pPr marL="89154" indent="0">
                  <a:buNone/>
                </a:pPr>
                <a:r>
                  <a:rPr lang="en-US" altLang="zh-CN" sz="2700" dirty="0">
                    <a:solidFill>
                      <a:srgbClr val="002060"/>
                    </a:solidFill>
                    <a:latin typeface="Cambria Math" panose="02040503050406030204" pitchFamily="18" charset="0"/>
                    <a:ea typeface="Cambria Math" panose="02040503050406030204" pitchFamily="18" charset="0"/>
                  </a:rPr>
                  <a:t>4.5.1 </a:t>
                </a:r>
                <a:r>
                  <a:rPr lang="zh-CN" altLang="en-US" sz="2700" dirty="0">
                    <a:solidFill>
                      <a:srgbClr val="002060"/>
                    </a:solidFill>
                    <a:latin typeface="Cambria Math" panose="02040503050406030204" pitchFamily="18" charset="0"/>
                    <a:ea typeface="方正卡通简体" panose="03000509000000000000" pitchFamily="65" charset="-122"/>
                  </a:rPr>
                  <a:t>矩定义</a:t>
                </a:r>
                <a:endParaRPr lang="en-US" altLang="zh-CN" sz="2700" dirty="0">
                  <a:solidFill>
                    <a:srgbClr val="002060"/>
                  </a:solidFill>
                  <a:latin typeface="Cambria Math" panose="02040503050406030204" pitchFamily="18" charset="0"/>
                  <a:ea typeface="Cambria Math" panose="02040503050406030204" pitchFamily="18" charset="0"/>
                </a:endParaRPr>
              </a:p>
              <a:p>
                <a:r>
                  <a:rPr lang="zh-CN" altLang="en-US" dirty="0">
                    <a:latin typeface="Cambria Math" panose="02040503050406030204" pitchFamily="18" charset="0"/>
                    <a:ea typeface="Cambria Math" panose="02040503050406030204" pitchFamily="18" charset="0"/>
                  </a:rPr>
                  <a:t>假定一个流由选自某个全集上的元素构成，并假定该全集中的所有元素都排好序，假设</a:t>
                </a:r>
                <a:r>
                  <a:rPr lang="zh-CN" altLang="en-US" b="1" dirty="0">
                    <a:solidFill>
                      <a:srgbClr val="FF0000"/>
                    </a:solidFill>
                    <a:latin typeface="Cambria Math" panose="02040503050406030204" pitchFamily="18" charset="0"/>
                    <a:ea typeface="Cambria Math" panose="02040503050406030204" pitchFamily="18" charset="0"/>
                  </a:rPr>
                  <a:t>第</a:t>
                </a:r>
                <a:r>
                  <a:rPr lang="en-US" altLang="zh-CN" b="1" dirty="0" err="1">
                    <a:solidFill>
                      <a:srgbClr val="FF0000"/>
                    </a:solidFill>
                    <a:latin typeface="Cambria Math" panose="02040503050406030204" pitchFamily="18" charset="0"/>
                    <a:ea typeface="Cambria Math" panose="02040503050406030204" pitchFamily="18" charset="0"/>
                  </a:rPr>
                  <a:t>i</a:t>
                </a:r>
                <a:r>
                  <a:rPr lang="zh-CN" altLang="en-US" b="1" dirty="0">
                    <a:solidFill>
                      <a:srgbClr val="FF0000"/>
                    </a:solidFill>
                    <a:latin typeface="Cambria Math" panose="02040503050406030204" pitchFamily="18" charset="0"/>
                    <a:ea typeface="Cambria Math" panose="02040503050406030204" pitchFamily="18" charset="0"/>
                  </a:rPr>
                  <a:t>个元素的出现次数为</a:t>
                </a:r>
                <a14:m>
                  <m:oMath xmlns:m="http://schemas.openxmlformats.org/officeDocument/2006/math">
                    <m:sSub>
                      <m:sSubPr>
                        <m:ctrlPr>
                          <a:rPr lang="en-US" altLang="zh-CN" b="1" i="1">
                            <a:solidFill>
                              <a:srgbClr val="FF0000"/>
                            </a:solidFill>
                            <a:latin typeface="Cambria Math" panose="02040503050406030204" pitchFamily="18" charset="0"/>
                            <a:ea typeface="Cambria Math" panose="02040503050406030204" pitchFamily="18" charset="0"/>
                          </a:rPr>
                        </m:ctrlPr>
                      </m:sSubPr>
                      <m:e>
                        <m:r>
                          <a:rPr lang="en-US" altLang="zh-CN" b="1" i="1">
                            <a:solidFill>
                              <a:srgbClr val="FF0000"/>
                            </a:solidFill>
                            <a:latin typeface="Cambria Math" panose="02040503050406030204" pitchFamily="18" charset="0"/>
                            <a:ea typeface="Cambria Math" panose="02040503050406030204" pitchFamily="18" charset="0"/>
                          </a:rPr>
                          <m:t>𝒎</m:t>
                        </m:r>
                      </m:e>
                      <m:sub>
                        <m:r>
                          <a:rPr lang="en-US" altLang="zh-CN" b="1" i="1">
                            <a:solidFill>
                              <a:srgbClr val="FF0000"/>
                            </a:solidFill>
                            <a:latin typeface="Cambria Math" panose="02040503050406030204" pitchFamily="18" charset="0"/>
                            <a:ea typeface="Cambria Math" panose="02040503050406030204" pitchFamily="18" charset="0"/>
                          </a:rPr>
                          <m:t>𝒊</m:t>
                        </m:r>
                      </m:sub>
                    </m:sSub>
                  </m:oMath>
                </a14:m>
                <a:r>
                  <a:rPr lang="zh-CN" altLang="en-US" dirty="0">
                    <a:latin typeface="Cambria Math" panose="02040503050406030204" pitchFamily="18" charset="0"/>
                    <a:ea typeface="Cambria Math" panose="02040503050406030204" pitchFamily="18" charset="0"/>
                  </a:rPr>
                  <a:t>，则流的</a:t>
                </a:r>
                <a:r>
                  <a:rPr lang="en-US" altLang="zh-CN" dirty="0">
                    <a:latin typeface="Cambria Math" panose="02040503050406030204" pitchFamily="18" charset="0"/>
                    <a:ea typeface="Cambria Math" panose="02040503050406030204" pitchFamily="18" charset="0"/>
                  </a:rPr>
                  <a:t>k</a:t>
                </a:r>
                <a:r>
                  <a:rPr lang="zh-CN" altLang="en-US" dirty="0">
                    <a:latin typeface="Cambria Math" panose="02040503050406030204" pitchFamily="18" charset="0"/>
                    <a:ea typeface="Cambria Math" panose="02040503050406030204" pitchFamily="18" charset="0"/>
                  </a:rPr>
                  <a:t>阶矩为</a:t>
                </a:r>
                <a14:m>
                  <m:oMath xmlns:m="http://schemas.openxmlformats.org/officeDocument/2006/math">
                    <m:nary>
                      <m:naryPr>
                        <m:chr m:val="∑"/>
                        <m:supHide m:val="on"/>
                        <m:ctrlPr>
                          <a:rPr lang="en-US" altLang="zh-CN" b="0" i="1" smtClean="0">
                            <a:latin typeface="Cambria Math" panose="02040503050406030204" pitchFamily="18" charset="0"/>
                            <a:ea typeface="Cambria Math" panose="02040503050406030204" pitchFamily="18" charset="0"/>
                          </a:rPr>
                        </m:ctrlPr>
                      </m:naryPr>
                      <m:sub>
                        <m:r>
                          <a:rPr lang="en-US" altLang="zh-CN" b="0" i="1" smtClean="0">
                            <a:latin typeface="Cambria Math" panose="02040503050406030204" pitchFamily="18" charset="0"/>
                            <a:ea typeface="Cambria Math" panose="02040503050406030204" pitchFamily="18" charset="0"/>
                          </a:rPr>
                          <m:t>𝑖</m:t>
                        </m:r>
                      </m:sub>
                      <m:sup/>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𝑘</m:t>
                            </m:r>
                          </m:sup>
                        </m:sSubSup>
                      </m:e>
                    </m:nary>
                  </m:oMath>
                </a14:m>
                <a:r>
                  <a:rPr lang="zh-CN" altLang="en-US" dirty="0">
                    <a:latin typeface="Cambria Math" panose="02040503050406030204" pitchFamily="18" charset="0"/>
                    <a:ea typeface="Cambria Math" panose="02040503050406030204" pitchFamily="18" charset="0"/>
                  </a:rPr>
                  <a:t>。</a:t>
                </a:r>
                <a:endParaRPr lang="en-US" altLang="zh-CN" dirty="0">
                  <a:latin typeface="Cambria Math" panose="02040503050406030204" pitchFamily="18" charset="0"/>
                  <a:ea typeface="Cambria Math" panose="02040503050406030204" pitchFamily="18" charset="0"/>
                </a:endParaRPr>
              </a:p>
              <a:p>
                <a:r>
                  <a:rPr lang="zh-CN" altLang="en-US" dirty="0">
                    <a:latin typeface="Cambria Math" panose="02040503050406030204" pitchFamily="18" charset="0"/>
                    <a:ea typeface="方正卡通简体" panose="03000509000000000000" pitchFamily="65" charset="-122"/>
                  </a:rPr>
                  <a:t>物理意义</a:t>
                </a:r>
                <a:endParaRPr lang="en-US" altLang="zh-CN" dirty="0">
                  <a:latin typeface="Cambria Math" panose="02040503050406030204" pitchFamily="18" charset="0"/>
                  <a:ea typeface="Cambria Math" panose="02040503050406030204" pitchFamily="18" charset="0"/>
                </a:endParaRPr>
              </a:p>
              <a:p>
                <a:pPr lvl="1"/>
                <a:r>
                  <a:rPr lang="en-US" altLang="zh-CN" dirty="0">
                    <a:solidFill>
                      <a:srgbClr val="00B050"/>
                    </a:solidFill>
                    <a:latin typeface="Cambria Math" panose="02040503050406030204" pitchFamily="18" charset="0"/>
                    <a:ea typeface="Cambria Math" panose="02040503050406030204" pitchFamily="18" charset="0"/>
                  </a:rPr>
                  <a:t>k = 0</a:t>
                </a:r>
                <a:r>
                  <a:rPr lang="zh-CN" altLang="en-US" dirty="0">
                    <a:solidFill>
                      <a:srgbClr val="00B050"/>
                    </a:solidFill>
                    <a:latin typeface="Cambria Math" panose="02040503050406030204" pitchFamily="18" charset="0"/>
                    <a:ea typeface="方正卡通简体" panose="03000509000000000000" pitchFamily="65" charset="-122"/>
                  </a:rPr>
                  <a:t>，流中不为</a:t>
                </a:r>
                <a:r>
                  <a:rPr lang="en-US" altLang="zh-CN" dirty="0">
                    <a:solidFill>
                      <a:srgbClr val="00B050"/>
                    </a:solidFill>
                    <a:latin typeface="Cambria Math" panose="02040503050406030204" pitchFamily="18" charset="0"/>
                    <a:ea typeface="方正卡通简体" panose="03000509000000000000" pitchFamily="65" charset="-122"/>
                  </a:rPr>
                  <a:t>0</a:t>
                </a:r>
                <a:r>
                  <a:rPr lang="zh-CN" altLang="en-US" dirty="0">
                    <a:solidFill>
                      <a:srgbClr val="00B050"/>
                    </a:solidFill>
                    <a:latin typeface="Cambria Math" panose="02040503050406030204" pitchFamily="18" charset="0"/>
                    <a:ea typeface="方正卡通简体" panose="03000509000000000000" pitchFamily="65" charset="-122"/>
                  </a:rPr>
                  <a:t>的元素个数，即独立元素的个数。</a:t>
                </a:r>
                <a:endParaRPr lang="en-US" altLang="zh-CN" dirty="0">
                  <a:solidFill>
                    <a:srgbClr val="00B050"/>
                  </a:solidFill>
                  <a:latin typeface="Cambria Math" panose="02040503050406030204" pitchFamily="18" charset="0"/>
                  <a:ea typeface="Cambria Math" panose="02040503050406030204" pitchFamily="18" charset="0"/>
                </a:endParaRPr>
              </a:p>
              <a:p>
                <a:pPr lvl="1"/>
                <a:r>
                  <a:rPr lang="en-US" altLang="zh-CN" dirty="0">
                    <a:solidFill>
                      <a:srgbClr val="00B050"/>
                    </a:solidFill>
                    <a:latin typeface="Cambria Math" panose="02040503050406030204" pitchFamily="18" charset="0"/>
                    <a:ea typeface="Cambria Math" panose="02040503050406030204" pitchFamily="18" charset="0"/>
                  </a:rPr>
                  <a:t>k = 1</a:t>
                </a:r>
                <a:r>
                  <a:rPr lang="zh-CN" altLang="en-US" dirty="0">
                    <a:solidFill>
                      <a:srgbClr val="00B050"/>
                    </a:solidFill>
                    <a:latin typeface="Cambria Math" panose="02040503050406030204" pitchFamily="18" charset="0"/>
                    <a:ea typeface="方正卡通简体" panose="03000509000000000000" pitchFamily="65" charset="-122"/>
                  </a:rPr>
                  <a:t>，</a:t>
                </a:r>
                <a:r>
                  <a:rPr lang="zh-CN" altLang="en-US" dirty="0">
                    <a:solidFill>
                      <a:srgbClr val="00B050"/>
                    </a:solidFill>
                    <a:latin typeface="Cambria Math" panose="02040503050406030204" pitchFamily="18" charset="0"/>
                    <a:ea typeface="Cambria Math" panose="02040503050406030204" pitchFamily="18" charset="0"/>
                  </a:rPr>
                  <a:t>流中所有元素</a:t>
                </a:r>
                <a14:m>
                  <m:oMath xmlns:m="http://schemas.openxmlformats.org/officeDocument/2006/math">
                    <m:sSub>
                      <m:sSubPr>
                        <m:ctrlPr>
                          <a:rPr lang="en-US" altLang="zh-CN" i="1">
                            <a:solidFill>
                              <a:srgbClr val="00B050"/>
                            </a:solidFill>
                            <a:latin typeface="Cambria Math" panose="02040503050406030204" pitchFamily="18" charset="0"/>
                            <a:ea typeface="Cambria Math" panose="02040503050406030204" pitchFamily="18" charset="0"/>
                          </a:rPr>
                        </m:ctrlPr>
                      </m:sSubPr>
                      <m:e>
                        <m:r>
                          <a:rPr lang="en-US" altLang="zh-CN" i="1">
                            <a:solidFill>
                              <a:srgbClr val="00B050"/>
                            </a:solidFill>
                            <a:latin typeface="Cambria Math" panose="02040503050406030204" pitchFamily="18" charset="0"/>
                            <a:ea typeface="Cambria Math" panose="02040503050406030204" pitchFamily="18" charset="0"/>
                          </a:rPr>
                          <m:t>𝑚</m:t>
                        </m:r>
                      </m:e>
                      <m:sub>
                        <m:r>
                          <a:rPr lang="en-US" altLang="zh-CN" i="1">
                            <a:solidFill>
                              <a:srgbClr val="00B050"/>
                            </a:solidFill>
                            <a:latin typeface="Cambria Math" panose="02040503050406030204" pitchFamily="18" charset="0"/>
                            <a:ea typeface="Cambria Math" panose="02040503050406030204" pitchFamily="18" charset="0"/>
                          </a:rPr>
                          <m:t>𝑖</m:t>
                        </m:r>
                      </m:sub>
                    </m:sSub>
                  </m:oMath>
                </a14:m>
                <a:r>
                  <a:rPr lang="zh-CN" altLang="en-US" dirty="0">
                    <a:solidFill>
                      <a:srgbClr val="00B050"/>
                    </a:solidFill>
                    <a:latin typeface="Cambria Math" panose="02040503050406030204" pitchFamily="18" charset="0"/>
                    <a:ea typeface="Cambria Math" panose="02040503050406030204" pitchFamily="18" charset="0"/>
                  </a:rPr>
                  <a:t>之和。</a:t>
                </a:r>
                <a:endParaRPr lang="en-US" altLang="zh-CN" dirty="0">
                  <a:solidFill>
                    <a:srgbClr val="00B050"/>
                  </a:solidFill>
                  <a:latin typeface="Cambria Math" panose="02040503050406030204" pitchFamily="18" charset="0"/>
                  <a:ea typeface="Cambria Math" panose="02040503050406030204" pitchFamily="18" charset="0"/>
                </a:endParaRPr>
              </a:p>
              <a:p>
                <a:pPr lvl="1"/>
                <a:r>
                  <a:rPr lang="en-US" altLang="zh-CN" dirty="0">
                    <a:solidFill>
                      <a:srgbClr val="00B050"/>
                    </a:solidFill>
                    <a:latin typeface="Cambria Math" panose="02040503050406030204" pitchFamily="18" charset="0"/>
                    <a:ea typeface="Cambria Math" panose="02040503050406030204" pitchFamily="18" charset="0"/>
                  </a:rPr>
                  <a:t>k = 2</a:t>
                </a:r>
                <a:r>
                  <a:rPr lang="zh-CN" altLang="en-US" dirty="0">
                    <a:solidFill>
                      <a:srgbClr val="00B050"/>
                    </a:solidFill>
                    <a:latin typeface="Cambria Math" panose="02040503050406030204" pitchFamily="18" charset="0"/>
                    <a:ea typeface="方正卡通简体" panose="03000509000000000000" pitchFamily="65" charset="-122"/>
                  </a:rPr>
                  <a:t>，</a:t>
                </a:r>
                <a:r>
                  <a:rPr lang="zh-CN" altLang="en-US" dirty="0">
                    <a:solidFill>
                      <a:srgbClr val="00B050"/>
                    </a:solidFill>
                    <a:latin typeface="Cambria Math" panose="02040503050406030204" pitchFamily="18" charset="0"/>
                    <a:ea typeface="Cambria Math" panose="02040503050406030204" pitchFamily="18" charset="0"/>
                  </a:rPr>
                  <a:t>流中所有元素</a:t>
                </a:r>
                <a14:m>
                  <m:oMath xmlns:m="http://schemas.openxmlformats.org/officeDocument/2006/math">
                    <m:sSubSup>
                      <m:sSubSupPr>
                        <m:ctrlPr>
                          <a:rPr lang="en-US" altLang="zh-CN" b="0" i="1" smtClean="0">
                            <a:solidFill>
                              <a:srgbClr val="00B050"/>
                            </a:solidFill>
                            <a:latin typeface="Cambria Math" panose="02040503050406030204" pitchFamily="18" charset="0"/>
                            <a:ea typeface="Cambria Math" panose="02040503050406030204" pitchFamily="18" charset="0"/>
                          </a:rPr>
                        </m:ctrlPr>
                      </m:sSubSupPr>
                      <m:e>
                        <m:r>
                          <a:rPr lang="en-US" altLang="zh-CN" i="1">
                            <a:solidFill>
                              <a:srgbClr val="00B050"/>
                            </a:solidFill>
                            <a:latin typeface="Cambria Math" panose="02040503050406030204" pitchFamily="18" charset="0"/>
                            <a:ea typeface="Cambria Math" panose="02040503050406030204" pitchFamily="18" charset="0"/>
                          </a:rPr>
                          <m:t>𝑚</m:t>
                        </m:r>
                      </m:e>
                      <m:sub>
                        <m:r>
                          <a:rPr lang="en-US" altLang="zh-CN" i="1">
                            <a:solidFill>
                              <a:srgbClr val="00B050"/>
                            </a:solidFill>
                            <a:latin typeface="Cambria Math" panose="02040503050406030204" pitchFamily="18" charset="0"/>
                            <a:ea typeface="Cambria Math" panose="02040503050406030204" pitchFamily="18" charset="0"/>
                          </a:rPr>
                          <m:t>𝑖</m:t>
                        </m:r>
                      </m:sub>
                      <m:sup>
                        <m:r>
                          <a:rPr lang="en-US" altLang="zh-CN" b="0" i="1" smtClean="0">
                            <a:solidFill>
                              <a:srgbClr val="00B050"/>
                            </a:solidFill>
                            <a:latin typeface="Cambria Math" panose="02040503050406030204" pitchFamily="18" charset="0"/>
                            <a:ea typeface="Cambria Math" panose="02040503050406030204" pitchFamily="18" charset="0"/>
                          </a:rPr>
                          <m:t>2</m:t>
                        </m:r>
                      </m:sup>
                    </m:sSubSup>
                  </m:oMath>
                </a14:m>
                <a:r>
                  <a:rPr lang="zh-CN" altLang="en-US" dirty="0">
                    <a:solidFill>
                      <a:srgbClr val="00B050"/>
                    </a:solidFill>
                    <a:latin typeface="Cambria Math" panose="02040503050406030204" pitchFamily="18" charset="0"/>
                    <a:ea typeface="Cambria Math" panose="02040503050406030204" pitchFamily="18" charset="0"/>
                  </a:rPr>
                  <a:t>之和。</a:t>
                </a:r>
                <a:r>
                  <a:rPr lang="en-US" altLang="zh-CN" dirty="0">
                    <a:solidFill>
                      <a:srgbClr val="00B050"/>
                    </a:solidFill>
                    <a:latin typeface="Cambria Math" panose="02040503050406030204" pitchFamily="18" charset="0"/>
                    <a:ea typeface="Cambria Math" panose="02040503050406030204" pitchFamily="18" charset="0"/>
                  </a:rPr>
                  <a:t>Surprise number</a:t>
                </a:r>
                <a:r>
                  <a:rPr lang="zh-CN" altLang="en-US" dirty="0">
                    <a:solidFill>
                      <a:srgbClr val="00B050"/>
                    </a:solidFill>
                    <a:latin typeface="Cambria Math" panose="02040503050406030204" pitchFamily="18" charset="0"/>
                    <a:ea typeface="方正卡通简体" panose="03000509000000000000" pitchFamily="65" charset="-122"/>
                  </a:rPr>
                  <a:t>（奇异数），分布均匀的度量</a:t>
                </a:r>
                <a:endParaRPr lang="en-US" altLang="zh-CN" dirty="0">
                  <a:solidFill>
                    <a:srgbClr val="00B050"/>
                  </a:solidFill>
                  <a:latin typeface="Cambria Math" panose="02040503050406030204" pitchFamily="18" charset="0"/>
                  <a:ea typeface="Cambria Math" panose="02040503050406030204" pitchFamily="18" charset="0"/>
                </a:endParaRPr>
              </a:p>
              <a:p>
                <a:pPr marL="89154" indent="0">
                  <a:buNone/>
                </a:pPr>
                <a:endParaRPr lang="en-US" altLang="zh-CN" sz="2925" dirty="0">
                  <a:solidFill>
                    <a:srgbClr val="002060"/>
                  </a:solidFill>
                  <a:latin typeface="Cambria Math" panose="02040503050406030204" pitchFamily="18" charset="0"/>
                  <a:ea typeface="方正卡通简体" panose="03000509000000000000" pitchFamily="65" charset="-122"/>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1" y="1655065"/>
                <a:ext cx="8920400" cy="4139945"/>
              </a:xfrm>
              <a:blipFill>
                <a:blip r:embed="rId3"/>
                <a:stretch>
                  <a:fillRect l="-711" t="-612" r="-7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663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4.5  </a:t>
            </a:r>
            <a:r>
              <a:rPr lang="zh-CN" altLang="en-US" dirty="0">
                <a:latin typeface="Cambria Math" panose="02040503050406030204" pitchFamily="18" charset="0"/>
                <a:ea typeface="方正卡通简体" panose="03000509000000000000" pitchFamily="65" charset="-122"/>
              </a:rPr>
              <a:t>矩估计</a:t>
            </a:r>
          </a:p>
        </p:txBody>
      </p:sp>
      <p:sp>
        <p:nvSpPr>
          <p:cNvPr id="5" name="灯片编号占位符 4"/>
          <p:cNvSpPr>
            <a:spLocks noGrp="1"/>
          </p:cNvSpPr>
          <p:nvPr>
            <p:ph type="sldNum" sz="quarter" idx="12"/>
          </p:nvPr>
        </p:nvSpPr>
        <p:spPr/>
        <p:txBody>
          <a:bodyPr/>
          <a:lstStyle/>
          <a:p>
            <a:fld id="{19B12225-5612-419B-A8D5-4B8EEE4C217E}" type="slidenum">
              <a:rPr lang="en-US" smtClean="0"/>
              <a:pPr/>
              <a:t>65</a:t>
            </a:fld>
            <a:endParaRPr lang="en-US"/>
          </a:p>
        </p:txBody>
      </p:sp>
      <p:sp>
        <p:nvSpPr>
          <p:cNvPr id="13" name="内容占位符 2"/>
          <p:cNvSpPr>
            <a:spLocks noGrp="1"/>
          </p:cNvSpPr>
          <p:nvPr>
            <p:ph idx="1"/>
          </p:nvPr>
        </p:nvSpPr>
        <p:spPr>
          <a:xfrm>
            <a:off x="1" y="1655065"/>
            <a:ext cx="8920400" cy="4139945"/>
          </a:xfrm>
        </p:spPr>
        <p:txBody>
          <a:bodyPr>
            <a:normAutofit fontScale="92500" lnSpcReduction="10000"/>
          </a:bodyPr>
          <a:lstStyle/>
          <a:p>
            <a:r>
              <a:rPr lang="en-US" altLang="zh-CN" sz="2700" dirty="0">
                <a:solidFill>
                  <a:srgbClr val="002060"/>
                </a:solidFill>
                <a:latin typeface="Cambria Math" panose="02040503050406030204" pitchFamily="18" charset="0"/>
                <a:ea typeface="Cambria Math" panose="02040503050406030204" pitchFamily="18" charset="0"/>
              </a:rPr>
              <a:t>4.5.1 </a:t>
            </a:r>
            <a:r>
              <a:rPr lang="zh-CN" altLang="en-US" sz="2700" dirty="0">
                <a:solidFill>
                  <a:srgbClr val="002060"/>
                </a:solidFill>
                <a:latin typeface="Cambria Math" panose="02040503050406030204" pitchFamily="18" charset="0"/>
                <a:ea typeface="方正卡通简体" panose="03000509000000000000" pitchFamily="65" charset="-122"/>
              </a:rPr>
              <a:t>矩定义</a:t>
            </a:r>
            <a:endParaRPr lang="en-US" altLang="zh-CN" sz="2700" dirty="0">
              <a:solidFill>
                <a:srgbClr val="002060"/>
              </a:solidFill>
              <a:latin typeface="Cambria Math" panose="02040503050406030204" pitchFamily="18" charset="0"/>
              <a:ea typeface="方正卡通简体" panose="03000509000000000000" pitchFamily="65" charset="-122"/>
            </a:endParaRPr>
          </a:p>
          <a:p>
            <a:r>
              <a:rPr lang="en-US" altLang="zh-CN" dirty="0">
                <a:latin typeface="Cambria Math" panose="02040503050406030204" pitchFamily="18" charset="0"/>
                <a:ea typeface="Cambria Math" panose="02040503050406030204" pitchFamily="18" charset="0"/>
              </a:rPr>
              <a:t>Surprise number</a:t>
            </a:r>
            <a:r>
              <a:rPr lang="zh-CN" altLang="en-US" dirty="0">
                <a:latin typeface="Cambria Math" panose="02040503050406030204" pitchFamily="18" charset="0"/>
                <a:ea typeface="方正卡通简体" panose="03000509000000000000" pitchFamily="65" charset="-122"/>
              </a:rPr>
              <a:t>（奇异数） </a:t>
            </a:r>
            <a:r>
              <a:rPr lang="en-US" altLang="zh-CN" dirty="0">
                <a:latin typeface="Cambria Math" panose="02040503050406030204" pitchFamily="18" charset="0"/>
                <a:ea typeface="Cambria Math" panose="02040503050406030204" pitchFamily="18" charset="0"/>
              </a:rPr>
              <a:t>Popularity</a:t>
            </a:r>
            <a:r>
              <a:rPr lang="zh-CN" altLang="en-US" dirty="0">
                <a:latin typeface="Cambria Math" panose="02040503050406030204" pitchFamily="18" charset="0"/>
                <a:ea typeface="方正卡通简体" panose="03000509000000000000" pitchFamily="65" charset="-122"/>
              </a:rPr>
              <a:t>分布的均匀程度的度量</a:t>
            </a:r>
            <a:endParaRPr lang="en-US" altLang="zh-CN" dirty="0">
              <a:latin typeface="Cambria Math" panose="02040503050406030204" pitchFamily="18" charset="0"/>
              <a:ea typeface="Cambria Math" panose="02040503050406030204" pitchFamily="18" charset="0"/>
            </a:endParaRPr>
          </a:p>
          <a:p>
            <a:r>
              <a:rPr lang="zh-CN" altLang="en-US" dirty="0">
                <a:latin typeface="Cambria Math" panose="02040503050406030204" pitchFamily="18" charset="0"/>
                <a:ea typeface="方正卡通简体" panose="03000509000000000000" pitchFamily="65" charset="-122"/>
              </a:rPr>
              <a:t>例：</a:t>
            </a:r>
            <a:endParaRPr lang="en-US" altLang="zh-CN" dirty="0">
              <a:latin typeface="Cambria Math" panose="02040503050406030204" pitchFamily="18" charset="0"/>
              <a:ea typeface="Cambria Math" panose="02040503050406030204" pitchFamily="18" charset="0"/>
            </a:endParaRPr>
          </a:p>
          <a:p>
            <a:pPr lvl="1"/>
            <a:r>
              <a:rPr lang="en-US" altLang="zh-CN" dirty="0">
                <a:latin typeface="Cambria Math" panose="02040503050406030204" pitchFamily="18" charset="0"/>
                <a:ea typeface="Cambria Math" panose="02040503050406030204" pitchFamily="18" charset="0"/>
              </a:rPr>
              <a:t>|A| = 11</a:t>
            </a:r>
            <a:r>
              <a:rPr lang="zh-CN" altLang="en-US" dirty="0">
                <a:latin typeface="Cambria Math" panose="02040503050406030204" pitchFamily="18" charset="0"/>
                <a:ea typeface="方正卡通简体" panose="03000509000000000000" pitchFamily="65" charset="-122"/>
              </a:rPr>
              <a:t>：</a:t>
            </a:r>
            <a:r>
              <a:rPr lang="en-US" altLang="zh-CN" dirty="0">
                <a:solidFill>
                  <a:srgbClr val="00B050"/>
                </a:solidFill>
                <a:latin typeface="Cambria Math" panose="02040503050406030204" pitchFamily="18" charset="0"/>
                <a:ea typeface="Cambria Math" panose="02040503050406030204" pitchFamily="18" charset="0"/>
              </a:rPr>
              <a:t>11</a:t>
            </a:r>
            <a:r>
              <a:rPr lang="zh-CN" altLang="en-US" dirty="0">
                <a:solidFill>
                  <a:srgbClr val="00B050"/>
                </a:solidFill>
                <a:latin typeface="Cambria Math" panose="02040503050406030204" pitchFamily="18" charset="0"/>
                <a:ea typeface="方正卡通简体" panose="03000509000000000000" pitchFamily="65" charset="-122"/>
              </a:rPr>
              <a:t>个视频</a:t>
            </a:r>
            <a:endParaRPr lang="en-US" altLang="zh-CN" dirty="0">
              <a:solidFill>
                <a:srgbClr val="00B050"/>
              </a:solidFill>
              <a:latin typeface="Cambria Math" panose="02040503050406030204" pitchFamily="18" charset="0"/>
              <a:ea typeface="Cambria Math" panose="02040503050406030204" pitchFamily="18" charset="0"/>
            </a:endParaRPr>
          </a:p>
          <a:p>
            <a:pPr lvl="1"/>
            <a:r>
              <a:rPr lang="en-US" altLang="zh-CN" dirty="0">
                <a:latin typeface="Cambria Math" panose="02040503050406030204" pitchFamily="18" charset="0"/>
                <a:ea typeface="Cambria Math" panose="02040503050406030204" pitchFamily="18" charset="0"/>
              </a:rPr>
              <a:t>N = 100</a:t>
            </a:r>
            <a:r>
              <a:rPr lang="zh-CN" altLang="en-US" dirty="0">
                <a:latin typeface="Cambria Math" panose="02040503050406030204" pitchFamily="18" charset="0"/>
                <a:ea typeface="方正卡通简体" panose="03000509000000000000" pitchFamily="65" charset="-122"/>
              </a:rPr>
              <a:t>：</a:t>
            </a:r>
            <a:r>
              <a:rPr lang="en-US" altLang="zh-CN" dirty="0">
                <a:solidFill>
                  <a:srgbClr val="00B050"/>
                </a:solidFill>
                <a:latin typeface="Cambria Math" panose="02040503050406030204" pitchFamily="18" charset="0"/>
                <a:ea typeface="Cambria Math" panose="02040503050406030204" pitchFamily="18" charset="0"/>
              </a:rPr>
              <a:t>100</a:t>
            </a:r>
            <a:r>
              <a:rPr lang="zh-CN" altLang="en-US" dirty="0">
                <a:solidFill>
                  <a:srgbClr val="00B050"/>
                </a:solidFill>
                <a:latin typeface="Cambria Math" panose="02040503050406030204" pitchFamily="18" charset="0"/>
                <a:ea typeface="方正卡通简体" panose="03000509000000000000" pitchFamily="65" charset="-122"/>
              </a:rPr>
              <a:t>次用户观看</a:t>
            </a:r>
            <a:endParaRPr lang="en-US" altLang="zh-CN" dirty="0">
              <a:solidFill>
                <a:srgbClr val="00B050"/>
              </a:solidFill>
              <a:latin typeface="Cambria Math" panose="02040503050406030204" pitchFamily="18" charset="0"/>
              <a:ea typeface="Cambria Math" panose="02040503050406030204" pitchFamily="18" charset="0"/>
            </a:endParaRPr>
          </a:p>
          <a:p>
            <a:r>
              <a:rPr lang="zh-CN" altLang="en-US" dirty="0">
                <a:latin typeface="Cambria Math" panose="02040503050406030204" pitchFamily="18" charset="0"/>
                <a:ea typeface="方正卡通简体" panose="03000509000000000000" pitchFamily="65" charset="-122"/>
              </a:rPr>
              <a:t>观看在视频上的分布</a:t>
            </a:r>
            <a:endParaRPr lang="en-US" altLang="zh-CN" dirty="0">
              <a:latin typeface="Cambria Math" panose="02040503050406030204" pitchFamily="18" charset="0"/>
              <a:ea typeface="Cambria Math" panose="02040503050406030204" pitchFamily="18" charset="0"/>
            </a:endParaRPr>
          </a:p>
          <a:p>
            <a:pPr lvl="1"/>
            <a:r>
              <a:rPr lang="en-US" altLang="zh-CN" dirty="0">
                <a:solidFill>
                  <a:schemeClr val="accent3">
                    <a:lumMod val="50000"/>
                  </a:schemeClr>
                </a:solidFill>
                <a:latin typeface="Cambria Math" panose="02040503050406030204" pitchFamily="18" charset="0"/>
                <a:ea typeface="Cambria Math" panose="02040503050406030204" pitchFamily="18" charset="0"/>
              </a:rPr>
              <a:t>Case 1</a:t>
            </a:r>
            <a:r>
              <a:rPr lang="zh-CN" altLang="en-US" dirty="0">
                <a:solidFill>
                  <a:schemeClr val="accent3">
                    <a:lumMod val="50000"/>
                  </a:schemeClr>
                </a:solidFill>
                <a:latin typeface="Cambria Math" panose="02040503050406030204" pitchFamily="18" charset="0"/>
                <a:ea typeface="方正卡通简体" panose="03000509000000000000" pitchFamily="65" charset="-122"/>
              </a:rPr>
              <a:t>：</a:t>
            </a:r>
            <a:r>
              <a:rPr lang="en-US" altLang="zh-CN" dirty="0">
                <a:solidFill>
                  <a:schemeClr val="accent3">
                    <a:lumMod val="50000"/>
                  </a:schemeClr>
                </a:solidFill>
                <a:latin typeface="Cambria Math" panose="02040503050406030204" pitchFamily="18" charset="0"/>
                <a:ea typeface="Cambria Math" panose="02040503050406030204" pitchFamily="18" charset="0"/>
              </a:rPr>
              <a:t>10, 9, 9, 9, 9, 9, 9, 9, 9, 9, 9</a:t>
            </a:r>
          </a:p>
          <a:p>
            <a:pPr lvl="2"/>
            <a:r>
              <a:rPr lang="zh-CN" altLang="en-US" dirty="0">
                <a:solidFill>
                  <a:schemeClr val="accent3">
                    <a:lumMod val="50000"/>
                  </a:schemeClr>
                </a:solidFill>
                <a:latin typeface="Cambria Math" panose="02040503050406030204" pitchFamily="18" charset="0"/>
                <a:ea typeface="Cambria Math" panose="02040503050406030204" pitchFamily="18" charset="0"/>
              </a:rPr>
              <a:t>奇异数</a:t>
            </a:r>
            <a:r>
              <a:rPr lang="en-US" altLang="zh-CN" dirty="0">
                <a:solidFill>
                  <a:schemeClr val="accent3">
                    <a:lumMod val="50000"/>
                  </a:schemeClr>
                </a:solidFill>
                <a:latin typeface="Cambria Math" panose="02040503050406030204" pitchFamily="18" charset="0"/>
                <a:ea typeface="Cambria Math" panose="02040503050406030204" pitchFamily="18" charset="0"/>
              </a:rPr>
              <a:t> = 910</a:t>
            </a:r>
          </a:p>
          <a:p>
            <a:pPr lvl="2"/>
            <a:r>
              <a:rPr lang="zh-CN" altLang="en-US" dirty="0">
                <a:solidFill>
                  <a:schemeClr val="accent3">
                    <a:lumMod val="50000"/>
                  </a:schemeClr>
                </a:solidFill>
                <a:latin typeface="Cambria Math" panose="02040503050406030204" pitchFamily="18" charset="0"/>
                <a:ea typeface="方正卡通简体" panose="03000509000000000000" pitchFamily="65" charset="-122"/>
              </a:rPr>
              <a:t>比较均匀</a:t>
            </a:r>
            <a:endParaRPr lang="en-US" altLang="zh-CN" dirty="0">
              <a:solidFill>
                <a:schemeClr val="accent3">
                  <a:lumMod val="50000"/>
                </a:schemeClr>
              </a:solidFill>
              <a:latin typeface="Cambria Math" panose="02040503050406030204" pitchFamily="18" charset="0"/>
              <a:ea typeface="Cambria Math" panose="02040503050406030204" pitchFamily="18" charset="0"/>
            </a:endParaRPr>
          </a:p>
          <a:p>
            <a:pPr lvl="1"/>
            <a:r>
              <a:rPr lang="en-US" altLang="zh-CN" dirty="0">
                <a:solidFill>
                  <a:schemeClr val="accent1">
                    <a:lumMod val="50000"/>
                  </a:schemeClr>
                </a:solidFill>
                <a:latin typeface="Cambria Math" panose="02040503050406030204" pitchFamily="18" charset="0"/>
                <a:ea typeface="Cambria Math" panose="02040503050406030204" pitchFamily="18" charset="0"/>
              </a:rPr>
              <a:t>Case 2</a:t>
            </a:r>
            <a:r>
              <a:rPr lang="zh-CN" altLang="en-US" dirty="0">
                <a:solidFill>
                  <a:schemeClr val="accent1">
                    <a:lumMod val="50000"/>
                  </a:schemeClr>
                </a:solidFill>
                <a:latin typeface="Cambria Math" panose="02040503050406030204" pitchFamily="18" charset="0"/>
                <a:ea typeface="方正卡通简体" panose="03000509000000000000" pitchFamily="65" charset="-122"/>
              </a:rPr>
              <a:t>：</a:t>
            </a:r>
            <a:r>
              <a:rPr lang="en-US" altLang="zh-CN" dirty="0">
                <a:solidFill>
                  <a:schemeClr val="accent1">
                    <a:lumMod val="50000"/>
                  </a:schemeClr>
                </a:solidFill>
                <a:latin typeface="Cambria Math" panose="02040503050406030204" pitchFamily="18" charset="0"/>
                <a:ea typeface="Cambria Math" panose="02040503050406030204" pitchFamily="18" charset="0"/>
              </a:rPr>
              <a:t>90, 1, 1, 1, 1, 1, 1, 1 ,1, 1, 1 </a:t>
            </a:r>
          </a:p>
          <a:p>
            <a:pPr lvl="2"/>
            <a:r>
              <a:rPr lang="zh-CN" altLang="en-US" dirty="0">
                <a:solidFill>
                  <a:schemeClr val="accent1">
                    <a:lumMod val="50000"/>
                  </a:schemeClr>
                </a:solidFill>
                <a:latin typeface="Cambria Math" panose="02040503050406030204" pitchFamily="18" charset="0"/>
                <a:ea typeface="Cambria Math" panose="02040503050406030204" pitchFamily="18" charset="0"/>
              </a:rPr>
              <a:t>奇异数</a:t>
            </a:r>
            <a:r>
              <a:rPr lang="en-US" altLang="zh-CN" dirty="0">
                <a:solidFill>
                  <a:schemeClr val="accent1">
                    <a:lumMod val="50000"/>
                  </a:schemeClr>
                </a:solidFill>
                <a:latin typeface="Cambria Math" panose="02040503050406030204" pitchFamily="18" charset="0"/>
                <a:ea typeface="Cambria Math" panose="02040503050406030204" pitchFamily="18" charset="0"/>
              </a:rPr>
              <a:t> = 8110</a:t>
            </a:r>
          </a:p>
          <a:p>
            <a:pPr lvl="2"/>
            <a:r>
              <a:rPr lang="zh-CN" altLang="en-US" dirty="0">
                <a:solidFill>
                  <a:schemeClr val="accent1">
                    <a:lumMod val="50000"/>
                  </a:schemeClr>
                </a:solidFill>
                <a:latin typeface="Cambria Math" panose="02040503050406030204" pitchFamily="18" charset="0"/>
                <a:ea typeface="方正卡通简体" panose="03000509000000000000" pitchFamily="65" charset="-122"/>
              </a:rPr>
              <a:t>更不均匀</a:t>
            </a:r>
          </a:p>
          <a:p>
            <a:pPr marL="89154" indent="0">
              <a:buNone/>
            </a:pPr>
            <a:endParaRPr lang="en-US" altLang="zh-CN" sz="2700" dirty="0">
              <a:solidFill>
                <a:srgbClr val="002060"/>
              </a:solidFill>
              <a:latin typeface="Cambria Math" panose="02040503050406030204" pitchFamily="18" charset="0"/>
              <a:ea typeface="Cambria Math" panose="02040503050406030204" pitchFamily="18" charset="0"/>
            </a:endParaRPr>
          </a:p>
        </p:txBody>
      </p:sp>
      <p:sp>
        <p:nvSpPr>
          <p:cNvPr id="3" name="文本框 2">
            <a:extLst>
              <a:ext uri="{FF2B5EF4-FFF2-40B4-BE49-F238E27FC236}">
                <a16:creationId xmlns:a16="http://schemas.microsoft.com/office/drawing/2014/main" id="{A37D186D-F972-B4F0-79CA-FD84ED6C2F5F}"/>
              </a:ext>
            </a:extLst>
          </p:cNvPr>
          <p:cNvSpPr txBox="1"/>
          <p:nvPr/>
        </p:nvSpPr>
        <p:spPr>
          <a:xfrm>
            <a:off x="4460201" y="4038600"/>
            <a:ext cx="2286000" cy="461665"/>
          </a:xfrm>
          <a:prstGeom prst="rect">
            <a:avLst/>
          </a:prstGeom>
          <a:noFill/>
        </p:spPr>
        <p:txBody>
          <a:bodyPr wrap="square" rtlCol="0">
            <a:spAutoFit/>
          </a:bodyPr>
          <a:lstStyle/>
          <a:p>
            <a:r>
              <a:rPr kumimoji="1" lang="zh-CN" altLang="en-US" sz="2400" dirty="0">
                <a:solidFill>
                  <a:srgbClr val="7030A0"/>
                </a:solidFill>
              </a:rPr>
              <a:t>就是二阶矩！</a:t>
            </a:r>
          </a:p>
        </p:txBody>
      </p:sp>
    </p:spTree>
    <p:extLst>
      <p:ext uri="{BB962C8B-B14F-4D97-AF65-F5344CB8AC3E}">
        <p14:creationId xmlns:p14="http://schemas.microsoft.com/office/powerpoint/2010/main" val="411878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4.5  </a:t>
            </a:r>
            <a:r>
              <a:rPr lang="zh-CN" altLang="en-US" dirty="0">
                <a:latin typeface="Cambria Math" panose="02040503050406030204" pitchFamily="18" charset="0"/>
                <a:ea typeface="方正卡通简体" panose="03000509000000000000" pitchFamily="65" charset="-122"/>
              </a:rPr>
              <a:t>矩估计</a:t>
            </a:r>
          </a:p>
        </p:txBody>
      </p:sp>
      <p:sp>
        <p:nvSpPr>
          <p:cNvPr id="5" name="灯片编号占位符 4"/>
          <p:cNvSpPr>
            <a:spLocks noGrp="1"/>
          </p:cNvSpPr>
          <p:nvPr>
            <p:ph type="sldNum" sz="quarter" idx="12"/>
          </p:nvPr>
        </p:nvSpPr>
        <p:spPr/>
        <p:txBody>
          <a:bodyPr/>
          <a:lstStyle/>
          <a:p>
            <a:fld id="{19B12225-5612-419B-A8D5-4B8EEE4C217E}" type="slidenum">
              <a:rPr lang="en-US" smtClean="0"/>
              <a:pPr/>
              <a:t>66</a:t>
            </a:fld>
            <a:endParaRPr lang="en-US"/>
          </a:p>
        </p:txBody>
      </p:sp>
      <p:sp>
        <p:nvSpPr>
          <p:cNvPr id="13" name="内容占位符 2"/>
          <p:cNvSpPr>
            <a:spLocks noGrp="1"/>
          </p:cNvSpPr>
          <p:nvPr>
            <p:ph idx="1"/>
          </p:nvPr>
        </p:nvSpPr>
        <p:spPr>
          <a:xfrm>
            <a:off x="1" y="1655065"/>
            <a:ext cx="8920400" cy="4139945"/>
          </a:xfrm>
        </p:spPr>
        <p:txBody>
          <a:bodyPr>
            <a:normAutofit/>
          </a:bodyPr>
          <a:lstStyle/>
          <a:p>
            <a:r>
              <a:rPr lang="en-US" altLang="zh-CN" sz="2700" dirty="0">
                <a:solidFill>
                  <a:srgbClr val="002060"/>
                </a:solidFill>
                <a:latin typeface="Cambria Math" panose="02040503050406030204" pitchFamily="18" charset="0"/>
                <a:ea typeface="Cambria Math" panose="02040503050406030204" pitchFamily="18" charset="0"/>
              </a:rPr>
              <a:t>4.5.2  </a:t>
            </a:r>
            <a:r>
              <a:rPr lang="zh-CN" altLang="en-US" sz="2700" dirty="0">
                <a:solidFill>
                  <a:srgbClr val="002060"/>
                </a:solidFill>
                <a:latin typeface="Cambria Math" panose="02040503050406030204" pitchFamily="18" charset="0"/>
                <a:ea typeface="方正卡通简体" panose="03000509000000000000" pitchFamily="65" charset="-122"/>
              </a:rPr>
              <a:t>二阶矩估计的</a:t>
            </a:r>
            <a:r>
              <a:rPr lang="en-US" altLang="zh-CN" sz="2700" dirty="0">
                <a:solidFill>
                  <a:srgbClr val="002060"/>
                </a:solidFill>
                <a:latin typeface="Cambria Math" panose="02040503050406030204" pitchFamily="18" charset="0"/>
                <a:ea typeface="方正卡通简体" panose="03000509000000000000" pitchFamily="65" charset="-122"/>
              </a:rPr>
              <a:t>AMS(</a:t>
            </a:r>
            <a:r>
              <a:rPr lang="en-US" altLang="zh-CN" sz="2700" dirty="0" err="1">
                <a:solidFill>
                  <a:srgbClr val="002060"/>
                </a:solidFill>
                <a:latin typeface="Cambria Math" panose="02040503050406030204" pitchFamily="18" charset="0"/>
                <a:ea typeface="方正卡通简体" panose="03000509000000000000" pitchFamily="65" charset="-122"/>
              </a:rPr>
              <a:t>Alon</a:t>
            </a:r>
            <a:r>
              <a:rPr lang="en-US" altLang="zh-CN" sz="2700" dirty="0">
                <a:solidFill>
                  <a:srgbClr val="002060"/>
                </a:solidFill>
                <a:latin typeface="Cambria Math" panose="02040503050406030204" pitchFamily="18" charset="0"/>
                <a:ea typeface="方正卡通简体" panose="03000509000000000000" pitchFamily="65" charset="-122"/>
              </a:rPr>
              <a:t>-Matias-</a:t>
            </a:r>
            <a:r>
              <a:rPr lang="en-US" altLang="zh-CN" sz="2700" dirty="0" err="1">
                <a:solidFill>
                  <a:srgbClr val="002060"/>
                </a:solidFill>
                <a:latin typeface="Cambria Math" panose="02040503050406030204" pitchFamily="18" charset="0"/>
                <a:ea typeface="方正卡通简体" panose="03000509000000000000" pitchFamily="65" charset="-122"/>
              </a:rPr>
              <a:t>Szegedy</a:t>
            </a:r>
            <a:r>
              <a:rPr lang="en-US" altLang="zh-CN" sz="2700" dirty="0">
                <a:solidFill>
                  <a:srgbClr val="002060"/>
                </a:solidFill>
                <a:latin typeface="Cambria Math" panose="02040503050406030204" pitchFamily="18" charset="0"/>
                <a:ea typeface="方正卡通简体" panose="03000509000000000000" pitchFamily="65" charset="-122"/>
              </a:rPr>
              <a:t>)</a:t>
            </a:r>
            <a:r>
              <a:rPr lang="zh-CN" altLang="en-US" sz="2700" dirty="0">
                <a:solidFill>
                  <a:srgbClr val="002060"/>
                </a:solidFill>
                <a:latin typeface="Cambria Math" panose="02040503050406030204" pitchFamily="18" charset="0"/>
                <a:ea typeface="方正卡通简体" panose="03000509000000000000" pitchFamily="65" charset="-122"/>
              </a:rPr>
              <a:t>算法</a:t>
            </a:r>
            <a:endParaRPr lang="en-US" altLang="zh-CN" sz="2700" dirty="0">
              <a:solidFill>
                <a:srgbClr val="002060"/>
              </a:solidFill>
              <a:latin typeface="Cambria Math" panose="02040503050406030204" pitchFamily="18" charset="0"/>
              <a:ea typeface="方正卡通简体" panose="03000509000000000000" pitchFamily="65" charset="-122"/>
            </a:endParaRPr>
          </a:p>
          <a:p>
            <a:r>
              <a:rPr lang="zh-CN" altLang="en-US" dirty="0"/>
              <a:t>随机挑一个时刻，对</a:t>
            </a:r>
            <a:r>
              <a:rPr lang="en-US" altLang="zh-CN" dirty="0"/>
              <a:t>stream</a:t>
            </a:r>
            <a:r>
              <a:rPr lang="zh-CN" altLang="en-US" dirty="0"/>
              <a:t>采样</a:t>
            </a:r>
            <a:endParaRPr lang="en-US" altLang="zh-CN" dirty="0"/>
          </a:p>
          <a:p>
            <a:pPr lvl="1"/>
            <a:r>
              <a:rPr lang="zh-CN" altLang="en-US" dirty="0"/>
              <a:t>采样获得的值存在</a:t>
            </a:r>
            <a:r>
              <a:rPr lang="en-US" altLang="zh-CN" dirty="0" err="1"/>
              <a:t>X.el</a:t>
            </a:r>
            <a:r>
              <a:rPr lang="zh-CN" altLang="en-US" dirty="0"/>
              <a:t>里</a:t>
            </a:r>
            <a:endParaRPr lang="en-US" altLang="zh-CN" dirty="0"/>
          </a:p>
          <a:p>
            <a:r>
              <a:rPr lang="zh-CN" altLang="en-US" dirty="0"/>
              <a:t>然后对后面进来的</a:t>
            </a:r>
            <a:r>
              <a:rPr lang="en-US" altLang="zh-CN" dirty="0"/>
              <a:t>stream</a:t>
            </a:r>
            <a:r>
              <a:rPr lang="zh-CN" altLang="en-US" dirty="0"/>
              <a:t>中这个值计数，直到</a:t>
            </a:r>
            <a:r>
              <a:rPr lang="en-US" altLang="zh-CN" dirty="0"/>
              <a:t>stream</a:t>
            </a:r>
            <a:r>
              <a:rPr lang="zh-CN" altLang="en-US" dirty="0"/>
              <a:t>结尾</a:t>
            </a:r>
            <a:endParaRPr lang="en-US" altLang="zh-CN" dirty="0"/>
          </a:p>
          <a:p>
            <a:pPr lvl="1"/>
            <a:r>
              <a:rPr lang="zh-CN" altLang="en-US" dirty="0"/>
              <a:t>计数</a:t>
            </a:r>
            <a:r>
              <a:rPr lang="en-US" altLang="zh-CN" i="1" dirty="0"/>
              <a:t>c</a:t>
            </a:r>
            <a:r>
              <a:rPr lang="zh-CN" altLang="en-US" dirty="0"/>
              <a:t>存在</a:t>
            </a:r>
            <a:r>
              <a:rPr lang="en-US" altLang="zh-CN" dirty="0" err="1"/>
              <a:t>X.val</a:t>
            </a:r>
            <a:r>
              <a:rPr lang="zh-CN" altLang="en-US" dirty="0"/>
              <a:t>里</a:t>
            </a:r>
            <a:endParaRPr lang="en-US" altLang="zh-CN" dirty="0"/>
          </a:p>
          <a:p>
            <a:r>
              <a:rPr lang="zh-CN" altLang="en-US" dirty="0"/>
              <a:t>做多次，对最后的</a:t>
            </a:r>
            <a:r>
              <a:rPr lang="en-US" altLang="zh-CN" dirty="0" err="1"/>
              <a:t>X.val</a:t>
            </a:r>
            <a:r>
              <a:rPr lang="zh-CN" altLang="en-US" dirty="0"/>
              <a:t>，乘</a:t>
            </a:r>
            <a:r>
              <a:rPr lang="en-US" altLang="zh-CN" dirty="0"/>
              <a:t>2</a:t>
            </a:r>
            <a:r>
              <a:rPr lang="zh-CN" altLang="en-US" dirty="0"/>
              <a:t>，减</a:t>
            </a:r>
            <a:r>
              <a:rPr lang="en-US" altLang="zh-CN" dirty="0"/>
              <a:t>1</a:t>
            </a:r>
            <a:r>
              <a:rPr lang="zh-CN" altLang="en-US" dirty="0"/>
              <a:t>，乘</a:t>
            </a:r>
            <a:r>
              <a:rPr lang="en-US" altLang="zh-CN" dirty="0"/>
              <a:t>n</a:t>
            </a:r>
            <a:r>
              <a:rPr lang="zh-CN" altLang="en-US" dirty="0"/>
              <a:t>，然后求平均</a:t>
            </a:r>
            <a:endParaRPr lang="en-US" altLang="zh-CN" dirty="0"/>
          </a:p>
          <a:p>
            <a:endParaRPr lang="en-US" altLang="zh-CN" sz="2700" dirty="0">
              <a:solidFill>
                <a:srgbClr val="002060"/>
              </a:solidFill>
              <a:latin typeface="Cambria Math" panose="02040503050406030204" pitchFamily="18" charset="0"/>
              <a:ea typeface="Cambria Math" panose="02040503050406030204" pitchFamily="18" charset="0"/>
            </a:endParaRPr>
          </a:p>
        </p:txBody>
      </p:sp>
      <p:pic>
        <p:nvPicPr>
          <p:cNvPr id="6" name="图片 5"/>
          <p:cNvPicPr>
            <a:picLocks noChangeAspect="1"/>
          </p:cNvPicPr>
          <p:nvPr/>
        </p:nvPicPr>
        <p:blipFill>
          <a:blip r:embed="rId3"/>
          <a:stretch>
            <a:fillRect/>
          </a:stretch>
        </p:blipFill>
        <p:spPr>
          <a:xfrm>
            <a:off x="2686050" y="4035835"/>
            <a:ext cx="3112155" cy="400050"/>
          </a:xfrm>
          <a:prstGeom prst="rect">
            <a:avLst/>
          </a:prstGeom>
        </p:spPr>
      </p:pic>
      <p:pic>
        <p:nvPicPr>
          <p:cNvPr id="7" name="图片 6"/>
          <p:cNvPicPr>
            <a:picLocks noChangeAspect="1"/>
          </p:cNvPicPr>
          <p:nvPr/>
        </p:nvPicPr>
        <p:blipFill>
          <a:blip r:embed="rId4"/>
          <a:stretch>
            <a:fillRect/>
          </a:stretch>
        </p:blipFill>
        <p:spPr>
          <a:xfrm>
            <a:off x="628651" y="4439458"/>
            <a:ext cx="6377570" cy="807697"/>
          </a:xfrm>
          <a:prstGeom prst="rect">
            <a:avLst/>
          </a:prstGeom>
        </p:spPr>
      </p:pic>
      <p:sp>
        <p:nvSpPr>
          <p:cNvPr id="8" name="矩形 7"/>
          <p:cNvSpPr/>
          <p:nvPr/>
        </p:nvSpPr>
        <p:spPr>
          <a:xfrm>
            <a:off x="812241" y="5171761"/>
            <a:ext cx="7588809" cy="784830"/>
          </a:xfrm>
          <a:prstGeom prst="rect">
            <a:avLst/>
          </a:prstGeom>
        </p:spPr>
        <p:txBody>
          <a:bodyPr wrap="square">
            <a:spAutoFit/>
          </a:bodyPr>
          <a:lstStyle/>
          <a:p>
            <a:pPr lvl="1"/>
            <a:r>
              <a:rPr lang="en-US" altLang="zh-CN" sz="2250" dirty="0">
                <a:solidFill>
                  <a:prstClr val="black"/>
                </a:solidFill>
                <a:latin typeface="Cambria Math" panose="02040503050406030204" pitchFamily="18" charset="0"/>
                <a:ea typeface="Cambria Math" panose="02040503050406030204" pitchFamily="18" charset="0"/>
              </a:rPr>
              <a:t>t = 1</a:t>
            </a:r>
            <a:r>
              <a:rPr lang="zh-CN" altLang="en-US" sz="2250" dirty="0">
                <a:solidFill>
                  <a:prstClr val="black"/>
                </a:solidFill>
                <a:latin typeface="Cambria Math" panose="02040503050406030204" pitchFamily="18" charset="0"/>
                <a:ea typeface="方正卡通简体" panose="03000509000000000000" pitchFamily="65" charset="-122"/>
              </a:rPr>
              <a:t>时采，</a:t>
            </a:r>
            <a:r>
              <a:rPr lang="en-US" altLang="zh-CN" sz="2250" dirty="0">
                <a:solidFill>
                  <a:prstClr val="black"/>
                </a:solidFill>
                <a:latin typeface="Cambria Math" panose="02040503050406030204" pitchFamily="18" charset="0"/>
                <a:ea typeface="Cambria Math" panose="02040503050406030204" pitchFamily="18" charset="0"/>
              </a:rPr>
              <a:t> </a:t>
            </a:r>
            <a:r>
              <a:rPr lang="en-US" altLang="zh-CN" sz="2250" dirty="0" err="1">
                <a:solidFill>
                  <a:prstClr val="black"/>
                </a:solidFill>
                <a:latin typeface="Cambria Math" panose="02040503050406030204" pitchFamily="18" charset="0"/>
                <a:ea typeface="Cambria Math" panose="02040503050406030204" pitchFamily="18" charset="0"/>
              </a:rPr>
              <a:t>X.el</a:t>
            </a:r>
            <a:r>
              <a:rPr lang="en-US" altLang="zh-CN" sz="2250" dirty="0">
                <a:solidFill>
                  <a:prstClr val="black"/>
                </a:solidFill>
                <a:latin typeface="Cambria Math" panose="02040503050406030204" pitchFamily="18" charset="0"/>
                <a:ea typeface="Cambria Math" panose="02040503050406030204" pitchFamily="18" charset="0"/>
              </a:rPr>
              <a:t> = a</a:t>
            </a:r>
            <a:r>
              <a:rPr lang="zh-CN" altLang="en-US" sz="2250" dirty="0">
                <a:solidFill>
                  <a:prstClr val="black"/>
                </a:solidFill>
                <a:latin typeface="Cambria Math" panose="02040503050406030204" pitchFamily="18" charset="0"/>
                <a:ea typeface="方正卡通简体" panose="03000509000000000000" pitchFamily="65" charset="-122"/>
              </a:rPr>
              <a:t>，结束时，有 </a:t>
            </a:r>
            <a:r>
              <a:rPr lang="en-US" altLang="zh-CN" sz="2250" dirty="0" err="1">
                <a:solidFill>
                  <a:prstClr val="black"/>
                </a:solidFill>
                <a:latin typeface="Cambria Math" panose="02040503050406030204" pitchFamily="18" charset="0"/>
                <a:ea typeface="Cambria Math" panose="02040503050406030204" pitchFamily="18" charset="0"/>
              </a:rPr>
              <a:t>X.val</a:t>
            </a:r>
            <a:r>
              <a:rPr lang="en-US" altLang="zh-CN" sz="2250" dirty="0">
                <a:solidFill>
                  <a:prstClr val="black"/>
                </a:solidFill>
                <a:latin typeface="Cambria Math" panose="02040503050406030204" pitchFamily="18" charset="0"/>
                <a:ea typeface="Cambria Math" panose="02040503050406030204" pitchFamily="18" charset="0"/>
              </a:rPr>
              <a:t> = m</a:t>
            </a:r>
            <a:r>
              <a:rPr lang="en-US" altLang="zh-CN" sz="2250" baseline="-25000" dirty="0">
                <a:solidFill>
                  <a:prstClr val="black"/>
                </a:solidFill>
                <a:latin typeface="Cambria Math" panose="02040503050406030204" pitchFamily="18" charset="0"/>
                <a:ea typeface="Cambria Math" panose="02040503050406030204" pitchFamily="18" charset="0"/>
              </a:rPr>
              <a:t>a</a:t>
            </a:r>
          </a:p>
          <a:p>
            <a:pPr lvl="1"/>
            <a:r>
              <a:rPr lang="en-US" altLang="zh-CN" sz="2250" dirty="0">
                <a:solidFill>
                  <a:prstClr val="black"/>
                </a:solidFill>
                <a:latin typeface="Cambria Math" panose="02040503050406030204" pitchFamily="18" charset="0"/>
                <a:ea typeface="Cambria Math" panose="02040503050406030204" pitchFamily="18" charset="0"/>
              </a:rPr>
              <a:t>t = 3</a:t>
            </a:r>
            <a:r>
              <a:rPr lang="zh-CN" altLang="en-US" sz="2250" dirty="0">
                <a:solidFill>
                  <a:prstClr val="black"/>
                </a:solidFill>
                <a:latin typeface="Cambria Math" panose="02040503050406030204" pitchFamily="18" charset="0"/>
                <a:ea typeface="方正卡通简体" panose="03000509000000000000" pitchFamily="65" charset="-122"/>
              </a:rPr>
              <a:t>时采，</a:t>
            </a:r>
            <a:r>
              <a:rPr lang="en-US" altLang="zh-CN" sz="2250" dirty="0">
                <a:solidFill>
                  <a:prstClr val="black"/>
                </a:solidFill>
                <a:latin typeface="Cambria Math" panose="02040503050406030204" pitchFamily="18" charset="0"/>
                <a:ea typeface="Cambria Math" panose="02040503050406030204" pitchFamily="18" charset="0"/>
              </a:rPr>
              <a:t> </a:t>
            </a:r>
            <a:r>
              <a:rPr lang="en-US" altLang="zh-CN" sz="2250" dirty="0" err="1">
                <a:solidFill>
                  <a:prstClr val="black"/>
                </a:solidFill>
                <a:latin typeface="Cambria Math" panose="02040503050406030204" pitchFamily="18" charset="0"/>
                <a:ea typeface="Cambria Math" panose="02040503050406030204" pitchFamily="18" charset="0"/>
              </a:rPr>
              <a:t>X.el</a:t>
            </a:r>
            <a:r>
              <a:rPr lang="en-US" altLang="zh-CN" sz="2250" dirty="0">
                <a:solidFill>
                  <a:prstClr val="black"/>
                </a:solidFill>
                <a:latin typeface="Cambria Math" panose="02040503050406030204" pitchFamily="18" charset="0"/>
                <a:ea typeface="Cambria Math" panose="02040503050406030204" pitchFamily="18" charset="0"/>
              </a:rPr>
              <a:t> = b</a:t>
            </a:r>
            <a:r>
              <a:rPr lang="zh-CN" altLang="en-US" sz="2250" dirty="0">
                <a:solidFill>
                  <a:prstClr val="black"/>
                </a:solidFill>
                <a:latin typeface="Cambria Math" panose="02040503050406030204" pitchFamily="18" charset="0"/>
                <a:ea typeface="方正卡通简体" panose="03000509000000000000" pitchFamily="65" charset="-122"/>
              </a:rPr>
              <a:t>，结束时，有 </a:t>
            </a:r>
            <a:r>
              <a:rPr lang="en-US" altLang="zh-CN" sz="2250" dirty="0" err="1">
                <a:solidFill>
                  <a:prstClr val="black"/>
                </a:solidFill>
                <a:latin typeface="Cambria Math" panose="02040503050406030204" pitchFamily="18" charset="0"/>
                <a:ea typeface="Cambria Math" panose="02040503050406030204" pitchFamily="18" charset="0"/>
              </a:rPr>
              <a:t>X.val</a:t>
            </a:r>
            <a:r>
              <a:rPr lang="en-US" altLang="zh-CN" sz="2250" dirty="0">
                <a:solidFill>
                  <a:prstClr val="black"/>
                </a:solidFill>
                <a:latin typeface="Cambria Math" panose="02040503050406030204" pitchFamily="18" charset="0"/>
                <a:ea typeface="Cambria Math" panose="02040503050406030204" pitchFamily="18" charset="0"/>
              </a:rPr>
              <a:t> = </a:t>
            </a:r>
            <a:r>
              <a:rPr lang="en-US" altLang="zh-CN" sz="2250" dirty="0" err="1">
                <a:solidFill>
                  <a:prstClr val="black"/>
                </a:solidFill>
                <a:latin typeface="Cambria Math" panose="02040503050406030204" pitchFamily="18" charset="0"/>
                <a:ea typeface="Cambria Math" panose="02040503050406030204" pitchFamily="18" charset="0"/>
              </a:rPr>
              <a:t>m</a:t>
            </a:r>
            <a:r>
              <a:rPr lang="en-US" altLang="zh-CN" sz="2250" baseline="-25000" dirty="0" err="1">
                <a:solidFill>
                  <a:prstClr val="black"/>
                </a:solidFill>
                <a:latin typeface="Cambria Math" panose="02040503050406030204" pitchFamily="18" charset="0"/>
                <a:ea typeface="Cambria Math" panose="02040503050406030204" pitchFamily="18" charset="0"/>
              </a:rPr>
              <a:t>b</a:t>
            </a:r>
            <a:endParaRPr lang="en-US" altLang="zh-CN" sz="2250"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536591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4.5  </a:t>
            </a:r>
            <a:r>
              <a:rPr lang="zh-CN" altLang="en-US" dirty="0">
                <a:latin typeface="Cambria Math" panose="02040503050406030204" pitchFamily="18" charset="0"/>
                <a:ea typeface="方正卡通简体" panose="03000509000000000000" pitchFamily="65" charset="-122"/>
              </a:rPr>
              <a:t>矩估计</a:t>
            </a:r>
          </a:p>
        </p:txBody>
      </p:sp>
      <p:sp>
        <p:nvSpPr>
          <p:cNvPr id="5" name="灯片编号占位符 4"/>
          <p:cNvSpPr>
            <a:spLocks noGrp="1"/>
          </p:cNvSpPr>
          <p:nvPr>
            <p:ph type="sldNum" sz="quarter" idx="12"/>
          </p:nvPr>
        </p:nvSpPr>
        <p:spPr/>
        <p:txBody>
          <a:bodyPr/>
          <a:lstStyle/>
          <a:p>
            <a:fld id="{19B12225-5612-419B-A8D5-4B8EEE4C217E}" type="slidenum">
              <a:rPr lang="en-US" smtClean="0"/>
              <a:pPr/>
              <a:t>67</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1" y="1655065"/>
                <a:ext cx="8920400" cy="4139945"/>
              </a:xfrm>
            </p:spPr>
            <p:txBody>
              <a:bodyPr>
                <a:normAutofit lnSpcReduction="10000"/>
              </a:bodyPr>
              <a:lstStyle/>
              <a:p>
                <a:r>
                  <a:rPr lang="en-US" altLang="zh-CN" sz="2700" dirty="0">
                    <a:solidFill>
                      <a:srgbClr val="002060"/>
                    </a:solidFill>
                    <a:latin typeface="Cambria Math" panose="02040503050406030204" pitchFamily="18" charset="0"/>
                    <a:ea typeface="Cambria Math" panose="02040503050406030204" pitchFamily="18" charset="0"/>
                  </a:rPr>
                  <a:t>4.5.2  </a:t>
                </a:r>
                <a:r>
                  <a:rPr lang="zh-CN" altLang="en-US" sz="2700" dirty="0">
                    <a:solidFill>
                      <a:srgbClr val="002060"/>
                    </a:solidFill>
                    <a:latin typeface="Cambria Math" panose="02040503050406030204" pitchFamily="18" charset="0"/>
                    <a:ea typeface="方正卡通简体" panose="03000509000000000000" pitchFamily="65" charset="-122"/>
                  </a:rPr>
                  <a:t>二阶矩估计的</a:t>
                </a:r>
                <a:r>
                  <a:rPr lang="en-US" altLang="zh-CN" sz="2700" dirty="0">
                    <a:solidFill>
                      <a:srgbClr val="002060"/>
                    </a:solidFill>
                    <a:latin typeface="Cambria Math" panose="02040503050406030204" pitchFamily="18" charset="0"/>
                    <a:ea typeface="方正卡通简体" panose="03000509000000000000" pitchFamily="65" charset="-122"/>
                  </a:rPr>
                  <a:t>AMS(</a:t>
                </a:r>
                <a:r>
                  <a:rPr lang="en-US" altLang="zh-CN" sz="2700" dirty="0" err="1">
                    <a:solidFill>
                      <a:srgbClr val="002060"/>
                    </a:solidFill>
                    <a:latin typeface="Cambria Math" panose="02040503050406030204" pitchFamily="18" charset="0"/>
                    <a:ea typeface="方正卡通简体" panose="03000509000000000000" pitchFamily="65" charset="-122"/>
                  </a:rPr>
                  <a:t>Alon</a:t>
                </a:r>
                <a:r>
                  <a:rPr lang="en-US" altLang="zh-CN" sz="2700" dirty="0">
                    <a:solidFill>
                      <a:srgbClr val="002060"/>
                    </a:solidFill>
                    <a:latin typeface="Cambria Math" panose="02040503050406030204" pitchFamily="18" charset="0"/>
                    <a:ea typeface="方正卡通简体" panose="03000509000000000000" pitchFamily="65" charset="-122"/>
                  </a:rPr>
                  <a:t>-Matias-</a:t>
                </a:r>
                <a:r>
                  <a:rPr lang="en-US" altLang="zh-CN" sz="2700" dirty="0" err="1">
                    <a:solidFill>
                      <a:srgbClr val="002060"/>
                    </a:solidFill>
                    <a:latin typeface="Cambria Math" panose="02040503050406030204" pitchFamily="18" charset="0"/>
                    <a:ea typeface="方正卡通简体" panose="03000509000000000000" pitchFamily="65" charset="-122"/>
                  </a:rPr>
                  <a:t>Szegedy</a:t>
                </a:r>
                <a:r>
                  <a:rPr lang="en-US" altLang="zh-CN" sz="2700" dirty="0">
                    <a:solidFill>
                      <a:srgbClr val="002060"/>
                    </a:solidFill>
                    <a:latin typeface="Cambria Math" panose="02040503050406030204" pitchFamily="18" charset="0"/>
                    <a:ea typeface="方正卡通简体" panose="03000509000000000000" pitchFamily="65" charset="-122"/>
                  </a:rPr>
                  <a:t>)</a:t>
                </a:r>
                <a:r>
                  <a:rPr lang="zh-CN" altLang="en-US" sz="2700" dirty="0">
                    <a:solidFill>
                      <a:srgbClr val="002060"/>
                    </a:solidFill>
                    <a:latin typeface="Cambria Math" panose="02040503050406030204" pitchFamily="18" charset="0"/>
                    <a:ea typeface="方正卡通简体" panose="03000509000000000000" pitchFamily="65" charset="-122"/>
                  </a:rPr>
                  <a:t>算法</a:t>
                </a:r>
                <a:endParaRPr lang="en-US" altLang="zh-CN" sz="2700" dirty="0">
                  <a:solidFill>
                    <a:srgbClr val="002060"/>
                  </a:solidFill>
                  <a:latin typeface="Cambria Math" panose="02040503050406030204" pitchFamily="18" charset="0"/>
                  <a:ea typeface="方正卡通简体" panose="03000509000000000000" pitchFamily="65" charset="-122"/>
                </a:endParaRPr>
              </a:p>
              <a:p>
                <a:pPr marL="89154" indent="0">
                  <a:buNone/>
                </a:pPr>
                <a:r>
                  <a:rPr lang="zh-CN" altLang="en-US" sz="2700" dirty="0">
                    <a:solidFill>
                      <a:srgbClr val="002060"/>
                    </a:solidFill>
                    <a:latin typeface="Cambria Math" panose="02040503050406030204" pitchFamily="18" charset="0"/>
                    <a:ea typeface="方正卡通简体" panose="03000509000000000000" pitchFamily="65" charset="-122"/>
                  </a:rPr>
                  <a:t>例</a:t>
                </a:r>
                <a:r>
                  <a:rPr lang="en-US" altLang="zh-CN" sz="2700" dirty="0">
                    <a:solidFill>
                      <a:srgbClr val="002060"/>
                    </a:solidFill>
                    <a:latin typeface="Cambria Math" panose="02040503050406030204" pitchFamily="18" charset="0"/>
                    <a:ea typeface="Cambria Math" panose="02040503050406030204" pitchFamily="18" charset="0"/>
                  </a:rPr>
                  <a:t>4.7  </a:t>
                </a:r>
                <a:r>
                  <a:rPr lang="zh-CN" altLang="en-US" sz="2250" dirty="0">
                    <a:solidFill>
                      <a:srgbClr val="002060"/>
                    </a:solidFill>
                    <a:latin typeface="Cambria Math" panose="02040503050406030204" pitchFamily="18" charset="0"/>
                    <a:ea typeface="方正卡通简体" panose="03000509000000000000" pitchFamily="65" charset="-122"/>
                  </a:rPr>
                  <a:t>流的长度为</a:t>
                </a:r>
                <a:r>
                  <a:rPr lang="en-US" altLang="zh-CN" sz="2250" dirty="0">
                    <a:solidFill>
                      <a:srgbClr val="002060"/>
                    </a:solidFill>
                    <a:latin typeface="Cambria Math" panose="02040503050406030204" pitchFamily="18" charset="0"/>
                    <a:ea typeface="Cambria Math" panose="02040503050406030204" pitchFamily="18" charset="0"/>
                  </a:rPr>
                  <a:t>n=15</a:t>
                </a:r>
                <a:r>
                  <a:rPr lang="zh-CN" altLang="en-US" sz="2250" dirty="0">
                    <a:solidFill>
                      <a:srgbClr val="002060"/>
                    </a:solidFill>
                    <a:latin typeface="Cambria Math" panose="02040503050406030204" pitchFamily="18" charset="0"/>
                    <a:ea typeface="方正卡通简体" panose="03000509000000000000" pitchFamily="65" charset="-122"/>
                  </a:rPr>
                  <a:t>。由于</a:t>
                </a:r>
                <a:r>
                  <a:rPr lang="en-US" altLang="zh-CN" sz="2250" dirty="0">
                    <a:solidFill>
                      <a:srgbClr val="002060"/>
                    </a:solidFill>
                    <a:latin typeface="Cambria Math" panose="02040503050406030204" pitchFamily="18" charset="0"/>
                    <a:ea typeface="Cambria Math" panose="02040503050406030204" pitchFamily="18" charset="0"/>
                  </a:rPr>
                  <a:t>a</a:t>
                </a:r>
                <a:r>
                  <a:rPr lang="zh-CN" altLang="en-US" sz="2250" dirty="0">
                    <a:solidFill>
                      <a:srgbClr val="002060"/>
                    </a:solidFill>
                    <a:latin typeface="Cambria Math" panose="02040503050406030204" pitchFamily="18" charset="0"/>
                    <a:ea typeface="方正卡通简体" panose="03000509000000000000" pitchFamily="65" charset="-122"/>
                  </a:rPr>
                  <a:t>出现</a:t>
                </a:r>
                <a:r>
                  <a:rPr lang="en-US" altLang="zh-CN" sz="2250" dirty="0">
                    <a:solidFill>
                      <a:srgbClr val="002060"/>
                    </a:solidFill>
                    <a:latin typeface="Cambria Math" panose="02040503050406030204" pitchFamily="18" charset="0"/>
                    <a:ea typeface="Cambria Math" panose="02040503050406030204" pitchFamily="18" charset="0"/>
                  </a:rPr>
                  <a:t>5</a:t>
                </a:r>
                <a:r>
                  <a:rPr lang="zh-CN" altLang="en-US" sz="2250" dirty="0">
                    <a:solidFill>
                      <a:srgbClr val="002060"/>
                    </a:solidFill>
                    <a:latin typeface="Cambria Math" panose="02040503050406030204" pitchFamily="18" charset="0"/>
                    <a:ea typeface="方正卡通简体" panose="03000509000000000000" pitchFamily="65" charset="-122"/>
                  </a:rPr>
                  <a:t>次，</a:t>
                </a:r>
                <a:r>
                  <a:rPr lang="en-US" altLang="zh-CN" sz="2250" dirty="0">
                    <a:solidFill>
                      <a:srgbClr val="002060"/>
                    </a:solidFill>
                    <a:latin typeface="Cambria Math" panose="02040503050406030204" pitchFamily="18" charset="0"/>
                    <a:ea typeface="Cambria Math" panose="02040503050406030204" pitchFamily="18" charset="0"/>
                  </a:rPr>
                  <a:t>b</a:t>
                </a:r>
                <a:r>
                  <a:rPr lang="zh-CN" altLang="en-US" sz="2250" dirty="0">
                    <a:solidFill>
                      <a:srgbClr val="002060"/>
                    </a:solidFill>
                    <a:latin typeface="Cambria Math" panose="02040503050406030204" pitchFamily="18" charset="0"/>
                    <a:ea typeface="方正卡通简体" panose="03000509000000000000" pitchFamily="65" charset="-122"/>
                  </a:rPr>
                  <a:t>出现</a:t>
                </a:r>
                <a:r>
                  <a:rPr lang="en-US" altLang="zh-CN" sz="2250" dirty="0">
                    <a:solidFill>
                      <a:srgbClr val="002060"/>
                    </a:solidFill>
                    <a:latin typeface="Cambria Math" panose="02040503050406030204" pitchFamily="18" charset="0"/>
                    <a:ea typeface="Cambria Math" panose="02040503050406030204" pitchFamily="18" charset="0"/>
                  </a:rPr>
                  <a:t>4</a:t>
                </a:r>
                <a:r>
                  <a:rPr lang="zh-CN" altLang="en-US" sz="2250" dirty="0">
                    <a:solidFill>
                      <a:srgbClr val="002060"/>
                    </a:solidFill>
                    <a:latin typeface="Cambria Math" panose="02040503050406030204" pitchFamily="18" charset="0"/>
                    <a:ea typeface="方正卡通简体" panose="03000509000000000000" pitchFamily="65" charset="-122"/>
                  </a:rPr>
                  <a:t>次，</a:t>
                </a:r>
                <a:r>
                  <a:rPr lang="en-US" altLang="zh-CN" sz="2250" dirty="0">
                    <a:solidFill>
                      <a:srgbClr val="002060"/>
                    </a:solidFill>
                    <a:latin typeface="Cambria Math" panose="02040503050406030204" pitchFamily="18" charset="0"/>
                    <a:ea typeface="Cambria Math" panose="02040503050406030204" pitchFamily="18" charset="0"/>
                  </a:rPr>
                  <a:t>c</a:t>
                </a:r>
                <a:r>
                  <a:rPr lang="zh-CN" altLang="en-US" sz="2250" dirty="0">
                    <a:solidFill>
                      <a:srgbClr val="002060"/>
                    </a:solidFill>
                    <a:latin typeface="Cambria Math" panose="02040503050406030204" pitchFamily="18" charset="0"/>
                    <a:ea typeface="方正卡通简体" panose="03000509000000000000" pitchFamily="65" charset="-122"/>
                  </a:rPr>
                  <a:t>和</a:t>
                </a:r>
                <a:r>
                  <a:rPr lang="en-US" altLang="zh-CN" sz="2250" dirty="0">
                    <a:solidFill>
                      <a:srgbClr val="002060"/>
                    </a:solidFill>
                    <a:latin typeface="Cambria Math" panose="02040503050406030204" pitchFamily="18" charset="0"/>
                    <a:ea typeface="Cambria Math" panose="02040503050406030204" pitchFamily="18" charset="0"/>
                  </a:rPr>
                  <a:t>d</a:t>
                </a:r>
                <a:r>
                  <a:rPr lang="zh-CN" altLang="en-US" sz="2250" dirty="0">
                    <a:solidFill>
                      <a:srgbClr val="002060"/>
                    </a:solidFill>
                    <a:latin typeface="Cambria Math" panose="02040503050406030204" pitchFamily="18" charset="0"/>
                    <a:ea typeface="方正卡通简体" panose="03000509000000000000" pitchFamily="65" charset="-122"/>
                  </a:rPr>
                  <a:t>各出现</a:t>
                </a:r>
                <a:r>
                  <a:rPr lang="en-US" altLang="zh-CN" sz="2250" dirty="0">
                    <a:solidFill>
                      <a:srgbClr val="002060"/>
                    </a:solidFill>
                    <a:latin typeface="Cambria Math" panose="02040503050406030204" pitchFamily="18" charset="0"/>
                    <a:ea typeface="Cambria Math" panose="02040503050406030204" pitchFamily="18" charset="0"/>
                  </a:rPr>
                  <a:t>3</a:t>
                </a:r>
                <a:r>
                  <a:rPr lang="zh-CN" altLang="en-US" sz="2250" dirty="0">
                    <a:solidFill>
                      <a:srgbClr val="002060"/>
                    </a:solidFill>
                    <a:latin typeface="Cambria Math" panose="02040503050406030204" pitchFamily="18" charset="0"/>
                    <a:ea typeface="方正卡通简体" panose="03000509000000000000" pitchFamily="65" charset="-122"/>
                  </a:rPr>
                  <a:t>次</a:t>
                </a:r>
                <a:endParaRPr lang="en-US" altLang="zh-CN" sz="2250" dirty="0">
                  <a:solidFill>
                    <a:srgbClr val="002060"/>
                  </a:solidFill>
                  <a:latin typeface="Cambria Math" panose="02040503050406030204" pitchFamily="18" charset="0"/>
                  <a:ea typeface="Cambria Math" panose="02040503050406030204" pitchFamily="18" charset="0"/>
                </a:endParaRPr>
              </a:p>
              <a:p>
                <a:pPr marL="89154" indent="0">
                  <a:buNone/>
                </a:pPr>
                <a:r>
                  <a:rPr lang="en-US" altLang="zh-CN" sz="2700" dirty="0">
                    <a:solidFill>
                      <a:srgbClr val="002060"/>
                    </a:solidFill>
                    <a:latin typeface="Cambria Math" panose="02040503050406030204" pitchFamily="18" charset="0"/>
                    <a:ea typeface="Cambria Math" panose="02040503050406030204" pitchFamily="18" charset="0"/>
                  </a:rPr>
                  <a:t>                                                                        </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5</a:t>
                </a:r>
                <a:r>
                  <a:rPr lang="en-US" altLang="zh-CN" sz="2700" baseline="30000" dirty="0">
                    <a:solidFill>
                      <a:schemeClr val="accent6">
                        <a:lumMod val="50000"/>
                      </a:schemeClr>
                    </a:solidFill>
                    <a:latin typeface="Cambria Math" panose="02040503050406030204" pitchFamily="18" charset="0"/>
                    <a:ea typeface="Cambria Math" panose="02040503050406030204" pitchFamily="18" charset="0"/>
                  </a:rPr>
                  <a:t>2</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+4</a:t>
                </a:r>
                <a:r>
                  <a:rPr lang="en-US" altLang="zh-CN" sz="2700" baseline="30000" dirty="0">
                    <a:solidFill>
                      <a:schemeClr val="accent6">
                        <a:lumMod val="50000"/>
                      </a:schemeClr>
                    </a:solidFill>
                    <a:latin typeface="Cambria Math" panose="02040503050406030204" pitchFamily="18" charset="0"/>
                    <a:ea typeface="Cambria Math" panose="02040503050406030204" pitchFamily="18" charset="0"/>
                  </a:rPr>
                  <a:t>2</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+3</a:t>
                </a:r>
                <a:r>
                  <a:rPr lang="en-US" altLang="zh-CN" sz="2700" baseline="30000" dirty="0">
                    <a:solidFill>
                      <a:schemeClr val="accent6">
                        <a:lumMod val="50000"/>
                      </a:schemeClr>
                    </a:solidFill>
                    <a:latin typeface="Cambria Math" panose="02040503050406030204" pitchFamily="18" charset="0"/>
                    <a:ea typeface="Cambria Math" panose="02040503050406030204" pitchFamily="18" charset="0"/>
                  </a:rPr>
                  <a:t>2</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+3</a:t>
                </a:r>
                <a:r>
                  <a:rPr lang="en-US" altLang="zh-CN" sz="2700" baseline="30000" dirty="0">
                    <a:solidFill>
                      <a:schemeClr val="accent6">
                        <a:lumMod val="50000"/>
                      </a:schemeClr>
                    </a:solidFill>
                    <a:latin typeface="Cambria Math" panose="02040503050406030204" pitchFamily="18" charset="0"/>
                    <a:ea typeface="Cambria Math" panose="02040503050406030204" pitchFamily="18" charset="0"/>
                  </a:rPr>
                  <a:t>2</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=59</a:t>
                </a:r>
              </a:p>
              <a:p>
                <a:pPr marL="89154" indent="0">
                  <a:buNone/>
                </a:pPr>
                <a:endParaRPr lang="en-US" altLang="zh-CN" sz="2700" dirty="0">
                  <a:solidFill>
                    <a:srgbClr val="002060"/>
                  </a:solidFill>
                  <a:latin typeface="Cambria Math" panose="02040503050406030204" pitchFamily="18" charset="0"/>
                  <a:ea typeface="Cambria Math" panose="02040503050406030204" pitchFamily="18" charset="0"/>
                </a:endParaRPr>
              </a:p>
              <a:p>
                <a:pPr marL="89154" indent="0">
                  <a:buNone/>
                </a:pPr>
                <a:r>
                  <a:rPr lang="en-US" altLang="zh-CN" sz="2700" dirty="0">
                    <a:solidFill>
                      <a:schemeClr val="accent6">
                        <a:lumMod val="50000"/>
                      </a:schemeClr>
                    </a:solidFill>
                    <a:latin typeface="Cambria Math" panose="02040503050406030204" pitchFamily="18" charset="0"/>
                    <a:ea typeface="Cambria Math" panose="02040503050406030204" pitchFamily="18" charset="0"/>
                  </a:rPr>
                  <a:t>     </a:t>
                </a:r>
                <a:r>
                  <a:rPr lang="zh-CN" altLang="en-US" sz="2700" dirty="0">
                    <a:solidFill>
                      <a:schemeClr val="accent6">
                        <a:lumMod val="50000"/>
                      </a:schemeClr>
                    </a:solidFill>
                    <a:latin typeface="Cambria Math" panose="02040503050406030204" pitchFamily="18" charset="0"/>
                    <a:ea typeface="方正卡通简体" panose="03000509000000000000" pitchFamily="65" charset="-122"/>
                  </a:rPr>
                  <a:t>选出的位置</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3,8,13</a:t>
                </a:r>
              </a:p>
              <a:p>
                <a:pPr>
                  <a:buFont typeface="Wingdings" panose="05000000000000000000" pitchFamily="2" charset="2"/>
                  <a:buChar char="p"/>
                </a:pPr>
                <a:r>
                  <a:rPr lang="en-US" altLang="zh-CN" sz="2700" dirty="0">
                    <a:solidFill>
                      <a:srgbClr val="002060"/>
                    </a:solidFill>
                    <a:latin typeface="Cambria Math" panose="02040503050406030204" pitchFamily="18" charset="0"/>
                    <a:ea typeface="Cambria Math" panose="02040503050406030204" pitchFamily="18" charset="0"/>
                  </a:rPr>
                  <a:t> </a:t>
                </a:r>
                <a:r>
                  <a:rPr lang="zh-CN" altLang="en-US" sz="2700" dirty="0">
                    <a:solidFill>
                      <a:srgbClr val="002060"/>
                    </a:solidFill>
                    <a:latin typeface="Cambria Math" panose="02040503050406030204" pitchFamily="18" charset="0"/>
                    <a:ea typeface="方正卡通简体" panose="03000509000000000000" pitchFamily="65" charset="-122"/>
                  </a:rPr>
                  <a:t> </a:t>
                </a:r>
                <a:r>
                  <a:rPr lang="en-US" altLang="zh-CN" sz="2700" dirty="0">
                    <a:solidFill>
                      <a:srgbClr val="002060"/>
                    </a:solidFill>
                    <a:latin typeface="Cambria Math" panose="02040503050406030204" pitchFamily="18" charset="0"/>
                    <a:ea typeface="Cambria Math" panose="02040503050406030204" pitchFamily="18" charset="0"/>
                  </a:rPr>
                  <a:t>x</a:t>
                </a:r>
                <a:r>
                  <a:rPr lang="en-US" altLang="zh-CN" sz="2700" baseline="-25000" dirty="0">
                    <a:solidFill>
                      <a:srgbClr val="002060"/>
                    </a:solidFill>
                    <a:latin typeface="Cambria Math" panose="02040503050406030204" pitchFamily="18" charset="0"/>
                    <a:ea typeface="Cambria Math" panose="02040503050406030204" pitchFamily="18" charset="0"/>
                  </a:rPr>
                  <a:t>1</a:t>
                </a:r>
                <a:r>
                  <a:rPr lang="en-US" altLang="zh-CN" sz="2700" dirty="0">
                    <a:solidFill>
                      <a:srgbClr val="002060"/>
                    </a:solidFill>
                    <a:latin typeface="Cambria Math" panose="02040503050406030204" pitchFamily="18" charset="0"/>
                    <a:ea typeface="Cambria Math" panose="02040503050406030204" pitchFamily="18" charset="0"/>
                  </a:rPr>
                  <a:t>.</a:t>
                </a:r>
                <a:r>
                  <a:rPr lang="en-US" altLang="zh-CN" sz="2700" i="1" dirty="0">
                    <a:solidFill>
                      <a:srgbClr val="002060"/>
                    </a:solidFill>
                    <a:latin typeface="Cambria Math" panose="02040503050406030204" pitchFamily="18" charset="0"/>
                    <a:ea typeface="Cambria Math" panose="02040503050406030204" pitchFamily="18" charset="0"/>
                  </a:rPr>
                  <a:t>element</a:t>
                </a:r>
                <a:r>
                  <a:rPr lang="en-US" altLang="zh-CN" sz="2700" dirty="0">
                    <a:solidFill>
                      <a:srgbClr val="002060"/>
                    </a:solidFill>
                    <a:latin typeface="Cambria Math" panose="02040503050406030204" pitchFamily="18" charset="0"/>
                    <a:ea typeface="Cambria Math" panose="02040503050406030204" pitchFamily="18" charset="0"/>
                  </a:rPr>
                  <a:t> = c;   x</a:t>
                </a:r>
                <a:r>
                  <a:rPr lang="en-US" altLang="zh-CN" sz="2700" baseline="-25000" dirty="0">
                    <a:solidFill>
                      <a:srgbClr val="002060"/>
                    </a:solidFill>
                    <a:latin typeface="Cambria Math" panose="02040503050406030204" pitchFamily="18" charset="0"/>
                    <a:ea typeface="Cambria Math" panose="02040503050406030204" pitchFamily="18" charset="0"/>
                  </a:rPr>
                  <a:t>1</a:t>
                </a:r>
                <a:r>
                  <a:rPr lang="en-US" altLang="zh-CN" sz="2700" dirty="0">
                    <a:solidFill>
                      <a:srgbClr val="002060"/>
                    </a:solidFill>
                    <a:latin typeface="Cambria Math" panose="02040503050406030204" pitchFamily="18" charset="0"/>
                    <a:ea typeface="Cambria Math" panose="02040503050406030204" pitchFamily="18" charset="0"/>
                  </a:rPr>
                  <a:t>.</a:t>
                </a:r>
                <a:r>
                  <a:rPr lang="en-US" altLang="zh-CN" sz="2700" i="1" dirty="0">
                    <a:solidFill>
                      <a:srgbClr val="002060"/>
                    </a:solidFill>
                    <a:latin typeface="Cambria Math" panose="02040503050406030204" pitchFamily="18" charset="0"/>
                    <a:ea typeface="Cambria Math" panose="02040503050406030204" pitchFamily="18" charset="0"/>
                  </a:rPr>
                  <a:t>value</a:t>
                </a:r>
                <a:r>
                  <a:rPr lang="en-US" altLang="zh-CN" sz="2700" dirty="0">
                    <a:solidFill>
                      <a:srgbClr val="002060"/>
                    </a:solidFill>
                    <a:latin typeface="Cambria Math" panose="02040503050406030204" pitchFamily="18" charset="0"/>
                    <a:ea typeface="Cambria Math" panose="02040503050406030204" pitchFamily="18" charset="0"/>
                  </a:rPr>
                  <a:t>=3; [</a:t>
                </a:r>
                <a14:m>
                  <m:oMath xmlns:m="http://schemas.openxmlformats.org/officeDocument/2006/math">
                    <m:r>
                      <a:rPr lang="en-US" altLang="zh-CN" sz="2700" b="0" i="1" smtClean="0">
                        <a:solidFill>
                          <a:srgbClr val="002060"/>
                        </a:solidFill>
                        <a:latin typeface="Cambria Math" panose="02040503050406030204" pitchFamily="18" charset="0"/>
                        <a:ea typeface="Cambria Math" panose="02040503050406030204" pitchFamily="18" charset="0"/>
                      </a:rPr>
                      <m:t>15×</m:t>
                    </m:r>
                    <m:d>
                      <m:dPr>
                        <m:ctrlPr>
                          <a:rPr lang="en-US" altLang="zh-CN" sz="2700" b="0" i="1" smtClean="0">
                            <a:solidFill>
                              <a:srgbClr val="002060"/>
                            </a:solidFill>
                            <a:latin typeface="Cambria Math" panose="02040503050406030204" pitchFamily="18" charset="0"/>
                            <a:ea typeface="Cambria Math" panose="02040503050406030204" pitchFamily="18" charset="0"/>
                          </a:rPr>
                        </m:ctrlPr>
                      </m:dPr>
                      <m:e>
                        <m:r>
                          <a:rPr lang="en-US" altLang="zh-CN" sz="2700" b="0" i="1" smtClean="0">
                            <a:solidFill>
                              <a:srgbClr val="002060"/>
                            </a:solidFill>
                            <a:latin typeface="Cambria Math" panose="02040503050406030204" pitchFamily="18" charset="0"/>
                            <a:ea typeface="Cambria Math" panose="02040503050406030204" pitchFamily="18" charset="0"/>
                          </a:rPr>
                          <m:t>2×3−1</m:t>
                        </m:r>
                      </m:e>
                    </m:d>
                    <m:r>
                      <a:rPr lang="en-US" altLang="zh-CN" sz="2700" b="0" i="1" smtClean="0">
                        <a:solidFill>
                          <a:srgbClr val="002060"/>
                        </a:solidFill>
                        <a:latin typeface="Cambria Math" panose="02040503050406030204" pitchFamily="18" charset="0"/>
                        <a:ea typeface="Cambria Math" panose="02040503050406030204" pitchFamily="18" charset="0"/>
                      </a:rPr>
                      <m:t>=75</m:t>
                    </m:r>
                  </m:oMath>
                </a14:m>
                <a:r>
                  <a:rPr lang="en-US" altLang="zh-CN" sz="2700" dirty="0">
                    <a:solidFill>
                      <a:srgbClr val="002060"/>
                    </a:solidFill>
                    <a:latin typeface="Cambria Math" panose="02040503050406030204" pitchFamily="18" charset="0"/>
                    <a:ea typeface="Cambria Math" panose="02040503050406030204" pitchFamily="18" charset="0"/>
                  </a:rPr>
                  <a:t>]</a:t>
                </a:r>
              </a:p>
              <a:p>
                <a:pPr>
                  <a:buFont typeface="Wingdings" panose="05000000000000000000" pitchFamily="2" charset="2"/>
                  <a:buChar char="p"/>
                </a:pPr>
                <a:r>
                  <a:rPr lang="en-US" altLang="zh-CN" sz="2700" dirty="0">
                    <a:solidFill>
                      <a:srgbClr val="002060"/>
                    </a:solidFill>
                    <a:latin typeface="Cambria Math" panose="02040503050406030204" pitchFamily="18" charset="0"/>
                    <a:ea typeface="Cambria Math" panose="02040503050406030204" pitchFamily="18" charset="0"/>
                  </a:rPr>
                  <a:t>  </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x</a:t>
                </a:r>
                <a:r>
                  <a:rPr lang="en-US" altLang="zh-CN" sz="2700" baseline="-25000" dirty="0">
                    <a:solidFill>
                      <a:schemeClr val="accent6">
                        <a:lumMod val="50000"/>
                      </a:schemeClr>
                    </a:solidFill>
                    <a:latin typeface="Cambria Math" panose="02040503050406030204" pitchFamily="18" charset="0"/>
                    <a:ea typeface="Cambria Math" panose="02040503050406030204" pitchFamily="18" charset="0"/>
                  </a:rPr>
                  <a:t>2</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a:t>
                </a:r>
                <a:r>
                  <a:rPr lang="en-US" altLang="zh-CN" sz="2700" i="1" dirty="0">
                    <a:solidFill>
                      <a:schemeClr val="accent6">
                        <a:lumMod val="50000"/>
                      </a:schemeClr>
                    </a:solidFill>
                    <a:latin typeface="Cambria Math" panose="02040503050406030204" pitchFamily="18" charset="0"/>
                    <a:ea typeface="Cambria Math" panose="02040503050406030204" pitchFamily="18" charset="0"/>
                  </a:rPr>
                  <a:t>element</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 = d;   x</a:t>
                </a:r>
                <a:r>
                  <a:rPr lang="en-US" altLang="zh-CN" sz="2700" baseline="-25000" dirty="0">
                    <a:solidFill>
                      <a:schemeClr val="accent6">
                        <a:lumMod val="50000"/>
                      </a:schemeClr>
                    </a:solidFill>
                    <a:latin typeface="Cambria Math" panose="02040503050406030204" pitchFamily="18" charset="0"/>
                    <a:ea typeface="Cambria Math" panose="02040503050406030204" pitchFamily="18" charset="0"/>
                  </a:rPr>
                  <a:t>2</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a:t>
                </a:r>
                <a:r>
                  <a:rPr lang="en-US" altLang="zh-CN" sz="2700" i="1" dirty="0">
                    <a:solidFill>
                      <a:schemeClr val="accent6">
                        <a:lumMod val="50000"/>
                      </a:schemeClr>
                    </a:solidFill>
                    <a:latin typeface="Cambria Math" panose="02040503050406030204" pitchFamily="18" charset="0"/>
                    <a:ea typeface="Cambria Math" panose="02040503050406030204" pitchFamily="18" charset="0"/>
                  </a:rPr>
                  <a:t>value</a:t>
                </a:r>
                <a:r>
                  <a:rPr lang="en-US" altLang="zh-CN" sz="2700" dirty="0">
                    <a:solidFill>
                      <a:schemeClr val="accent6">
                        <a:lumMod val="50000"/>
                      </a:schemeClr>
                    </a:solidFill>
                    <a:latin typeface="Cambria Math" panose="02040503050406030204" pitchFamily="18" charset="0"/>
                    <a:ea typeface="Cambria Math" panose="02040503050406030204" pitchFamily="18" charset="0"/>
                  </a:rPr>
                  <a:t>=2; [</a:t>
                </a:r>
                <a14:m>
                  <m:oMath xmlns:m="http://schemas.openxmlformats.org/officeDocument/2006/math">
                    <m:r>
                      <a:rPr lang="en-US" altLang="zh-CN" sz="2700" b="0" i="1" smtClean="0">
                        <a:solidFill>
                          <a:schemeClr val="accent6">
                            <a:lumMod val="50000"/>
                          </a:schemeClr>
                        </a:solidFill>
                        <a:latin typeface="Cambria Math" panose="02040503050406030204" pitchFamily="18" charset="0"/>
                        <a:ea typeface="Cambria Math" panose="02040503050406030204" pitchFamily="18" charset="0"/>
                      </a:rPr>
                      <m:t>15×</m:t>
                    </m:r>
                    <m:d>
                      <m:dPr>
                        <m:ctrlPr>
                          <a:rPr lang="en-US" altLang="zh-CN" sz="2700" b="0" i="1" smtClean="0">
                            <a:solidFill>
                              <a:schemeClr val="accent6">
                                <a:lumMod val="50000"/>
                              </a:schemeClr>
                            </a:solidFill>
                            <a:latin typeface="Cambria Math" panose="02040503050406030204" pitchFamily="18" charset="0"/>
                            <a:ea typeface="Cambria Math" panose="02040503050406030204" pitchFamily="18" charset="0"/>
                          </a:rPr>
                        </m:ctrlPr>
                      </m:dPr>
                      <m:e>
                        <m:r>
                          <a:rPr lang="en-US" altLang="zh-CN" sz="2700" b="0" i="1" smtClean="0">
                            <a:solidFill>
                              <a:schemeClr val="accent6">
                                <a:lumMod val="50000"/>
                              </a:schemeClr>
                            </a:solidFill>
                            <a:latin typeface="Cambria Math" panose="02040503050406030204" pitchFamily="18" charset="0"/>
                            <a:ea typeface="Cambria Math" panose="02040503050406030204" pitchFamily="18" charset="0"/>
                          </a:rPr>
                          <m:t>2×2−1</m:t>
                        </m:r>
                      </m:e>
                    </m:d>
                    <m:r>
                      <a:rPr lang="en-US" altLang="zh-CN" sz="2700" b="0" i="1" smtClean="0">
                        <a:solidFill>
                          <a:schemeClr val="accent6">
                            <a:lumMod val="50000"/>
                          </a:schemeClr>
                        </a:solidFill>
                        <a:latin typeface="Cambria Math" panose="02040503050406030204" pitchFamily="18" charset="0"/>
                        <a:ea typeface="Cambria Math" panose="02040503050406030204" pitchFamily="18" charset="0"/>
                      </a:rPr>
                      <m:t>=45</m:t>
                    </m:r>
                  </m:oMath>
                </a14:m>
                <a:r>
                  <a:rPr lang="en-US" altLang="zh-CN" sz="2700" dirty="0">
                    <a:solidFill>
                      <a:schemeClr val="accent6">
                        <a:lumMod val="50000"/>
                      </a:schemeClr>
                    </a:solidFill>
                    <a:latin typeface="Cambria Math" panose="02040503050406030204" pitchFamily="18" charset="0"/>
                    <a:ea typeface="Cambria Math" panose="02040503050406030204" pitchFamily="18" charset="0"/>
                  </a:rPr>
                  <a:t>]</a:t>
                </a:r>
              </a:p>
              <a:p>
                <a:pPr>
                  <a:buFont typeface="Wingdings" panose="05000000000000000000" pitchFamily="2" charset="2"/>
                  <a:buChar char="p"/>
                </a:pPr>
                <a:r>
                  <a:rPr lang="en-US" altLang="zh-CN" sz="2700" dirty="0">
                    <a:solidFill>
                      <a:srgbClr val="002060"/>
                    </a:solidFill>
                    <a:latin typeface="Cambria Math" panose="02040503050406030204" pitchFamily="18" charset="0"/>
                    <a:ea typeface="Cambria Math" panose="02040503050406030204" pitchFamily="18" charset="0"/>
                  </a:rPr>
                  <a:t>  </a:t>
                </a:r>
                <a:r>
                  <a:rPr lang="en-US" altLang="zh-CN" sz="2700" dirty="0">
                    <a:solidFill>
                      <a:schemeClr val="accent4">
                        <a:lumMod val="50000"/>
                      </a:schemeClr>
                    </a:solidFill>
                    <a:latin typeface="Cambria Math" panose="02040503050406030204" pitchFamily="18" charset="0"/>
                    <a:ea typeface="Cambria Math" panose="02040503050406030204" pitchFamily="18" charset="0"/>
                  </a:rPr>
                  <a:t>x</a:t>
                </a:r>
                <a:r>
                  <a:rPr lang="en-US" altLang="zh-CN" sz="2700" baseline="-25000" dirty="0">
                    <a:solidFill>
                      <a:schemeClr val="accent4">
                        <a:lumMod val="50000"/>
                      </a:schemeClr>
                    </a:solidFill>
                    <a:latin typeface="Cambria Math" panose="02040503050406030204" pitchFamily="18" charset="0"/>
                    <a:ea typeface="Cambria Math" panose="02040503050406030204" pitchFamily="18" charset="0"/>
                  </a:rPr>
                  <a:t>3</a:t>
                </a:r>
                <a:r>
                  <a:rPr lang="en-US" altLang="zh-CN" sz="2700" dirty="0">
                    <a:solidFill>
                      <a:schemeClr val="accent4">
                        <a:lumMod val="50000"/>
                      </a:schemeClr>
                    </a:solidFill>
                    <a:latin typeface="Cambria Math" panose="02040503050406030204" pitchFamily="18" charset="0"/>
                    <a:ea typeface="Cambria Math" panose="02040503050406030204" pitchFamily="18" charset="0"/>
                  </a:rPr>
                  <a:t>.</a:t>
                </a:r>
                <a:r>
                  <a:rPr lang="en-US" altLang="zh-CN" sz="2700" i="1" dirty="0">
                    <a:solidFill>
                      <a:schemeClr val="accent4">
                        <a:lumMod val="50000"/>
                      </a:schemeClr>
                    </a:solidFill>
                    <a:latin typeface="Cambria Math" panose="02040503050406030204" pitchFamily="18" charset="0"/>
                    <a:ea typeface="Cambria Math" panose="02040503050406030204" pitchFamily="18" charset="0"/>
                  </a:rPr>
                  <a:t>element</a:t>
                </a:r>
                <a:r>
                  <a:rPr lang="en-US" altLang="zh-CN" sz="2700" dirty="0">
                    <a:solidFill>
                      <a:schemeClr val="accent4">
                        <a:lumMod val="50000"/>
                      </a:schemeClr>
                    </a:solidFill>
                    <a:latin typeface="Cambria Math" panose="02040503050406030204" pitchFamily="18" charset="0"/>
                    <a:ea typeface="Cambria Math" panose="02040503050406030204" pitchFamily="18" charset="0"/>
                  </a:rPr>
                  <a:t> = a;   x</a:t>
                </a:r>
                <a:r>
                  <a:rPr lang="en-US" altLang="zh-CN" sz="2700" baseline="-25000" dirty="0">
                    <a:solidFill>
                      <a:schemeClr val="accent4">
                        <a:lumMod val="50000"/>
                      </a:schemeClr>
                    </a:solidFill>
                    <a:latin typeface="Cambria Math" panose="02040503050406030204" pitchFamily="18" charset="0"/>
                    <a:ea typeface="Cambria Math" panose="02040503050406030204" pitchFamily="18" charset="0"/>
                  </a:rPr>
                  <a:t>1</a:t>
                </a:r>
                <a:r>
                  <a:rPr lang="en-US" altLang="zh-CN" sz="2700" dirty="0">
                    <a:solidFill>
                      <a:schemeClr val="accent4">
                        <a:lumMod val="50000"/>
                      </a:schemeClr>
                    </a:solidFill>
                    <a:latin typeface="Cambria Math" panose="02040503050406030204" pitchFamily="18" charset="0"/>
                    <a:ea typeface="Cambria Math" panose="02040503050406030204" pitchFamily="18" charset="0"/>
                  </a:rPr>
                  <a:t>.</a:t>
                </a:r>
                <a:r>
                  <a:rPr lang="en-US" altLang="zh-CN" sz="2700" i="1" dirty="0">
                    <a:solidFill>
                      <a:schemeClr val="accent4">
                        <a:lumMod val="50000"/>
                      </a:schemeClr>
                    </a:solidFill>
                    <a:latin typeface="Cambria Math" panose="02040503050406030204" pitchFamily="18" charset="0"/>
                    <a:ea typeface="Cambria Math" panose="02040503050406030204" pitchFamily="18" charset="0"/>
                  </a:rPr>
                  <a:t>value</a:t>
                </a:r>
                <a:r>
                  <a:rPr lang="en-US" altLang="zh-CN" sz="2700" dirty="0">
                    <a:solidFill>
                      <a:schemeClr val="accent4">
                        <a:lumMod val="50000"/>
                      </a:schemeClr>
                    </a:solidFill>
                    <a:latin typeface="Cambria Math" panose="02040503050406030204" pitchFamily="18" charset="0"/>
                    <a:ea typeface="Cambria Math" panose="02040503050406030204" pitchFamily="18" charset="0"/>
                  </a:rPr>
                  <a:t>=2; [</a:t>
                </a:r>
                <a14:m>
                  <m:oMath xmlns:m="http://schemas.openxmlformats.org/officeDocument/2006/math">
                    <m:r>
                      <a:rPr lang="en-US" altLang="zh-CN" sz="2700" b="0" i="1" smtClean="0">
                        <a:solidFill>
                          <a:schemeClr val="accent4">
                            <a:lumMod val="50000"/>
                          </a:schemeClr>
                        </a:solidFill>
                        <a:latin typeface="Cambria Math" panose="02040503050406030204" pitchFamily="18" charset="0"/>
                        <a:ea typeface="Cambria Math" panose="02040503050406030204" pitchFamily="18" charset="0"/>
                      </a:rPr>
                      <m:t>15×</m:t>
                    </m:r>
                    <m:d>
                      <m:dPr>
                        <m:ctrlPr>
                          <a:rPr lang="en-US" altLang="zh-CN" sz="2700" b="0" i="1" smtClean="0">
                            <a:solidFill>
                              <a:schemeClr val="accent4">
                                <a:lumMod val="50000"/>
                              </a:schemeClr>
                            </a:solidFill>
                            <a:latin typeface="Cambria Math" panose="02040503050406030204" pitchFamily="18" charset="0"/>
                            <a:ea typeface="Cambria Math" panose="02040503050406030204" pitchFamily="18" charset="0"/>
                          </a:rPr>
                        </m:ctrlPr>
                      </m:dPr>
                      <m:e>
                        <m:r>
                          <a:rPr lang="en-US" altLang="zh-CN" sz="2700" b="0" i="1" smtClean="0">
                            <a:solidFill>
                              <a:schemeClr val="accent4">
                                <a:lumMod val="50000"/>
                              </a:schemeClr>
                            </a:solidFill>
                            <a:latin typeface="Cambria Math" panose="02040503050406030204" pitchFamily="18" charset="0"/>
                            <a:ea typeface="Cambria Math" panose="02040503050406030204" pitchFamily="18" charset="0"/>
                          </a:rPr>
                          <m:t>2×2−1</m:t>
                        </m:r>
                      </m:e>
                    </m:d>
                    <m:r>
                      <a:rPr lang="en-US" altLang="zh-CN" sz="2700" b="0" i="1" smtClean="0">
                        <a:solidFill>
                          <a:schemeClr val="accent4">
                            <a:lumMod val="50000"/>
                          </a:schemeClr>
                        </a:solidFill>
                        <a:latin typeface="Cambria Math" panose="02040503050406030204" pitchFamily="18" charset="0"/>
                        <a:ea typeface="Cambria Math" panose="02040503050406030204" pitchFamily="18" charset="0"/>
                      </a:rPr>
                      <m:t>=45</m:t>
                    </m:r>
                  </m:oMath>
                </a14:m>
                <a:r>
                  <a:rPr lang="en-US" altLang="zh-CN" sz="2700" dirty="0">
                    <a:solidFill>
                      <a:schemeClr val="accent4">
                        <a:lumMod val="50000"/>
                      </a:schemeClr>
                    </a:solidFill>
                    <a:latin typeface="Cambria Math" panose="02040503050406030204" pitchFamily="18" charset="0"/>
                    <a:ea typeface="Cambria Math" panose="02040503050406030204" pitchFamily="18" charset="0"/>
                  </a:rPr>
                  <a:t>]</a:t>
                </a:r>
              </a:p>
              <a:p>
                <a:pPr marL="89154" indent="0">
                  <a:buNone/>
                </a:pPr>
                <a:r>
                  <a:rPr lang="en-US" altLang="zh-CN" sz="2700" dirty="0">
                    <a:solidFill>
                      <a:srgbClr val="0070C0"/>
                    </a:solidFill>
                    <a:latin typeface="Cambria Math" panose="02040503050406030204" pitchFamily="18" charset="0"/>
                    <a:ea typeface="Cambria Math" panose="02040503050406030204" pitchFamily="18" charset="0"/>
                  </a:rPr>
                  <a:t>X</a:t>
                </a:r>
                <a:r>
                  <a:rPr lang="en-US" altLang="zh-CN" sz="2700" baseline="-25000" dirty="0">
                    <a:solidFill>
                      <a:srgbClr val="0070C0"/>
                    </a:solidFill>
                    <a:latin typeface="Cambria Math" panose="02040503050406030204" pitchFamily="18" charset="0"/>
                    <a:ea typeface="Cambria Math" panose="02040503050406030204" pitchFamily="18" charset="0"/>
                  </a:rPr>
                  <a:t>1</a:t>
                </a:r>
                <a:r>
                  <a:rPr lang="zh-CN" altLang="en-US" sz="2700" dirty="0">
                    <a:solidFill>
                      <a:srgbClr val="0070C0"/>
                    </a:solidFill>
                    <a:latin typeface="Cambria Math" panose="02040503050406030204" pitchFamily="18" charset="0"/>
                    <a:ea typeface="方正卡通简体" panose="03000509000000000000" pitchFamily="65" charset="-122"/>
                  </a:rPr>
                  <a:t>估计</a:t>
                </a:r>
                <a:r>
                  <a:rPr lang="en-US" altLang="zh-CN" sz="2700" dirty="0">
                    <a:solidFill>
                      <a:srgbClr val="0070C0"/>
                    </a:solidFill>
                    <a:latin typeface="Cambria Math" panose="02040503050406030204" pitchFamily="18" charset="0"/>
                    <a:ea typeface="Cambria Math" panose="02040503050406030204" pitchFamily="18" charset="0"/>
                  </a:rPr>
                  <a:t>75</a:t>
                </a:r>
                <a:r>
                  <a:rPr lang="zh-CN" altLang="en-US" sz="2700" dirty="0">
                    <a:solidFill>
                      <a:srgbClr val="0070C0"/>
                    </a:solidFill>
                    <a:latin typeface="Cambria Math" panose="02040503050406030204" pitchFamily="18" charset="0"/>
                    <a:ea typeface="方正卡通简体" panose="03000509000000000000" pitchFamily="65" charset="-122"/>
                  </a:rPr>
                  <a:t>； </a:t>
                </a:r>
                <a:r>
                  <a:rPr lang="en-US" altLang="zh-CN" sz="2700" dirty="0">
                    <a:solidFill>
                      <a:srgbClr val="0070C0"/>
                    </a:solidFill>
                    <a:latin typeface="Cambria Math" panose="02040503050406030204" pitchFamily="18" charset="0"/>
                    <a:ea typeface="Cambria Math" panose="02040503050406030204" pitchFamily="18" charset="0"/>
                  </a:rPr>
                  <a:t>X</a:t>
                </a:r>
                <a:r>
                  <a:rPr lang="en-US" altLang="zh-CN" sz="2700" baseline="-25000" dirty="0">
                    <a:solidFill>
                      <a:srgbClr val="0070C0"/>
                    </a:solidFill>
                    <a:latin typeface="Cambria Math" panose="02040503050406030204" pitchFamily="18" charset="0"/>
                    <a:ea typeface="Cambria Math" panose="02040503050406030204" pitchFamily="18" charset="0"/>
                  </a:rPr>
                  <a:t>2</a:t>
                </a:r>
                <a:r>
                  <a:rPr lang="zh-CN" altLang="en-US" sz="2700" dirty="0">
                    <a:solidFill>
                      <a:srgbClr val="0070C0"/>
                    </a:solidFill>
                    <a:latin typeface="Cambria Math" panose="02040503050406030204" pitchFamily="18" charset="0"/>
                    <a:ea typeface="方正卡通简体" panose="03000509000000000000" pitchFamily="65" charset="-122"/>
                  </a:rPr>
                  <a:t>和</a:t>
                </a:r>
                <a:r>
                  <a:rPr lang="en-US" altLang="zh-CN" sz="2700" dirty="0">
                    <a:solidFill>
                      <a:srgbClr val="0070C0"/>
                    </a:solidFill>
                    <a:latin typeface="Cambria Math" panose="02040503050406030204" pitchFamily="18" charset="0"/>
                    <a:ea typeface="Cambria Math" panose="02040503050406030204" pitchFamily="18" charset="0"/>
                  </a:rPr>
                  <a:t>X</a:t>
                </a:r>
                <a:r>
                  <a:rPr lang="en-US" altLang="zh-CN" sz="2700" baseline="-25000" dirty="0">
                    <a:solidFill>
                      <a:srgbClr val="0070C0"/>
                    </a:solidFill>
                    <a:latin typeface="Cambria Math" panose="02040503050406030204" pitchFamily="18" charset="0"/>
                    <a:ea typeface="Cambria Math" panose="02040503050406030204" pitchFamily="18" charset="0"/>
                  </a:rPr>
                  <a:t>3</a:t>
                </a:r>
                <a:r>
                  <a:rPr lang="zh-CN" altLang="en-US" sz="2700" dirty="0">
                    <a:solidFill>
                      <a:srgbClr val="0070C0"/>
                    </a:solidFill>
                    <a:latin typeface="Cambria Math" panose="02040503050406030204" pitchFamily="18" charset="0"/>
                    <a:ea typeface="方正卡通简体" panose="03000509000000000000" pitchFamily="65" charset="-122"/>
                  </a:rPr>
                  <a:t>估计</a:t>
                </a:r>
                <a:r>
                  <a:rPr lang="en-US" altLang="zh-CN" sz="2700" dirty="0">
                    <a:solidFill>
                      <a:srgbClr val="0070C0"/>
                    </a:solidFill>
                    <a:latin typeface="Cambria Math" panose="02040503050406030204" pitchFamily="18" charset="0"/>
                    <a:ea typeface="Cambria Math" panose="02040503050406030204" pitchFamily="18" charset="0"/>
                  </a:rPr>
                  <a:t>45</a:t>
                </a:r>
                <a:r>
                  <a:rPr lang="zh-CN" altLang="en-US" sz="2700" dirty="0">
                    <a:solidFill>
                      <a:srgbClr val="0070C0"/>
                    </a:solidFill>
                    <a:latin typeface="Cambria Math" panose="02040503050406030204" pitchFamily="18" charset="0"/>
                    <a:ea typeface="方正卡通简体" panose="03000509000000000000" pitchFamily="65" charset="-122"/>
                  </a:rPr>
                  <a:t>，平均值为</a:t>
                </a:r>
                <a:r>
                  <a:rPr lang="en-US" altLang="zh-CN" sz="2700" dirty="0">
                    <a:solidFill>
                      <a:srgbClr val="0070C0"/>
                    </a:solidFill>
                    <a:latin typeface="Cambria Math" panose="02040503050406030204" pitchFamily="18" charset="0"/>
                    <a:ea typeface="Cambria Math" panose="02040503050406030204" pitchFamily="18" charset="0"/>
                  </a:rPr>
                  <a:t>55  </a:t>
                </a:r>
                <a:r>
                  <a:rPr lang="zh-CN" altLang="en-US" sz="2700" dirty="0">
                    <a:solidFill>
                      <a:srgbClr val="0070C0"/>
                    </a:solidFill>
                    <a:latin typeface="Cambria Math" panose="02040503050406030204" pitchFamily="18" charset="0"/>
                    <a:ea typeface="方正卡通简体" panose="03000509000000000000" pitchFamily="65" charset="-122"/>
                  </a:rPr>
                  <a:t>非常接近</a:t>
                </a:r>
                <a:endParaRPr lang="en-US" altLang="zh-CN" sz="2700" dirty="0">
                  <a:solidFill>
                    <a:srgbClr val="0070C0"/>
                  </a:solidFill>
                  <a:latin typeface="Cambria Math" panose="02040503050406030204" pitchFamily="18" charset="0"/>
                  <a:ea typeface="Cambria Math" panose="02040503050406030204" pitchFamily="18" charset="0"/>
                </a:endParaRPr>
              </a:p>
              <a:p>
                <a:pPr marL="89154" indent="0">
                  <a:buNone/>
                </a:pPr>
                <a:endParaRPr lang="en-US" altLang="zh-CN" sz="2700" dirty="0">
                  <a:solidFill>
                    <a:srgbClr val="002060"/>
                  </a:solidFill>
                  <a:latin typeface="Cambria Math" panose="02040503050406030204" pitchFamily="18" charset="0"/>
                  <a:ea typeface="Cambria Math" panose="02040503050406030204" pitchFamily="18" charset="0"/>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1" y="1655065"/>
                <a:ext cx="8920400" cy="4139945"/>
              </a:xfrm>
              <a:blipFill>
                <a:blip r:embed="rId3"/>
                <a:stretch>
                  <a:fillRect l="-711" t="-1529"/>
                </a:stretch>
              </a:blipFill>
            </p:spPr>
            <p:txBody>
              <a:bodyPr/>
              <a:lstStyle/>
              <a:p>
                <a:r>
                  <a:rPr lang="zh-CN" altLang="en-US">
                    <a:noFill/>
                  </a:rPr>
                  <a:t> </a:t>
                </a:r>
              </a:p>
            </p:txBody>
          </p:sp>
        </mc:Fallback>
      </mc:AlternateContent>
      <p:sp>
        <p:nvSpPr>
          <p:cNvPr id="9" name="矩形 8"/>
          <p:cNvSpPr/>
          <p:nvPr/>
        </p:nvSpPr>
        <p:spPr>
          <a:xfrm>
            <a:off x="171450" y="2582416"/>
            <a:ext cx="5143500" cy="784830"/>
          </a:xfrm>
          <a:prstGeom prst="rect">
            <a:avLst/>
          </a:prstGeom>
          <a:solidFill>
            <a:schemeClr val="accent2">
              <a:lumMod val="20000"/>
              <a:lumOff val="80000"/>
            </a:schemeClr>
          </a:solidFill>
        </p:spPr>
        <p:txBody>
          <a:bodyPr wrap="square">
            <a:spAutoFit/>
          </a:bodyPr>
          <a:lstStyle/>
          <a:p>
            <a:r>
              <a:rPr lang="pt-BR" sz="2250" dirty="0"/>
              <a:t>a, b, </a:t>
            </a:r>
            <a:r>
              <a:rPr lang="pt-BR" sz="2250" b="1" dirty="0">
                <a:solidFill>
                  <a:srgbClr val="FF0000"/>
                </a:solidFill>
              </a:rPr>
              <a:t>c</a:t>
            </a:r>
            <a:r>
              <a:rPr lang="pt-BR" sz="2250" dirty="0"/>
              <a:t>, b, d, a, </a:t>
            </a:r>
            <a:r>
              <a:rPr lang="pt-BR" sz="2250" dirty="0">
                <a:solidFill>
                  <a:srgbClr val="0000FF"/>
                </a:solidFill>
              </a:rPr>
              <a:t>c</a:t>
            </a:r>
            <a:r>
              <a:rPr lang="pt-BR" sz="2250" dirty="0"/>
              <a:t>, </a:t>
            </a:r>
            <a:r>
              <a:rPr lang="pt-BR" sz="2250" dirty="0">
                <a:solidFill>
                  <a:srgbClr val="FF0000"/>
                </a:solidFill>
              </a:rPr>
              <a:t>d</a:t>
            </a:r>
            <a:r>
              <a:rPr lang="pt-BR" sz="2250" dirty="0"/>
              <a:t>, a,   b,   d,   </a:t>
            </a:r>
            <a:r>
              <a:rPr lang="pt-BR" sz="2250" dirty="0">
                <a:solidFill>
                  <a:srgbClr val="0000FF"/>
                </a:solidFill>
              </a:rPr>
              <a:t>c</a:t>
            </a:r>
            <a:r>
              <a:rPr lang="pt-BR" sz="2250" dirty="0"/>
              <a:t>,   </a:t>
            </a:r>
            <a:r>
              <a:rPr lang="pt-BR" sz="2250" dirty="0">
                <a:solidFill>
                  <a:srgbClr val="FF0000"/>
                </a:solidFill>
              </a:rPr>
              <a:t>a</a:t>
            </a:r>
            <a:r>
              <a:rPr lang="pt-BR" sz="2250" dirty="0"/>
              <a:t>,   a,  b</a:t>
            </a:r>
          </a:p>
          <a:p>
            <a:r>
              <a:rPr lang="pt-BR" sz="2250" dirty="0"/>
              <a:t>1   2  </a:t>
            </a:r>
            <a:r>
              <a:rPr lang="pt-BR" sz="2250" dirty="0">
                <a:solidFill>
                  <a:srgbClr val="FF0000"/>
                </a:solidFill>
              </a:rPr>
              <a:t>3</a:t>
            </a:r>
            <a:r>
              <a:rPr lang="pt-BR" sz="2250" dirty="0"/>
              <a:t>  4   5  6   </a:t>
            </a:r>
            <a:r>
              <a:rPr lang="pt-BR" sz="2250" dirty="0">
                <a:solidFill>
                  <a:srgbClr val="0000FF"/>
                </a:solidFill>
              </a:rPr>
              <a:t>7 </a:t>
            </a:r>
            <a:r>
              <a:rPr lang="pt-BR" sz="2250" dirty="0"/>
              <a:t> </a:t>
            </a:r>
            <a:r>
              <a:rPr lang="pt-BR" sz="2250" dirty="0">
                <a:solidFill>
                  <a:srgbClr val="FF0000"/>
                </a:solidFill>
              </a:rPr>
              <a:t>8 </a:t>
            </a:r>
            <a:r>
              <a:rPr lang="pt-BR" sz="2250" dirty="0"/>
              <a:t>  9   10  11  </a:t>
            </a:r>
            <a:r>
              <a:rPr lang="pt-BR" sz="2250" dirty="0">
                <a:solidFill>
                  <a:srgbClr val="0000FF"/>
                </a:solidFill>
              </a:rPr>
              <a:t>12</a:t>
            </a:r>
            <a:r>
              <a:rPr lang="pt-BR" sz="2250" dirty="0"/>
              <a:t>   </a:t>
            </a:r>
            <a:r>
              <a:rPr lang="pt-BR" sz="2250" dirty="0">
                <a:solidFill>
                  <a:srgbClr val="FF0000"/>
                </a:solidFill>
              </a:rPr>
              <a:t>13</a:t>
            </a:r>
            <a:r>
              <a:rPr lang="pt-BR" sz="2250" dirty="0"/>
              <a:t> 14 15.</a:t>
            </a:r>
            <a:endParaRPr lang="en-US" sz="2250" dirty="0"/>
          </a:p>
        </p:txBody>
      </p:sp>
    </p:spTree>
    <p:extLst>
      <p:ext uri="{BB962C8B-B14F-4D97-AF65-F5344CB8AC3E}">
        <p14:creationId xmlns:p14="http://schemas.microsoft.com/office/powerpoint/2010/main" val="71843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4.6    </a:t>
            </a:r>
            <a:r>
              <a:rPr lang="zh-CN" altLang="en-US" dirty="0">
                <a:latin typeface="Cambria Math" panose="02040503050406030204" pitchFamily="18" charset="0"/>
                <a:ea typeface="方正卡通简体" panose="03000509000000000000" pitchFamily="65" charset="-122"/>
              </a:rPr>
              <a:t>窗口内的计数问题</a:t>
            </a:r>
          </a:p>
        </p:txBody>
      </p:sp>
      <p:sp>
        <p:nvSpPr>
          <p:cNvPr id="5" name="灯片编号占位符 4"/>
          <p:cNvSpPr>
            <a:spLocks noGrp="1"/>
          </p:cNvSpPr>
          <p:nvPr>
            <p:ph type="sldNum" sz="quarter" idx="12"/>
          </p:nvPr>
        </p:nvSpPr>
        <p:spPr/>
        <p:txBody>
          <a:bodyPr/>
          <a:lstStyle/>
          <a:p>
            <a:fld id="{19B12225-5612-419B-A8D5-4B8EEE4C217E}" type="slidenum">
              <a:rPr lang="en-US" smtClean="0"/>
              <a:pPr/>
              <a:t>68</a:t>
            </a:fld>
            <a:endParaRPr lang="en-US"/>
          </a:p>
        </p:txBody>
      </p:sp>
      <p:sp>
        <p:nvSpPr>
          <p:cNvPr id="13" name="内容占位符 2"/>
          <p:cNvSpPr>
            <a:spLocks noGrp="1"/>
          </p:cNvSpPr>
          <p:nvPr>
            <p:ph idx="1"/>
          </p:nvPr>
        </p:nvSpPr>
        <p:spPr>
          <a:xfrm>
            <a:off x="1" y="1655065"/>
            <a:ext cx="8920400" cy="4139945"/>
          </a:xfrm>
        </p:spPr>
        <p:txBody>
          <a:bodyPr>
            <a:normAutofit/>
          </a:bodyPr>
          <a:lstStyle/>
          <a:p>
            <a:pPr marL="89154" indent="0">
              <a:buNone/>
            </a:pPr>
            <a:r>
              <a:rPr lang="zh-CN" altLang="en-US" sz="2475" dirty="0">
                <a:solidFill>
                  <a:srgbClr val="002060"/>
                </a:solidFill>
                <a:latin typeface="Cambria Math" panose="02040503050406030204" pitchFamily="18" charset="0"/>
                <a:ea typeface="方正卡通简体" panose="03000509000000000000" pitchFamily="65" charset="-122"/>
              </a:rPr>
              <a:t>问题描述</a:t>
            </a:r>
            <a:endParaRPr lang="en-US" altLang="zh-CN" sz="2475" dirty="0">
              <a:solidFill>
                <a:srgbClr val="002060"/>
              </a:solidFill>
              <a:latin typeface="Cambria Math" panose="02040503050406030204" pitchFamily="18" charset="0"/>
              <a:ea typeface="Cambria Math" panose="02040503050406030204" pitchFamily="18" charset="0"/>
            </a:endParaRPr>
          </a:p>
          <a:p>
            <a:pPr marL="89154" indent="0">
              <a:buNone/>
            </a:pPr>
            <a:r>
              <a:rPr lang="zh-CN" altLang="en-US" sz="2475" dirty="0">
                <a:solidFill>
                  <a:srgbClr val="0070C0"/>
                </a:solidFill>
                <a:latin typeface="Cambria Math" panose="02040503050406030204" pitchFamily="18" charset="0"/>
                <a:ea typeface="方正卡通简体" panose="03000509000000000000" pitchFamily="65" charset="-122"/>
              </a:rPr>
              <a:t>假定有一个窗口大小为</a:t>
            </a:r>
            <a:r>
              <a:rPr lang="en-US" altLang="zh-CN" sz="2475" dirty="0">
                <a:solidFill>
                  <a:srgbClr val="0070C0"/>
                </a:solidFill>
                <a:latin typeface="Cambria Math" panose="02040503050406030204" pitchFamily="18" charset="0"/>
                <a:ea typeface="Cambria Math" panose="02040503050406030204" pitchFamily="18" charset="0"/>
              </a:rPr>
              <a:t>N</a:t>
            </a:r>
            <a:r>
              <a:rPr lang="zh-CN" altLang="en-US" sz="2475" dirty="0">
                <a:solidFill>
                  <a:srgbClr val="0070C0"/>
                </a:solidFill>
                <a:latin typeface="Cambria Math" panose="02040503050406030204" pitchFamily="18" charset="0"/>
                <a:ea typeface="方正卡通简体" panose="03000509000000000000" pitchFamily="65" charset="-122"/>
              </a:rPr>
              <a:t>的二进制流，我们希望在任何时候都能回答“对任意</a:t>
            </a:r>
            <a:r>
              <a:rPr lang="en-US" altLang="zh-CN" sz="2475" dirty="0">
                <a:solidFill>
                  <a:srgbClr val="0070C0"/>
                </a:solidFill>
                <a:latin typeface="Cambria Math" panose="02040503050406030204" pitchFamily="18" charset="0"/>
                <a:ea typeface="Cambria Math" panose="02040503050406030204" pitchFamily="18" charset="0"/>
              </a:rPr>
              <a:t>k&lt; N</a:t>
            </a:r>
            <a:r>
              <a:rPr lang="zh-CN" altLang="en-US" sz="2475" dirty="0">
                <a:solidFill>
                  <a:srgbClr val="0070C0"/>
                </a:solidFill>
                <a:latin typeface="Cambria Math" panose="02040503050406030204" pitchFamily="18" charset="0"/>
                <a:ea typeface="方正卡通简体" panose="03000509000000000000" pitchFamily="65" charset="-122"/>
              </a:rPr>
              <a:t>，最近</a:t>
            </a:r>
            <a:r>
              <a:rPr lang="en-US" altLang="zh-CN" sz="2475" dirty="0">
                <a:solidFill>
                  <a:srgbClr val="0070C0"/>
                </a:solidFill>
                <a:latin typeface="Cambria Math" panose="02040503050406030204" pitchFamily="18" charset="0"/>
                <a:ea typeface="Cambria Math" panose="02040503050406030204" pitchFamily="18" charset="0"/>
              </a:rPr>
              <a:t>k</a:t>
            </a:r>
            <a:r>
              <a:rPr lang="zh-CN" altLang="en-US" sz="2475" dirty="0">
                <a:solidFill>
                  <a:srgbClr val="0070C0"/>
                </a:solidFill>
                <a:latin typeface="Cambria Math" panose="02040503050406030204" pitchFamily="18" charset="0"/>
                <a:ea typeface="方正卡通简体" panose="03000509000000000000" pitchFamily="65" charset="-122"/>
              </a:rPr>
              <a:t>位中有多少个</a:t>
            </a:r>
            <a:r>
              <a:rPr lang="en-US" altLang="zh-CN" sz="2475" dirty="0">
                <a:solidFill>
                  <a:srgbClr val="0070C0"/>
                </a:solidFill>
                <a:latin typeface="Cambria Math" panose="02040503050406030204" pitchFamily="18" charset="0"/>
                <a:ea typeface="Cambria Math" panose="02040503050406030204" pitchFamily="18" charset="0"/>
              </a:rPr>
              <a:t>1?”</a:t>
            </a:r>
            <a:r>
              <a:rPr lang="zh-CN" altLang="en-US" sz="2475" dirty="0">
                <a:solidFill>
                  <a:srgbClr val="0070C0"/>
                </a:solidFill>
                <a:latin typeface="Cambria Math" panose="02040503050406030204" pitchFamily="18" charset="0"/>
                <a:ea typeface="方正卡通简体" panose="03000509000000000000" pitchFamily="65" charset="-122"/>
              </a:rPr>
              <a:t>形式的查询。</a:t>
            </a:r>
            <a:endParaRPr lang="en-US" altLang="zh-CN" sz="2475" dirty="0">
              <a:solidFill>
                <a:srgbClr val="0070C0"/>
              </a:solidFill>
              <a:latin typeface="Cambria Math" panose="02040503050406030204" pitchFamily="18" charset="0"/>
              <a:ea typeface="方正卡通简体" panose="03000509000000000000" pitchFamily="65" charset="-122"/>
            </a:endParaRPr>
          </a:p>
          <a:p>
            <a:pPr marL="89154" indent="0">
              <a:buNone/>
            </a:pPr>
            <a:r>
              <a:rPr lang="en-US" altLang="zh-CN" sz="2475" dirty="0">
                <a:solidFill>
                  <a:srgbClr val="0070C0"/>
                </a:solidFill>
                <a:latin typeface="Cambria Math" panose="02040503050406030204" pitchFamily="18" charset="0"/>
                <a:ea typeface="方正卡通简体" panose="03000509000000000000" pitchFamily="65" charset="-122"/>
              </a:rPr>
              <a:t>4.6.1 </a:t>
            </a:r>
            <a:r>
              <a:rPr lang="zh-CN" altLang="en-US" sz="2475" dirty="0">
                <a:solidFill>
                  <a:srgbClr val="0070C0"/>
                </a:solidFill>
                <a:latin typeface="Cambria Math" panose="02040503050406030204" pitchFamily="18" charset="0"/>
                <a:ea typeface="方正卡通简体" panose="03000509000000000000" pitchFamily="65" charset="-122"/>
              </a:rPr>
              <a:t>精确计数的开销</a:t>
            </a:r>
            <a:endParaRPr lang="en-US" altLang="zh-CN" sz="2475" dirty="0">
              <a:solidFill>
                <a:srgbClr val="0070C0"/>
              </a:solidFill>
              <a:latin typeface="Cambria Math" panose="02040503050406030204" pitchFamily="18" charset="0"/>
              <a:ea typeface="方正卡通简体" panose="03000509000000000000" pitchFamily="65" charset="-122"/>
            </a:endParaRPr>
          </a:p>
          <a:p>
            <a:pPr marL="89154" indent="0">
              <a:buNone/>
            </a:pPr>
            <a:r>
              <a:rPr lang="zh-CN" altLang="en-US" sz="2475" dirty="0">
                <a:solidFill>
                  <a:srgbClr val="0070C0"/>
                </a:solidFill>
                <a:latin typeface="Cambria Math" panose="02040503050406030204" pitchFamily="18" charset="0"/>
                <a:ea typeface="方正卡通简体" panose="03000509000000000000" pitchFamily="65" charset="-122"/>
              </a:rPr>
              <a:t>结论：必须要存储窗口中的所有</a:t>
            </a:r>
            <a:r>
              <a:rPr lang="en-US" altLang="zh-CN" sz="2475" dirty="0">
                <a:solidFill>
                  <a:srgbClr val="0070C0"/>
                </a:solidFill>
                <a:latin typeface="Cambria Math" panose="02040503050406030204" pitchFamily="18" charset="0"/>
                <a:ea typeface="方正卡通简体" panose="03000509000000000000" pitchFamily="65" charset="-122"/>
              </a:rPr>
              <a:t>N</a:t>
            </a:r>
            <a:r>
              <a:rPr lang="zh-CN" altLang="en-US" sz="2475" dirty="0">
                <a:solidFill>
                  <a:srgbClr val="0070C0"/>
                </a:solidFill>
                <a:latin typeface="Cambria Math" panose="02040503050406030204" pitchFamily="18" charset="0"/>
                <a:ea typeface="方正卡通简体" panose="03000509000000000000" pitchFamily="65" charset="-122"/>
              </a:rPr>
              <a:t>位数据</a:t>
            </a:r>
            <a:endParaRPr lang="en-US" altLang="zh-CN" sz="2475" dirty="0">
              <a:solidFill>
                <a:srgbClr val="0070C0"/>
              </a:solidFill>
              <a:latin typeface="Cambria Math" panose="02040503050406030204" pitchFamily="18" charset="0"/>
              <a:ea typeface="方正卡通简体" panose="03000509000000000000" pitchFamily="65" charset="-122"/>
            </a:endParaRPr>
          </a:p>
          <a:p>
            <a:pPr marL="89154" indent="0">
              <a:buNone/>
            </a:pPr>
            <a:r>
              <a:rPr lang="en-US" altLang="zh-CN" sz="2475" dirty="0">
                <a:solidFill>
                  <a:srgbClr val="002060"/>
                </a:solidFill>
                <a:latin typeface="Cambria Math" panose="02040503050406030204" pitchFamily="18" charset="0"/>
                <a:ea typeface="方正卡通简体" panose="03000509000000000000" pitchFamily="65" charset="-122"/>
              </a:rPr>
              <a:t>4.6.2 DGIM</a:t>
            </a:r>
            <a:r>
              <a:rPr lang="zh-CN" altLang="en-US" sz="2475" dirty="0">
                <a:solidFill>
                  <a:srgbClr val="002060"/>
                </a:solidFill>
                <a:latin typeface="Cambria Math" panose="02040503050406030204" pitchFamily="18" charset="0"/>
                <a:ea typeface="方正卡通简体" panose="03000509000000000000" pitchFamily="65" charset="-122"/>
              </a:rPr>
              <a:t>算法</a:t>
            </a: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r>
              <a:rPr lang="en-US" altLang="zh-CN" sz="2475" dirty="0" err="1">
                <a:solidFill>
                  <a:schemeClr val="accent2">
                    <a:lumMod val="50000"/>
                  </a:schemeClr>
                </a:solidFill>
                <a:latin typeface="Cambria Math" panose="02040503050406030204" pitchFamily="18" charset="0"/>
                <a:ea typeface="方正卡通简体" panose="03000509000000000000" pitchFamily="65" charset="-122"/>
              </a:rPr>
              <a:t>Datar-Gionis-Indyk-Motwani</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算法，该算法能够使用</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O(1og</a:t>
            </a:r>
            <a:r>
              <a:rPr lang="en-US" altLang="zh-CN" sz="2475" baseline="-25000" dirty="0">
                <a:solidFill>
                  <a:schemeClr val="accent2">
                    <a:lumMod val="50000"/>
                  </a:schemeClr>
                </a:solidFill>
                <a:latin typeface="Cambria Math" panose="02040503050406030204" pitchFamily="18" charset="0"/>
                <a:ea typeface="方正卡通简体" panose="03000509000000000000" pitchFamily="65" charset="-122"/>
              </a:rPr>
              <a:t>2</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N)</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位来表示大小为</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N</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位的窗口，同时能保证窗口内</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1</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数目的估计错误率不高于</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50%</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a:t>
            </a: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endParaRPr>
          </a:p>
          <a:p>
            <a:pPr marL="89154" indent="0">
              <a:buNone/>
            </a:pPr>
            <a:endParaRPr lang="zh-CN" altLang="en-US"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10689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4.6    </a:t>
            </a:r>
            <a:r>
              <a:rPr lang="zh-CN" altLang="en-US" dirty="0">
                <a:latin typeface="Cambria Math" panose="02040503050406030204" pitchFamily="18" charset="0"/>
                <a:ea typeface="方正卡通简体" panose="03000509000000000000" pitchFamily="65" charset="-122"/>
              </a:rPr>
              <a:t>窗口内的计数问题</a:t>
            </a:r>
          </a:p>
        </p:txBody>
      </p:sp>
      <p:sp>
        <p:nvSpPr>
          <p:cNvPr id="5" name="灯片编号占位符 4"/>
          <p:cNvSpPr>
            <a:spLocks noGrp="1"/>
          </p:cNvSpPr>
          <p:nvPr>
            <p:ph type="sldNum" sz="quarter" idx="12"/>
          </p:nvPr>
        </p:nvSpPr>
        <p:spPr/>
        <p:txBody>
          <a:bodyPr/>
          <a:lstStyle/>
          <a:p>
            <a:fld id="{19B12225-5612-419B-A8D5-4B8EEE4C217E}" type="slidenum">
              <a:rPr lang="en-US" smtClean="0"/>
              <a:pPr/>
              <a:t>69</a:t>
            </a:fld>
            <a:endParaRPr lang="en-US"/>
          </a:p>
        </p:txBody>
      </p:sp>
      <p:sp>
        <p:nvSpPr>
          <p:cNvPr id="13" name="内容占位符 2"/>
          <p:cNvSpPr>
            <a:spLocks noGrp="1"/>
          </p:cNvSpPr>
          <p:nvPr>
            <p:ph idx="1"/>
          </p:nvPr>
        </p:nvSpPr>
        <p:spPr>
          <a:xfrm>
            <a:off x="0" y="1655065"/>
            <a:ext cx="9144000" cy="4669535"/>
          </a:xfrm>
        </p:spPr>
        <p:txBody>
          <a:bodyPr>
            <a:normAutofit fontScale="85000" lnSpcReduction="10000"/>
          </a:bodyPr>
          <a:lstStyle/>
          <a:p>
            <a:pPr marL="89154" indent="0">
              <a:lnSpc>
                <a:spcPct val="120000"/>
              </a:lnSpc>
              <a:buNone/>
            </a:pPr>
            <a:r>
              <a:rPr lang="en-US" altLang="zh-CN" sz="2475" dirty="0">
                <a:solidFill>
                  <a:srgbClr val="002060"/>
                </a:solidFill>
                <a:latin typeface="Cambria Math" panose="02040503050406030204" pitchFamily="18" charset="0"/>
                <a:ea typeface="方正卡通简体" panose="03000509000000000000" pitchFamily="65" charset="-122"/>
              </a:rPr>
              <a:t>4.6.2 DGIM</a:t>
            </a:r>
            <a:r>
              <a:rPr lang="zh-CN" altLang="en-US" sz="2475" dirty="0">
                <a:solidFill>
                  <a:srgbClr val="002060"/>
                </a:solidFill>
                <a:latin typeface="Cambria Math" panose="02040503050406030204" pitchFamily="18" charset="0"/>
                <a:ea typeface="方正卡通简体" panose="03000509000000000000" pitchFamily="65" charset="-122"/>
              </a:rPr>
              <a:t>算法</a:t>
            </a: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lnSpc>
                <a:spcPct val="120000"/>
              </a:lnSpc>
              <a:buNone/>
            </a:pP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我们将整个窗口划分成多个桶，每个桶中包含</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a:t>
            </a:r>
          </a:p>
          <a:p>
            <a:pPr marL="89154" indent="0">
              <a:lnSpc>
                <a:spcPct val="120000"/>
              </a:lnSpc>
              <a:buNone/>
            </a:pP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(1)</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最右部的时间戳</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即最近的时间戳</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a:t>
            </a:r>
          </a:p>
          <a:p>
            <a:pPr marL="89154" indent="0">
              <a:lnSpc>
                <a:spcPct val="120000"/>
              </a:lnSpc>
              <a:buNone/>
            </a:pP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(2)</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桶中</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1</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的数目，数目必须是</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2</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的幂，我们将该数称为桶的大小。</a:t>
            </a:r>
            <a:b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b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endParaRPr>
          </a:p>
          <a:p>
            <a:pPr marL="89154" indent="0">
              <a:lnSpc>
                <a:spcPct val="120000"/>
              </a:lnSpc>
              <a:buNone/>
            </a:pPr>
            <a:r>
              <a:rPr lang="zh-CN" altLang="en-US" sz="2475" dirty="0">
                <a:solidFill>
                  <a:schemeClr val="accent1">
                    <a:lumMod val="50000"/>
                  </a:schemeClr>
                </a:solidFill>
                <a:latin typeface="Cambria Math" panose="02040503050406030204" pitchFamily="18" charset="0"/>
                <a:ea typeface="方正卡通简体" panose="03000509000000000000" pitchFamily="65" charset="-122"/>
              </a:rPr>
              <a:t>当流采用上述桶表示方法时，必须遵循以下</a:t>
            </a:r>
            <a:r>
              <a:rPr lang="en-US" altLang="zh-CN" sz="2475" dirty="0">
                <a:solidFill>
                  <a:schemeClr val="accent1">
                    <a:lumMod val="50000"/>
                  </a:schemeClr>
                </a:solidFill>
                <a:latin typeface="Cambria Math" panose="02040503050406030204" pitchFamily="18" charset="0"/>
                <a:ea typeface="方正卡通简体" panose="03000509000000000000" pitchFamily="65" charset="-122"/>
              </a:rPr>
              <a:t>6</a:t>
            </a:r>
            <a:r>
              <a:rPr lang="zh-CN" altLang="en-US" sz="2475" dirty="0">
                <a:solidFill>
                  <a:schemeClr val="accent1">
                    <a:lumMod val="50000"/>
                  </a:schemeClr>
                </a:solidFill>
                <a:latin typeface="Cambria Math" panose="02040503050406030204" pitchFamily="18" charset="0"/>
                <a:ea typeface="方正卡通简体" panose="03000509000000000000" pitchFamily="65" charset="-122"/>
              </a:rPr>
              <a:t>条规则</a:t>
            </a:r>
            <a:r>
              <a:rPr lang="en-US" altLang="zh-CN" sz="2475" dirty="0">
                <a:solidFill>
                  <a:schemeClr val="accent1">
                    <a:lumMod val="50000"/>
                  </a:schemeClr>
                </a:solidFill>
                <a:latin typeface="Cambria Math" panose="02040503050406030204" pitchFamily="18" charset="0"/>
                <a:ea typeface="方正卡通简体" panose="03000509000000000000" pitchFamily="65" charset="-122"/>
              </a:rPr>
              <a:t>:</a:t>
            </a:r>
          </a:p>
          <a:p>
            <a:pPr>
              <a:lnSpc>
                <a:spcPct val="120000"/>
              </a:lnSpc>
              <a:buFont typeface="Wingdings" panose="05000000000000000000" pitchFamily="2" charset="2"/>
              <a:buChar char="l"/>
            </a:pPr>
            <a:r>
              <a:rPr lang="zh-CN" altLang="en-US" sz="2475" dirty="0">
                <a:solidFill>
                  <a:srgbClr val="002060"/>
                </a:solidFill>
                <a:latin typeface="Cambria Math" panose="02040503050406030204" pitchFamily="18" charset="0"/>
                <a:ea typeface="方正卡通简体" panose="03000509000000000000" pitchFamily="65" charset="-122"/>
              </a:rPr>
              <a:t>桶最右部的位置上总是为</a:t>
            </a:r>
            <a:r>
              <a:rPr lang="en-US" altLang="zh-CN" sz="2475" dirty="0">
                <a:solidFill>
                  <a:srgbClr val="002060"/>
                </a:solidFill>
                <a:latin typeface="Cambria Math" panose="02040503050406030204" pitchFamily="18" charset="0"/>
                <a:ea typeface="方正卡通简体" panose="03000509000000000000" pitchFamily="65" charset="-122"/>
              </a:rPr>
              <a:t>1;</a:t>
            </a:r>
          </a:p>
          <a:p>
            <a:pPr>
              <a:lnSpc>
                <a:spcPct val="120000"/>
              </a:lnSpc>
              <a:buFont typeface="Wingdings" panose="05000000000000000000" pitchFamily="2" charset="2"/>
              <a:buChar char="l"/>
            </a:pPr>
            <a:r>
              <a:rPr lang="zh-CN" altLang="en-US" sz="2475" dirty="0">
                <a:solidFill>
                  <a:srgbClr val="002060"/>
                </a:solidFill>
                <a:latin typeface="Cambria Math" panose="02040503050406030204" pitchFamily="18" charset="0"/>
                <a:ea typeface="方正卡通简体" panose="03000509000000000000" pitchFamily="65" charset="-122"/>
              </a:rPr>
              <a:t>每个</a:t>
            </a:r>
            <a:r>
              <a:rPr lang="en-US" altLang="zh-CN" sz="2475" dirty="0">
                <a:solidFill>
                  <a:srgbClr val="002060"/>
                </a:solidFill>
                <a:latin typeface="Cambria Math" panose="02040503050406030204" pitchFamily="18" charset="0"/>
                <a:ea typeface="方正卡通简体" panose="03000509000000000000" pitchFamily="65" charset="-122"/>
              </a:rPr>
              <a:t>1</a:t>
            </a:r>
            <a:r>
              <a:rPr lang="zh-CN" altLang="en-US" sz="2475" dirty="0">
                <a:solidFill>
                  <a:srgbClr val="002060"/>
                </a:solidFill>
                <a:latin typeface="Cambria Math" panose="02040503050406030204" pitchFamily="18" charset="0"/>
                <a:ea typeface="方正卡通简体" panose="03000509000000000000" pitchFamily="65" charset="-122"/>
              </a:rPr>
              <a:t>的位置都在某个桶中</a:t>
            </a:r>
            <a:r>
              <a:rPr lang="en-US" altLang="zh-CN" sz="2475" dirty="0">
                <a:solidFill>
                  <a:srgbClr val="002060"/>
                </a:solidFill>
                <a:latin typeface="Cambria Math" panose="02040503050406030204" pitchFamily="18" charset="0"/>
                <a:ea typeface="方正卡通简体" panose="03000509000000000000" pitchFamily="65" charset="-122"/>
              </a:rPr>
              <a:t>;</a:t>
            </a:r>
          </a:p>
          <a:p>
            <a:pPr>
              <a:lnSpc>
                <a:spcPct val="120000"/>
              </a:lnSpc>
              <a:buFont typeface="Wingdings" panose="05000000000000000000" pitchFamily="2" charset="2"/>
              <a:buChar char="l"/>
            </a:pPr>
            <a:r>
              <a:rPr lang="zh-CN" altLang="en-US" sz="2475" dirty="0">
                <a:solidFill>
                  <a:srgbClr val="002060"/>
                </a:solidFill>
                <a:latin typeface="Cambria Math" panose="02040503050406030204" pitchFamily="18" charset="0"/>
                <a:ea typeface="方正卡通简体" panose="03000509000000000000" pitchFamily="65" charset="-122"/>
              </a:rPr>
              <a:t>一个位置只能属于一个桶</a:t>
            </a:r>
            <a:r>
              <a:rPr lang="en-US" altLang="zh-CN" sz="2475" dirty="0">
                <a:solidFill>
                  <a:srgbClr val="002060"/>
                </a:solidFill>
                <a:latin typeface="Cambria Math" panose="02040503050406030204" pitchFamily="18" charset="0"/>
                <a:ea typeface="方正卡通简体" panose="03000509000000000000" pitchFamily="65" charset="-122"/>
              </a:rPr>
              <a:t>;</a:t>
            </a:r>
          </a:p>
          <a:p>
            <a:pPr>
              <a:lnSpc>
                <a:spcPct val="120000"/>
              </a:lnSpc>
              <a:buFont typeface="Wingdings" panose="05000000000000000000" pitchFamily="2" charset="2"/>
              <a:buChar char="l"/>
            </a:pPr>
            <a:r>
              <a:rPr lang="zh-CN" altLang="en-US" sz="2475" dirty="0">
                <a:solidFill>
                  <a:srgbClr val="002060"/>
                </a:solidFill>
                <a:latin typeface="Cambria Math" panose="02040503050406030204" pitchFamily="18" charset="0"/>
                <a:ea typeface="方正卡通简体" panose="03000509000000000000" pitchFamily="65" charset="-122"/>
              </a:rPr>
              <a:t>桶的大小从最小一直变化到某个最大值，相同大小的桶只可能有一到两个</a:t>
            </a:r>
            <a:r>
              <a:rPr lang="en-US" altLang="zh-CN" sz="2475" dirty="0">
                <a:solidFill>
                  <a:srgbClr val="002060"/>
                </a:solidFill>
                <a:latin typeface="Cambria Math" panose="02040503050406030204" pitchFamily="18" charset="0"/>
                <a:ea typeface="方正卡通简体" panose="03000509000000000000" pitchFamily="65" charset="-122"/>
              </a:rPr>
              <a:t>;</a:t>
            </a:r>
          </a:p>
          <a:p>
            <a:pPr>
              <a:lnSpc>
                <a:spcPct val="120000"/>
              </a:lnSpc>
              <a:buFont typeface="Wingdings" panose="05000000000000000000" pitchFamily="2" charset="2"/>
              <a:buChar char="l"/>
            </a:pPr>
            <a:r>
              <a:rPr lang="zh-CN" altLang="en-US" sz="2475" dirty="0">
                <a:solidFill>
                  <a:srgbClr val="002060"/>
                </a:solidFill>
                <a:latin typeface="Cambria Math" panose="02040503050406030204" pitchFamily="18" charset="0"/>
                <a:ea typeface="方正卡通简体" panose="03000509000000000000" pitchFamily="65" charset="-122"/>
              </a:rPr>
              <a:t>所有桶的大小必须都是</a:t>
            </a:r>
            <a:r>
              <a:rPr lang="en-US" altLang="zh-CN" sz="2475" dirty="0">
                <a:solidFill>
                  <a:srgbClr val="002060"/>
                </a:solidFill>
                <a:latin typeface="Cambria Math" panose="02040503050406030204" pitchFamily="18" charset="0"/>
                <a:ea typeface="方正卡通简体" panose="03000509000000000000" pitchFamily="65" charset="-122"/>
              </a:rPr>
              <a:t>2</a:t>
            </a:r>
            <a:r>
              <a:rPr lang="zh-CN" altLang="en-US" sz="2475" dirty="0">
                <a:solidFill>
                  <a:srgbClr val="002060"/>
                </a:solidFill>
                <a:latin typeface="Cambria Math" panose="02040503050406030204" pitchFamily="18" charset="0"/>
                <a:ea typeface="方正卡通简体" panose="03000509000000000000" pitchFamily="65" charset="-122"/>
              </a:rPr>
              <a:t>的幂</a:t>
            </a:r>
            <a:r>
              <a:rPr lang="en-US" altLang="zh-CN" sz="2475" dirty="0">
                <a:solidFill>
                  <a:srgbClr val="002060"/>
                </a:solidFill>
                <a:latin typeface="Cambria Math" panose="02040503050406030204" pitchFamily="18" charset="0"/>
                <a:ea typeface="方正卡通简体" panose="03000509000000000000" pitchFamily="65" charset="-122"/>
              </a:rPr>
              <a:t>;</a:t>
            </a:r>
          </a:p>
          <a:p>
            <a:pPr>
              <a:lnSpc>
                <a:spcPct val="120000"/>
              </a:lnSpc>
              <a:buFont typeface="Wingdings" panose="05000000000000000000" pitchFamily="2" charset="2"/>
              <a:buChar char="l"/>
            </a:pPr>
            <a:r>
              <a:rPr lang="zh-CN" altLang="en-US" sz="2475" dirty="0">
                <a:solidFill>
                  <a:srgbClr val="002060"/>
                </a:solidFill>
                <a:latin typeface="Cambria Math" panose="02040503050406030204" pitchFamily="18" charset="0"/>
                <a:ea typeface="方正卡通简体" panose="03000509000000000000" pitchFamily="65" charset="-122"/>
              </a:rPr>
              <a:t>从右到左扫描</a:t>
            </a:r>
            <a:r>
              <a:rPr lang="en-US" altLang="zh-CN" sz="2475" dirty="0">
                <a:solidFill>
                  <a:srgbClr val="002060"/>
                </a:solidFill>
                <a:latin typeface="Cambria Math" panose="02040503050406030204" pitchFamily="18" charset="0"/>
                <a:ea typeface="方正卡通简体" panose="03000509000000000000" pitchFamily="65" charset="-122"/>
              </a:rPr>
              <a:t>(</a:t>
            </a:r>
            <a:r>
              <a:rPr lang="zh-CN" altLang="en-US" sz="2475" dirty="0">
                <a:solidFill>
                  <a:srgbClr val="002060"/>
                </a:solidFill>
                <a:latin typeface="Cambria Math" panose="02040503050406030204" pitchFamily="18" charset="0"/>
                <a:ea typeface="方正卡通简体" panose="03000509000000000000" pitchFamily="65" charset="-122"/>
              </a:rPr>
              <a:t>即从远到近扫描</a:t>
            </a:r>
            <a:r>
              <a:rPr lang="en-US" altLang="zh-CN" sz="2475" dirty="0">
                <a:solidFill>
                  <a:srgbClr val="002060"/>
                </a:solidFill>
                <a:latin typeface="Cambria Math" panose="02040503050406030204" pitchFamily="18" charset="0"/>
                <a:ea typeface="方正卡通简体" panose="03000509000000000000" pitchFamily="65" charset="-122"/>
              </a:rPr>
              <a:t>)</a:t>
            </a:r>
            <a:r>
              <a:rPr lang="zh-CN" altLang="en-US" sz="2475" dirty="0">
                <a:solidFill>
                  <a:srgbClr val="002060"/>
                </a:solidFill>
                <a:latin typeface="Cambria Math" panose="02040503050406030204" pitchFamily="18" charset="0"/>
                <a:ea typeface="方正卡通简体" panose="03000509000000000000" pitchFamily="65" charset="-122"/>
              </a:rPr>
              <a:t>，桶的大小不会减小。</a:t>
            </a: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012637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7</a:t>
            </a:fld>
            <a:endParaRPr lang="en-US"/>
          </a:p>
        </p:txBody>
      </p:sp>
      <p:sp>
        <p:nvSpPr>
          <p:cNvPr id="13" name="内容占位符 2"/>
          <p:cNvSpPr>
            <a:spLocks noGrp="1"/>
          </p:cNvSpPr>
          <p:nvPr>
            <p:ph idx="1"/>
          </p:nvPr>
        </p:nvSpPr>
        <p:spPr>
          <a:xfrm>
            <a:off x="0" y="1666495"/>
            <a:ext cx="9086850" cy="4231385"/>
          </a:xfrm>
        </p:spPr>
        <p:txBody>
          <a:bodyPr>
            <a:normAutofit/>
          </a:bodyPr>
          <a:lstStyle/>
          <a:p>
            <a:r>
              <a:rPr lang="en-US" altLang="zh-CN" sz="2850" dirty="0">
                <a:latin typeface="方正宋刻本秀楷简体" panose="02000000000000000000" pitchFamily="2" charset="-122"/>
                <a:ea typeface="方正宋刻本秀楷简体" panose="02000000000000000000" pitchFamily="2" charset="-122"/>
              </a:rPr>
              <a:t>4.0  </a:t>
            </a:r>
            <a:r>
              <a:rPr lang="zh-CN" altLang="en-US" sz="2850" dirty="0">
                <a:latin typeface="方正宋刻本秀楷简体" panose="02000000000000000000" pitchFamily="2" charset="-122"/>
                <a:ea typeface="方正宋刻本秀楷简体" panose="02000000000000000000" pitchFamily="2" charset="-122"/>
              </a:rPr>
              <a:t>流数据的概念 </a:t>
            </a:r>
            <a:r>
              <a:rPr lang="en-US" altLang="zh-CN" sz="2850" dirty="0">
                <a:latin typeface="方正宋刻本秀楷简体" panose="02000000000000000000" pitchFamily="2" charset="-122"/>
                <a:ea typeface="方正宋刻本秀楷简体" panose="02000000000000000000" pitchFamily="2" charset="-122"/>
              </a:rPr>
              <a:t>–</a:t>
            </a:r>
            <a:r>
              <a:rPr lang="zh-CN" altLang="zh-CN" sz="3000" dirty="0">
                <a:solidFill>
                  <a:srgbClr val="FF0000"/>
                </a:solidFill>
              </a:rPr>
              <a:t>流计算</a:t>
            </a:r>
          </a:p>
          <a:p>
            <a:pPr marL="89154" indent="0">
              <a:buNone/>
            </a:pPr>
            <a:endParaRPr lang="en-US" altLang="zh-CN" sz="3000" dirty="0">
              <a:solidFill>
                <a:srgbClr val="002060"/>
              </a:solidFill>
              <a:latin typeface="Bahnschrift" panose="020B0502040204020203" pitchFamily="34" charset="0"/>
              <a:ea typeface="文道楷体" panose="02010600040101010101" pitchFamily="2" charset="-122"/>
            </a:endParaRPr>
          </a:p>
        </p:txBody>
      </p:sp>
      <p:sp>
        <p:nvSpPr>
          <p:cNvPr id="6" name="文本框 5"/>
          <p:cNvSpPr txBox="1"/>
          <p:nvPr/>
        </p:nvSpPr>
        <p:spPr>
          <a:xfrm>
            <a:off x="57150" y="2171700"/>
            <a:ext cx="9086850" cy="3854901"/>
          </a:xfrm>
          <a:prstGeom prst="rect">
            <a:avLst/>
          </a:prstGeom>
          <a:noFill/>
        </p:spPr>
        <p:txBody>
          <a:bodyPr wrap="square" rtlCol="0">
            <a:spAutoFit/>
          </a:bodyPr>
          <a:lstStyle/>
          <a:p>
            <a:r>
              <a:rPr lang="zh-CN" altLang="zh-CN" sz="2100" dirty="0">
                <a:solidFill>
                  <a:srgbClr val="0070C0"/>
                </a:solidFill>
                <a:latin typeface="Cambria Math" panose="02040503050406030204" pitchFamily="18" charset="0"/>
                <a:ea typeface="方正卡通简体" panose="03000509000000000000" pitchFamily="65" charset="-122"/>
              </a:rPr>
              <a:t>流计算秉承一个基本理念，即</a:t>
            </a:r>
            <a:r>
              <a:rPr lang="zh-CN" altLang="zh-CN" sz="2100" b="1" dirty="0">
                <a:solidFill>
                  <a:srgbClr val="0070C0"/>
                </a:solidFill>
                <a:latin typeface="Cambria Math" panose="02040503050406030204" pitchFamily="18" charset="0"/>
                <a:ea typeface="方正卡通简体" panose="03000509000000000000" pitchFamily="65" charset="-122"/>
              </a:rPr>
              <a:t>数据的价值随着时间的流逝而降低</a:t>
            </a:r>
            <a:r>
              <a:rPr lang="zh-CN" altLang="en-US" sz="2100" b="1" dirty="0">
                <a:solidFill>
                  <a:srgbClr val="0070C0"/>
                </a:solidFill>
                <a:latin typeface="Cambria Math" panose="02040503050406030204" pitchFamily="18" charset="0"/>
                <a:ea typeface="方正卡通简体" panose="03000509000000000000" pitchFamily="65" charset="-122"/>
              </a:rPr>
              <a:t>，</a:t>
            </a:r>
            <a:r>
              <a:rPr lang="zh-CN" altLang="en-US" sz="2100" dirty="0">
                <a:solidFill>
                  <a:srgbClr val="0070C0"/>
                </a:solidFill>
                <a:latin typeface="Cambria Math" panose="02040503050406030204" pitchFamily="18" charset="0"/>
                <a:ea typeface="方正卡通简体" panose="03000509000000000000" pitchFamily="65" charset="-122"/>
              </a:rPr>
              <a:t>如用户点击流</a:t>
            </a:r>
            <a:r>
              <a:rPr lang="zh-CN" altLang="zh-CN" sz="2100" dirty="0">
                <a:solidFill>
                  <a:srgbClr val="0070C0"/>
                </a:solidFill>
                <a:latin typeface="Cambria Math" panose="02040503050406030204" pitchFamily="18" charset="0"/>
                <a:ea typeface="方正卡通简体" panose="03000509000000000000" pitchFamily="65" charset="-122"/>
              </a:rPr>
              <a:t>。因此，当事件出现时就应该立即进行处理，而不是缓存起来进行批量处理。为了及时处理流数据，就需要一个低延迟、可扩展、高可靠的处理引擎</a:t>
            </a:r>
            <a:r>
              <a:rPr lang="zh-CN" altLang="en-US" sz="2100" dirty="0">
                <a:solidFill>
                  <a:srgbClr val="0070C0"/>
                </a:solidFill>
                <a:latin typeface="Cambria Math" panose="02040503050406030204" pitchFamily="18" charset="0"/>
                <a:ea typeface="方正卡通简体" panose="03000509000000000000" pitchFamily="65" charset="-122"/>
              </a:rPr>
              <a:t>。</a:t>
            </a:r>
            <a:endParaRPr lang="en-US" altLang="zh-CN" sz="2100" dirty="0">
              <a:solidFill>
                <a:srgbClr val="0070C0"/>
              </a:solidFill>
              <a:latin typeface="Cambria Math" panose="02040503050406030204" pitchFamily="18" charset="0"/>
              <a:ea typeface="Cambria Math" panose="02040503050406030204" pitchFamily="18" charset="0"/>
            </a:endParaRPr>
          </a:p>
          <a:p>
            <a:r>
              <a:rPr lang="zh-CN" altLang="zh-CN" sz="2100" dirty="0">
                <a:solidFill>
                  <a:srgbClr val="0070C0"/>
                </a:solidFill>
                <a:latin typeface="Cambria Math" panose="02040503050406030204" pitchFamily="18" charset="0"/>
                <a:ea typeface="方正卡通简体" panose="03000509000000000000" pitchFamily="65" charset="-122"/>
              </a:rPr>
              <a:t>对于一个流计算系统来说，它应达到如下需求：</a:t>
            </a:r>
            <a:endParaRPr lang="en-US" altLang="zh-CN" sz="2100" dirty="0">
              <a:solidFill>
                <a:srgbClr val="0070C0"/>
              </a:solidFill>
              <a:latin typeface="Cambria Math" panose="02040503050406030204" pitchFamily="18" charset="0"/>
              <a:ea typeface="Cambria Math" panose="02040503050406030204" pitchFamily="18" charset="0"/>
            </a:endParaRPr>
          </a:p>
          <a:p>
            <a:pPr lvl="1"/>
            <a:r>
              <a:rPr lang="zh-CN" altLang="zh-CN" sz="2100" dirty="0">
                <a:solidFill>
                  <a:srgbClr val="0070C0"/>
                </a:solidFill>
                <a:latin typeface="Cambria Math" panose="02040503050406030204" pitchFamily="18" charset="0"/>
                <a:ea typeface="方正卡通简体" panose="03000509000000000000" pitchFamily="65" charset="-122"/>
              </a:rPr>
              <a:t>高性能：处理大数据的基本要求，如每秒处理几十万条数据</a:t>
            </a:r>
          </a:p>
          <a:p>
            <a:pPr lvl="1"/>
            <a:r>
              <a:rPr lang="zh-CN" altLang="zh-CN" sz="2100" dirty="0">
                <a:solidFill>
                  <a:srgbClr val="0070C0"/>
                </a:solidFill>
                <a:latin typeface="Cambria Math" panose="02040503050406030204" pitchFamily="18" charset="0"/>
                <a:ea typeface="方正卡通简体" panose="03000509000000000000" pitchFamily="65" charset="-122"/>
              </a:rPr>
              <a:t>海量式：支持</a:t>
            </a:r>
            <a:r>
              <a:rPr lang="en-US" altLang="zh-CN" sz="2100" dirty="0">
                <a:solidFill>
                  <a:srgbClr val="0070C0"/>
                </a:solidFill>
                <a:latin typeface="Cambria Math" panose="02040503050406030204" pitchFamily="18" charset="0"/>
                <a:ea typeface="Cambria Math" panose="02040503050406030204" pitchFamily="18" charset="0"/>
              </a:rPr>
              <a:t>TB</a:t>
            </a:r>
            <a:r>
              <a:rPr lang="zh-CN" altLang="zh-CN" sz="2100" dirty="0">
                <a:solidFill>
                  <a:srgbClr val="0070C0"/>
                </a:solidFill>
                <a:latin typeface="Cambria Math" panose="02040503050406030204" pitchFamily="18" charset="0"/>
                <a:ea typeface="方正卡通简体" panose="03000509000000000000" pitchFamily="65" charset="-122"/>
              </a:rPr>
              <a:t>级甚至是</a:t>
            </a:r>
            <a:r>
              <a:rPr lang="en-US" altLang="zh-CN" sz="2100" dirty="0">
                <a:solidFill>
                  <a:srgbClr val="0070C0"/>
                </a:solidFill>
                <a:latin typeface="Cambria Math" panose="02040503050406030204" pitchFamily="18" charset="0"/>
                <a:ea typeface="Cambria Math" panose="02040503050406030204" pitchFamily="18" charset="0"/>
              </a:rPr>
              <a:t>PB</a:t>
            </a:r>
            <a:r>
              <a:rPr lang="zh-CN" altLang="zh-CN" sz="2100" dirty="0">
                <a:solidFill>
                  <a:srgbClr val="0070C0"/>
                </a:solidFill>
                <a:latin typeface="Cambria Math" panose="02040503050406030204" pitchFamily="18" charset="0"/>
                <a:ea typeface="方正卡通简体" panose="03000509000000000000" pitchFamily="65" charset="-122"/>
              </a:rPr>
              <a:t>级的数据规模</a:t>
            </a:r>
          </a:p>
          <a:p>
            <a:pPr lvl="1"/>
            <a:r>
              <a:rPr lang="zh-CN" altLang="zh-CN" sz="2100" dirty="0">
                <a:solidFill>
                  <a:srgbClr val="0070C0"/>
                </a:solidFill>
                <a:latin typeface="Cambria Math" panose="02040503050406030204" pitchFamily="18" charset="0"/>
                <a:ea typeface="方正卡通简体" panose="03000509000000000000" pitchFamily="65" charset="-122"/>
              </a:rPr>
              <a:t>实时性：保证较低的延迟时间，达到秒级别，甚至是毫秒级别</a:t>
            </a:r>
          </a:p>
          <a:p>
            <a:pPr lvl="1"/>
            <a:r>
              <a:rPr lang="zh-CN" altLang="zh-CN" sz="2100" dirty="0">
                <a:solidFill>
                  <a:srgbClr val="0070C0"/>
                </a:solidFill>
                <a:latin typeface="Cambria Math" panose="02040503050406030204" pitchFamily="18" charset="0"/>
                <a:ea typeface="方正卡通简体" panose="03000509000000000000" pitchFamily="65" charset="-122"/>
              </a:rPr>
              <a:t>分布式：支持大数据的基本架构，必须能够平滑扩展</a:t>
            </a:r>
          </a:p>
          <a:p>
            <a:pPr lvl="1"/>
            <a:r>
              <a:rPr lang="zh-CN" altLang="zh-CN" sz="2100" dirty="0">
                <a:solidFill>
                  <a:srgbClr val="0070C0"/>
                </a:solidFill>
                <a:latin typeface="Cambria Math" panose="02040503050406030204" pitchFamily="18" charset="0"/>
                <a:ea typeface="方正卡通简体" panose="03000509000000000000" pitchFamily="65" charset="-122"/>
              </a:rPr>
              <a:t>易用性：能够快速进行开发和部署</a:t>
            </a:r>
          </a:p>
          <a:p>
            <a:pPr lvl="1"/>
            <a:r>
              <a:rPr lang="zh-CN" altLang="zh-CN" sz="2100" dirty="0">
                <a:solidFill>
                  <a:srgbClr val="0070C0"/>
                </a:solidFill>
                <a:latin typeface="Cambria Math" panose="02040503050406030204" pitchFamily="18" charset="0"/>
                <a:ea typeface="方正卡通简体" panose="03000509000000000000" pitchFamily="65" charset="-122"/>
              </a:rPr>
              <a:t>可靠性：能可靠地处理流数据</a:t>
            </a:r>
            <a:endParaRPr lang="zh-CN" altLang="zh-CN" sz="2400" dirty="0">
              <a:solidFill>
                <a:srgbClr val="0070C0"/>
              </a:solidFill>
              <a:latin typeface="Cambria Math" panose="02040503050406030204" pitchFamily="18" charset="0"/>
              <a:ea typeface="方正卡通简体" panose="03000509000000000000" pitchFamily="65" charset="-122"/>
            </a:endParaRPr>
          </a:p>
          <a:p>
            <a:pPr>
              <a:spcBef>
                <a:spcPct val="0"/>
              </a:spcBef>
            </a:pPr>
            <a:endParaRPr lang="zh-CN" altLang="en-US" sz="1350" dirty="0"/>
          </a:p>
        </p:txBody>
      </p:sp>
    </p:spTree>
    <p:extLst>
      <p:ext uri="{BB962C8B-B14F-4D97-AF65-F5344CB8AC3E}">
        <p14:creationId xmlns:p14="http://schemas.microsoft.com/office/powerpoint/2010/main" val="1301592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4.6    </a:t>
            </a:r>
            <a:r>
              <a:rPr lang="zh-CN" altLang="en-US" dirty="0">
                <a:latin typeface="Cambria Math" panose="02040503050406030204" pitchFamily="18" charset="0"/>
                <a:ea typeface="方正卡通简体" panose="03000509000000000000" pitchFamily="65" charset="-122"/>
              </a:rPr>
              <a:t>窗口内的计数问题</a:t>
            </a:r>
          </a:p>
        </p:txBody>
      </p:sp>
      <p:sp>
        <p:nvSpPr>
          <p:cNvPr id="5" name="灯片编号占位符 4"/>
          <p:cNvSpPr>
            <a:spLocks noGrp="1"/>
          </p:cNvSpPr>
          <p:nvPr>
            <p:ph type="sldNum" sz="quarter" idx="12"/>
          </p:nvPr>
        </p:nvSpPr>
        <p:spPr/>
        <p:txBody>
          <a:bodyPr/>
          <a:lstStyle/>
          <a:p>
            <a:fld id="{19B12225-5612-419B-A8D5-4B8EEE4C217E}" type="slidenum">
              <a:rPr lang="en-US" smtClean="0"/>
              <a:pPr/>
              <a:t>70</a:t>
            </a:fld>
            <a:endParaRPr lang="en-US"/>
          </a:p>
        </p:txBody>
      </p:sp>
      <p:sp>
        <p:nvSpPr>
          <p:cNvPr id="13" name="内容占位符 2"/>
          <p:cNvSpPr>
            <a:spLocks noGrp="1"/>
          </p:cNvSpPr>
          <p:nvPr>
            <p:ph idx="1"/>
          </p:nvPr>
        </p:nvSpPr>
        <p:spPr>
          <a:xfrm>
            <a:off x="0" y="1655065"/>
            <a:ext cx="9144000" cy="4139945"/>
          </a:xfrm>
        </p:spPr>
        <p:txBody>
          <a:bodyPr>
            <a:normAutofit/>
          </a:bodyPr>
          <a:lstStyle/>
          <a:p>
            <a:pPr marL="89154" indent="0">
              <a:buNone/>
            </a:pPr>
            <a:r>
              <a:rPr lang="en-US" altLang="zh-CN" sz="2475" dirty="0">
                <a:solidFill>
                  <a:srgbClr val="002060"/>
                </a:solidFill>
                <a:latin typeface="Cambria Math" panose="02040503050406030204" pitchFamily="18" charset="0"/>
                <a:ea typeface="方正卡通简体" panose="03000509000000000000" pitchFamily="65" charset="-122"/>
              </a:rPr>
              <a:t>4.6.2 DGIM</a:t>
            </a:r>
            <a:r>
              <a:rPr lang="zh-CN" altLang="en-US" sz="2475" dirty="0">
                <a:solidFill>
                  <a:srgbClr val="002060"/>
                </a:solidFill>
                <a:latin typeface="Cambria Math" panose="02040503050406030204" pitchFamily="18" charset="0"/>
                <a:ea typeface="方正卡通简体" panose="03000509000000000000" pitchFamily="65" charset="-122"/>
              </a:rPr>
              <a:t>算法</a:t>
            </a: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我们将整个窗口划分成多个桶，每个桶中包含</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a:t>
            </a:r>
          </a:p>
          <a:p>
            <a:pPr marL="89154" indent="0">
              <a:buNone/>
            </a:pP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(1)</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最右部的时间戳</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即最近的时间戳</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a:t>
            </a:r>
          </a:p>
          <a:p>
            <a:pPr marL="89154" indent="0">
              <a:buNone/>
            </a:pP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(2)</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桶中</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1</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的数目，数目必须是</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t>2</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的幂，我们将该数称为桶的大小。</a:t>
            </a:r>
            <a:br>
              <a:rPr lang="en-US" altLang="zh-CN" sz="2475" dirty="0">
                <a:solidFill>
                  <a:schemeClr val="accent2">
                    <a:lumMod val="50000"/>
                  </a:schemeClr>
                </a:solidFill>
                <a:latin typeface="Cambria Math" panose="02040503050406030204" pitchFamily="18" charset="0"/>
                <a:ea typeface="方正卡通简体" panose="03000509000000000000" pitchFamily="65" charset="-122"/>
              </a:rPr>
            </a:b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endParaRPr>
          </a:p>
          <a:p>
            <a:pPr marL="89154" indent="0">
              <a:buNone/>
            </a:pPr>
            <a:r>
              <a:rPr lang="zh-CN" altLang="en-US" sz="2475" dirty="0">
                <a:solidFill>
                  <a:schemeClr val="accent2">
                    <a:lumMod val="50000"/>
                  </a:schemeClr>
                </a:solidFill>
                <a:latin typeface="Cambria Math" panose="02040503050406030204" pitchFamily="18" charset="0"/>
                <a:ea typeface="方正卡通简体" panose="03000509000000000000" pitchFamily="65" charset="-122"/>
              </a:rPr>
              <a:t>如何估计？</a:t>
            </a: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endParaRPr>
          </a:p>
          <a:p>
            <a:pPr marL="89154" indent="0">
              <a:buNone/>
            </a:pP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DGIM</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算法会寻找某个具有最早时间戳的桶</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b</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，它至少包含</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k</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个最近位中的一部分。最后的估计值为桶</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b</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右部</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最近</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所有桶的大小之和加上桶</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b</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的一半大小。</a:t>
            </a:r>
            <a:endParaRPr lang="en-US" altLang="zh-CN" sz="2475" dirty="0">
              <a:solidFill>
                <a:schemeClr val="accent3">
                  <a:lumMod val="75000"/>
                </a:schemeClr>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607404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4.6    </a:t>
            </a:r>
            <a:r>
              <a:rPr lang="zh-CN" altLang="en-US" dirty="0">
                <a:latin typeface="Cambria Math" panose="02040503050406030204" pitchFamily="18" charset="0"/>
                <a:ea typeface="方正卡通简体" panose="03000509000000000000" pitchFamily="65" charset="-122"/>
              </a:rPr>
              <a:t>窗口内的计数问题</a:t>
            </a:r>
          </a:p>
        </p:txBody>
      </p:sp>
      <p:sp>
        <p:nvSpPr>
          <p:cNvPr id="5" name="灯片编号占位符 4"/>
          <p:cNvSpPr>
            <a:spLocks noGrp="1"/>
          </p:cNvSpPr>
          <p:nvPr>
            <p:ph type="sldNum" sz="quarter" idx="12"/>
          </p:nvPr>
        </p:nvSpPr>
        <p:spPr/>
        <p:txBody>
          <a:bodyPr/>
          <a:lstStyle/>
          <a:p>
            <a:fld id="{19B12225-5612-419B-A8D5-4B8EEE4C217E}" type="slidenum">
              <a:rPr lang="en-US" smtClean="0"/>
              <a:pPr/>
              <a:t>71</a:t>
            </a:fld>
            <a:endParaRPr lang="en-US"/>
          </a:p>
        </p:txBody>
      </p:sp>
      <p:sp>
        <p:nvSpPr>
          <p:cNvPr id="13" name="内容占位符 2"/>
          <p:cNvSpPr>
            <a:spLocks noGrp="1"/>
          </p:cNvSpPr>
          <p:nvPr>
            <p:ph idx="1"/>
          </p:nvPr>
        </p:nvSpPr>
        <p:spPr>
          <a:xfrm>
            <a:off x="0" y="1655065"/>
            <a:ext cx="9144000" cy="4139945"/>
          </a:xfrm>
        </p:spPr>
        <p:txBody>
          <a:bodyPr>
            <a:normAutofit/>
          </a:bodyPr>
          <a:lstStyle/>
          <a:p>
            <a:pPr marL="89154" indent="0">
              <a:buNone/>
            </a:pPr>
            <a:r>
              <a:rPr lang="en-US" altLang="zh-CN" sz="2475" dirty="0">
                <a:solidFill>
                  <a:srgbClr val="002060"/>
                </a:solidFill>
                <a:latin typeface="Cambria Math" panose="02040503050406030204" pitchFamily="18" charset="0"/>
                <a:ea typeface="方正卡通简体" panose="03000509000000000000" pitchFamily="65" charset="-122"/>
              </a:rPr>
              <a:t>4.6.2 DGIM</a:t>
            </a:r>
            <a:r>
              <a:rPr lang="zh-CN" altLang="en-US" sz="2475" dirty="0">
                <a:solidFill>
                  <a:srgbClr val="002060"/>
                </a:solidFill>
                <a:latin typeface="Cambria Math" panose="02040503050406030204" pitchFamily="18" charset="0"/>
                <a:ea typeface="方正卡通简体" panose="03000509000000000000" pitchFamily="65" charset="-122"/>
              </a:rPr>
              <a:t>算法</a:t>
            </a: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r>
              <a:rPr lang="en-US" altLang="zh-CN" sz="2475" dirty="0">
                <a:solidFill>
                  <a:srgbClr val="002060"/>
                </a:solidFill>
                <a:latin typeface="Cambria Math" panose="02040503050406030204" pitchFamily="18" charset="0"/>
                <a:ea typeface="方正卡通简体" panose="03000509000000000000" pitchFamily="65" charset="-122"/>
              </a:rPr>
              <a:t>k=10,</a:t>
            </a:r>
            <a:r>
              <a:rPr lang="zh-CN" altLang="en-US" sz="2475" dirty="0">
                <a:solidFill>
                  <a:srgbClr val="002060"/>
                </a:solidFill>
                <a:latin typeface="Cambria Math" panose="02040503050406030204" pitchFamily="18" charset="0"/>
                <a:ea typeface="方正卡通简体" panose="03000509000000000000" pitchFamily="65" charset="-122"/>
              </a:rPr>
              <a:t>那么需要应答的查询就变为“统计最右边的</a:t>
            </a:r>
            <a:r>
              <a:rPr lang="en-US" altLang="zh-CN" sz="2475" dirty="0">
                <a:solidFill>
                  <a:srgbClr val="002060"/>
                </a:solidFill>
                <a:latin typeface="Cambria Math" panose="02040503050406030204" pitchFamily="18" charset="0"/>
                <a:ea typeface="方正卡通简体" panose="03000509000000000000" pitchFamily="65" charset="-122"/>
              </a:rPr>
              <a:t>10</a:t>
            </a:r>
            <a:r>
              <a:rPr lang="zh-CN" altLang="en-US" sz="2475" dirty="0">
                <a:solidFill>
                  <a:srgbClr val="002060"/>
                </a:solidFill>
                <a:latin typeface="Cambria Math" panose="02040503050406030204" pitchFamily="18" charset="0"/>
                <a:ea typeface="方正卡通简体" panose="03000509000000000000" pitchFamily="65" charset="-122"/>
              </a:rPr>
              <a:t>位中</a:t>
            </a:r>
            <a:r>
              <a:rPr lang="en-US" altLang="zh-CN" sz="2475" dirty="0">
                <a:solidFill>
                  <a:srgbClr val="002060"/>
                </a:solidFill>
                <a:latin typeface="Cambria Math" panose="02040503050406030204" pitchFamily="18" charset="0"/>
                <a:ea typeface="方正卡通简体" panose="03000509000000000000" pitchFamily="65" charset="-122"/>
              </a:rPr>
              <a:t>1</a:t>
            </a:r>
            <a:r>
              <a:rPr lang="zh-CN" altLang="en-US" sz="2475" dirty="0">
                <a:solidFill>
                  <a:srgbClr val="002060"/>
                </a:solidFill>
                <a:latin typeface="Cambria Math" panose="02040503050406030204" pitchFamily="18" charset="0"/>
                <a:ea typeface="方正卡通简体" panose="03000509000000000000" pitchFamily="65" charset="-122"/>
              </a:rPr>
              <a:t>的个数”</a:t>
            </a: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r>
              <a:rPr lang="en-US" altLang="zh-CN" sz="2475" dirty="0">
                <a:solidFill>
                  <a:srgbClr val="002060"/>
                </a:solidFill>
                <a:latin typeface="Cambria Math" panose="02040503050406030204" pitchFamily="18" charset="0"/>
                <a:ea typeface="方正卡通简体" panose="03000509000000000000" pitchFamily="65" charset="-122"/>
              </a:rPr>
              <a:t>0110010110  , </a:t>
            </a:r>
            <a:r>
              <a:rPr lang="zh-CN" altLang="en-US" sz="2475" dirty="0">
                <a:solidFill>
                  <a:srgbClr val="002060"/>
                </a:solidFill>
                <a:latin typeface="Cambria Math" panose="02040503050406030204" pitchFamily="18" charset="0"/>
                <a:ea typeface="方正卡通简体" panose="03000509000000000000" pitchFamily="65" charset="-122"/>
              </a:rPr>
              <a:t>正确答案是</a:t>
            </a:r>
            <a:r>
              <a:rPr lang="en-US" altLang="zh-CN" sz="2475" dirty="0">
                <a:solidFill>
                  <a:srgbClr val="002060"/>
                </a:solidFill>
                <a:latin typeface="Cambria Math" panose="02040503050406030204" pitchFamily="18" charset="0"/>
                <a:ea typeface="方正卡通简体" panose="03000509000000000000" pitchFamily="65" charset="-122"/>
              </a:rPr>
              <a:t>5</a:t>
            </a: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DGIM</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估计：</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4/2+2+1+1=6</a:t>
            </a: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Cambria Math" panose="02040503050406030204" pitchFamily="18" charset="0"/>
            </a:endParaRPr>
          </a:p>
        </p:txBody>
      </p:sp>
      <p:pic>
        <p:nvPicPr>
          <p:cNvPr id="3" name="图片 2"/>
          <p:cNvPicPr>
            <a:picLocks noChangeAspect="1"/>
          </p:cNvPicPr>
          <p:nvPr/>
        </p:nvPicPr>
        <p:blipFill>
          <a:blip r:embed="rId3"/>
          <a:stretch>
            <a:fillRect/>
          </a:stretch>
        </p:blipFill>
        <p:spPr>
          <a:xfrm>
            <a:off x="1200150" y="2114550"/>
            <a:ext cx="6389656" cy="1685925"/>
          </a:xfrm>
          <a:prstGeom prst="rect">
            <a:avLst/>
          </a:prstGeom>
        </p:spPr>
      </p:pic>
      <p:sp>
        <p:nvSpPr>
          <p:cNvPr id="4" name="文本框 3">
            <a:extLst>
              <a:ext uri="{FF2B5EF4-FFF2-40B4-BE49-F238E27FC236}">
                <a16:creationId xmlns:a16="http://schemas.microsoft.com/office/drawing/2014/main" id="{4A979987-6D17-7F57-12D4-4C07A1293CA6}"/>
              </a:ext>
            </a:extLst>
          </p:cNvPr>
          <p:cNvSpPr txBox="1"/>
          <p:nvPr/>
        </p:nvSpPr>
        <p:spPr>
          <a:xfrm>
            <a:off x="4267200" y="1950044"/>
            <a:ext cx="2362200" cy="369332"/>
          </a:xfrm>
          <a:prstGeom prst="rect">
            <a:avLst/>
          </a:prstGeom>
          <a:noFill/>
        </p:spPr>
        <p:txBody>
          <a:bodyPr wrap="square" rtlCol="0">
            <a:spAutoFit/>
          </a:bodyPr>
          <a:lstStyle/>
          <a:p>
            <a:pPr algn="ctr"/>
            <a:r>
              <a:rPr kumimoji="1" lang="zh-CN" altLang="en-US" b="1" dirty="0">
                <a:solidFill>
                  <a:srgbClr val="FF0000"/>
                </a:solidFill>
              </a:rPr>
              <a:t>桶的大小是</a:t>
            </a:r>
            <a:r>
              <a:rPr kumimoji="1" lang="en-US" altLang="zh-CN" b="1" dirty="0">
                <a:solidFill>
                  <a:srgbClr val="FF0000"/>
                </a:solidFill>
              </a:rPr>
              <a:t>1</a:t>
            </a:r>
            <a:r>
              <a:rPr kumimoji="1" lang="zh-CN" altLang="en-US" b="1" dirty="0">
                <a:solidFill>
                  <a:srgbClr val="FF0000"/>
                </a:solidFill>
              </a:rPr>
              <a:t>的数目！</a:t>
            </a:r>
          </a:p>
        </p:txBody>
      </p:sp>
    </p:spTree>
    <p:extLst>
      <p:ext uri="{BB962C8B-B14F-4D97-AF65-F5344CB8AC3E}">
        <p14:creationId xmlns:p14="http://schemas.microsoft.com/office/powerpoint/2010/main" val="2613528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4.7    </a:t>
            </a:r>
            <a:r>
              <a:rPr lang="zh-CN" altLang="en-US" dirty="0">
                <a:latin typeface="Cambria Math" panose="02040503050406030204" pitchFamily="18" charset="0"/>
                <a:ea typeface="方正卡通简体" panose="03000509000000000000" pitchFamily="65" charset="-122"/>
              </a:rPr>
              <a:t>衰减窗口</a:t>
            </a:r>
          </a:p>
        </p:txBody>
      </p:sp>
      <p:sp>
        <p:nvSpPr>
          <p:cNvPr id="5" name="灯片编号占位符 4"/>
          <p:cNvSpPr>
            <a:spLocks noGrp="1"/>
          </p:cNvSpPr>
          <p:nvPr>
            <p:ph type="sldNum" sz="quarter" idx="12"/>
          </p:nvPr>
        </p:nvSpPr>
        <p:spPr/>
        <p:txBody>
          <a:bodyPr/>
          <a:lstStyle/>
          <a:p>
            <a:fld id="{19B12225-5612-419B-A8D5-4B8EEE4C217E}" type="slidenum">
              <a:rPr lang="en-US" smtClean="0"/>
              <a:pPr/>
              <a:t>72</a:t>
            </a:fld>
            <a:endParaRPr lang="en-US"/>
          </a:p>
        </p:txBody>
      </p:sp>
      <p:sp>
        <p:nvSpPr>
          <p:cNvPr id="13" name="内容占位符 2"/>
          <p:cNvSpPr>
            <a:spLocks noGrp="1"/>
          </p:cNvSpPr>
          <p:nvPr>
            <p:ph idx="1"/>
          </p:nvPr>
        </p:nvSpPr>
        <p:spPr>
          <a:xfrm>
            <a:off x="0" y="1655065"/>
            <a:ext cx="9144000" cy="4139945"/>
          </a:xfrm>
        </p:spPr>
        <p:txBody>
          <a:bodyPr>
            <a:normAutofit/>
          </a:bodyPr>
          <a:lstStyle/>
          <a:p>
            <a:pPr marL="89154" indent="0">
              <a:buNone/>
            </a:pPr>
            <a:r>
              <a:rPr lang="zh-CN" altLang="en-US" sz="2475" dirty="0">
                <a:solidFill>
                  <a:srgbClr val="002060"/>
                </a:solidFill>
                <a:latin typeface="Cambria Math" panose="02040503050406030204" pitchFamily="18" charset="0"/>
                <a:ea typeface="方正卡通简体" panose="03000509000000000000" pitchFamily="65" charset="-122"/>
              </a:rPr>
              <a:t>例子： 假定有一个由全世界出售的电影票所构成的数据流，每个元素当中还包括电影的名称。</a:t>
            </a:r>
            <a:endParaRPr lang="en-US" altLang="zh-CN" sz="2475" dirty="0">
              <a:solidFill>
                <a:srgbClr val="00206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rgbClr val="002060"/>
                </a:solidFill>
                <a:latin typeface="Cambria Math" panose="02040503050406030204" pitchFamily="18" charset="0"/>
                <a:ea typeface="方正卡通简体" panose="03000509000000000000" pitchFamily="65" charset="-122"/>
              </a:rPr>
              <a:t>我们希望能够从该数据流中总结出“当前”最流行的电影；</a:t>
            </a:r>
            <a:endParaRPr lang="en-US" altLang="zh-CN" sz="2475" dirty="0">
              <a:solidFill>
                <a:srgbClr val="00206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但是从直观上来说，我们希望降低诸如</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星球大战</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4:</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新希望</a:t>
            </a:r>
            <a:r>
              <a:rPr lang="en-US" altLang="zh-CN" sz="2475" dirty="0">
                <a:solidFill>
                  <a:schemeClr val="accent3">
                    <a:lumMod val="75000"/>
                  </a:schemeClr>
                </a:solidFill>
                <a:latin typeface="Cambria Math" panose="02040503050406030204" pitchFamily="18" charset="0"/>
                <a:ea typeface="方正卡通简体" panose="03000509000000000000" pitchFamily="65" charset="-122"/>
              </a:rPr>
              <a:t>》</a:t>
            </a:r>
            <a:r>
              <a:rPr lang="zh-CN" altLang="en-US" sz="2475" dirty="0">
                <a:solidFill>
                  <a:schemeClr val="accent3">
                    <a:lumMod val="75000"/>
                  </a:schemeClr>
                </a:solidFill>
                <a:latin typeface="Cambria Math" panose="02040503050406030204" pitchFamily="18" charset="0"/>
                <a:ea typeface="方正卡通简体" panose="03000509000000000000" pitchFamily="65" charset="-122"/>
              </a:rPr>
              <a:t>之类的电影的流行度，这是因为这些电影虽然卖出了很多票，但是大部分票都出售于几十年前。</a:t>
            </a:r>
            <a:endParaRPr lang="en-US" altLang="zh-CN" sz="2475" dirty="0">
              <a:solidFill>
                <a:schemeClr val="accent3">
                  <a:lumMod val="75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rgbClr val="00B050"/>
                </a:solidFill>
                <a:latin typeface="Cambria Math" panose="02040503050406030204" pitchFamily="18" charset="0"/>
                <a:ea typeface="方正卡通简体" panose="03000509000000000000" pitchFamily="65" charset="-122"/>
              </a:rPr>
              <a:t>另一方面，一部近</a:t>
            </a:r>
            <a:r>
              <a:rPr lang="en-US" altLang="zh-CN" sz="2475" dirty="0">
                <a:solidFill>
                  <a:srgbClr val="00B050"/>
                </a:solidFill>
                <a:latin typeface="Cambria Math" panose="02040503050406030204" pitchFamily="18" charset="0"/>
                <a:ea typeface="方正卡通简体" panose="03000509000000000000" pitchFamily="65" charset="-122"/>
              </a:rPr>
              <a:t>10</a:t>
            </a:r>
            <a:r>
              <a:rPr lang="zh-CN" altLang="en-US" sz="2475" dirty="0">
                <a:solidFill>
                  <a:srgbClr val="00B050"/>
                </a:solidFill>
                <a:latin typeface="Cambria Math" panose="02040503050406030204" pitchFamily="18" charset="0"/>
                <a:ea typeface="方正卡通简体" panose="03000509000000000000" pitchFamily="65" charset="-122"/>
              </a:rPr>
              <a:t>周每周都售出</a:t>
            </a:r>
            <a:r>
              <a:rPr lang="en-US" altLang="zh-CN" sz="2475" dirty="0">
                <a:solidFill>
                  <a:srgbClr val="00B050"/>
                </a:solidFill>
                <a:latin typeface="Cambria Math" panose="02040503050406030204" pitchFamily="18" charset="0"/>
                <a:ea typeface="方正卡通简体" panose="03000509000000000000" pitchFamily="65" charset="-122"/>
              </a:rPr>
              <a:t>n</a:t>
            </a:r>
            <a:r>
              <a:rPr lang="zh-CN" altLang="en-US" sz="2475" dirty="0">
                <a:solidFill>
                  <a:srgbClr val="00B050"/>
                </a:solidFill>
                <a:latin typeface="Cambria Math" panose="02040503050406030204" pitchFamily="18" charset="0"/>
                <a:ea typeface="方正卡通简体" panose="03000509000000000000" pitchFamily="65" charset="-122"/>
              </a:rPr>
              <a:t>张票的电影会比仅上周售出</a:t>
            </a:r>
            <a:r>
              <a:rPr lang="en-US" altLang="zh-CN" sz="2475" dirty="0">
                <a:solidFill>
                  <a:srgbClr val="00B050"/>
                </a:solidFill>
                <a:latin typeface="Cambria Math" panose="02040503050406030204" pitchFamily="18" charset="0"/>
                <a:ea typeface="方正卡通简体" panose="03000509000000000000" pitchFamily="65" charset="-122"/>
              </a:rPr>
              <a:t>2n</a:t>
            </a:r>
            <a:r>
              <a:rPr lang="zh-CN" altLang="en-US" sz="2475" dirty="0">
                <a:solidFill>
                  <a:srgbClr val="00B050"/>
                </a:solidFill>
                <a:latin typeface="Cambria Math" panose="02040503050406030204" pitchFamily="18" charset="0"/>
                <a:ea typeface="方正卡通简体" panose="03000509000000000000" pitchFamily="65" charset="-122"/>
              </a:rPr>
              <a:t>张票，但是再往前一张票都没售出的电影的流行度要高。</a:t>
            </a:r>
            <a:endParaRPr lang="en-US" altLang="zh-CN" sz="2475" dirty="0">
              <a:solidFill>
                <a:srgbClr val="00B05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en-US" altLang="zh-CN" sz="2475" dirty="0">
                <a:solidFill>
                  <a:srgbClr val="C00000"/>
                </a:solidFill>
                <a:latin typeface="Cambria Math" panose="02040503050406030204" pitchFamily="18" charset="0"/>
                <a:ea typeface="方正卡通简体" panose="03000509000000000000" pitchFamily="65" charset="-122"/>
              </a:rPr>
              <a:t> </a:t>
            </a:r>
            <a:r>
              <a:rPr lang="zh-CN" altLang="en-US" sz="2475" dirty="0">
                <a:solidFill>
                  <a:srgbClr val="C00000"/>
                </a:solidFill>
                <a:latin typeface="Cambria Math" panose="02040503050406030204" pitchFamily="18" charset="0"/>
                <a:ea typeface="方正卡通简体" panose="03000509000000000000" pitchFamily="65" charset="-122"/>
              </a:rPr>
              <a:t>我们希望知道最近大家外卖喜欢点什么？</a:t>
            </a:r>
            <a:endParaRPr lang="en-US" altLang="zh-CN" sz="2475" dirty="0">
              <a:solidFill>
                <a:srgbClr val="C00000"/>
              </a:solidFill>
              <a:latin typeface="Cambria Math" panose="02040503050406030204" pitchFamily="18" charset="0"/>
              <a:ea typeface="方正卡通简体" panose="03000509000000000000" pitchFamily="65" charset="-122"/>
            </a:endParaRPr>
          </a:p>
          <a:p>
            <a:pPr marL="89154" indent="0">
              <a:buNone/>
            </a:pPr>
            <a:r>
              <a:rPr lang="en-US" altLang="zh-CN" sz="2475" dirty="0">
                <a:solidFill>
                  <a:srgbClr val="C00000"/>
                </a:solidFill>
                <a:latin typeface="Cambria Math" panose="02040503050406030204" pitchFamily="18" charset="0"/>
                <a:ea typeface="方正卡通简体" panose="03000509000000000000" pitchFamily="65" charset="-122"/>
              </a:rPr>
              <a:t>     </a:t>
            </a:r>
            <a:r>
              <a:rPr lang="zh-CN" altLang="en-US" sz="2475" dirty="0">
                <a:solidFill>
                  <a:srgbClr val="C00000"/>
                </a:solidFill>
                <a:latin typeface="Cambria Math" panose="02040503050406030204" pitchFamily="18" charset="0"/>
                <a:ea typeface="方正卡通简体" panose="03000509000000000000" pitchFamily="65" charset="-122"/>
              </a:rPr>
              <a:t>饺子？ 还是凉面？</a:t>
            </a:r>
            <a:endParaRPr lang="en-US" altLang="zh-CN" sz="2475" dirty="0">
              <a:solidFill>
                <a:srgbClr val="C0000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2118640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4.7  </a:t>
            </a:r>
            <a:r>
              <a:rPr lang="zh-CN" altLang="en-US" dirty="0">
                <a:latin typeface="Cambria Math" panose="02040503050406030204" pitchFamily="18" charset="0"/>
                <a:ea typeface="方正卡通简体" panose="03000509000000000000" pitchFamily="65" charset="-122"/>
              </a:rPr>
              <a:t>衰减窗口</a:t>
            </a:r>
          </a:p>
        </p:txBody>
      </p:sp>
      <p:sp>
        <p:nvSpPr>
          <p:cNvPr id="5" name="灯片编号占位符 4"/>
          <p:cNvSpPr>
            <a:spLocks noGrp="1"/>
          </p:cNvSpPr>
          <p:nvPr>
            <p:ph type="sldNum" sz="quarter" idx="12"/>
          </p:nvPr>
        </p:nvSpPr>
        <p:spPr/>
        <p:txBody>
          <a:bodyPr/>
          <a:lstStyle/>
          <a:p>
            <a:fld id="{19B12225-5612-419B-A8D5-4B8EEE4C217E}" type="slidenum">
              <a:rPr lang="en-US" smtClean="0"/>
              <a:pPr/>
              <a:t>73</a:t>
            </a:fld>
            <a:endParaRPr lang="en-US"/>
          </a:p>
        </p:txBody>
      </p:sp>
      <p:sp>
        <p:nvSpPr>
          <p:cNvPr id="13" name="内容占位符 2"/>
          <p:cNvSpPr>
            <a:spLocks noGrp="1"/>
          </p:cNvSpPr>
          <p:nvPr>
            <p:ph idx="1"/>
          </p:nvPr>
        </p:nvSpPr>
        <p:spPr>
          <a:xfrm>
            <a:off x="0" y="1655065"/>
            <a:ext cx="9144000" cy="4139945"/>
          </a:xfrm>
        </p:spPr>
        <p:txBody>
          <a:bodyPr>
            <a:normAutofit/>
          </a:bodyPr>
          <a:lstStyle/>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Cambria Math" panose="02040503050406030204" pitchFamily="18" charset="0"/>
            </a:endParaRPr>
          </a:p>
        </p:txBody>
      </p:sp>
      <p:pic>
        <p:nvPicPr>
          <p:cNvPr id="3" name="图片 2"/>
          <p:cNvPicPr>
            <a:picLocks noChangeAspect="1"/>
          </p:cNvPicPr>
          <p:nvPr/>
        </p:nvPicPr>
        <p:blipFill>
          <a:blip r:embed="rId3"/>
          <a:stretch>
            <a:fillRect/>
          </a:stretch>
        </p:blipFill>
        <p:spPr>
          <a:xfrm>
            <a:off x="4102708" y="2395728"/>
            <a:ext cx="4718846" cy="2029612"/>
          </a:xfrm>
          <a:prstGeom prst="rect">
            <a:avLst/>
          </a:prstGeom>
        </p:spPr>
      </p:pic>
      <p:sp>
        <p:nvSpPr>
          <p:cNvPr id="6" name="内容占位符 2"/>
          <p:cNvSpPr txBox="1">
            <a:spLocks/>
          </p:cNvSpPr>
          <p:nvPr/>
        </p:nvSpPr>
        <p:spPr>
          <a:xfrm>
            <a:off x="40579" y="1714500"/>
            <a:ext cx="7129463" cy="4631437"/>
          </a:xfrm>
          <a:prstGeom prst="rect">
            <a:avLst/>
          </a:prstGeom>
        </p:spPr>
        <p:txBody>
          <a:bodyPr vert="horz" lIns="41148" tIns="68580" rtlCol="0">
            <a:normAutofit fontScale="40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zh-CN" altLang="en-US" sz="5250" dirty="0">
                <a:latin typeface="+mn-ea"/>
              </a:rPr>
              <a:t>启发式方法</a:t>
            </a:r>
            <a:endParaRPr lang="en-US" altLang="zh-CN" sz="5250" dirty="0">
              <a:latin typeface="+mn-ea"/>
            </a:endParaRPr>
          </a:p>
          <a:p>
            <a:pPr lvl="1"/>
            <a:r>
              <a:rPr lang="zh-CN" altLang="en-US" sz="5250" dirty="0">
                <a:latin typeface="+mn-ea"/>
              </a:rPr>
              <a:t>我们关心的是“现在”流行啥？</a:t>
            </a:r>
            <a:endParaRPr lang="en-US" altLang="zh-CN" sz="5250" dirty="0">
              <a:latin typeface="+mn-ea"/>
            </a:endParaRPr>
          </a:p>
          <a:p>
            <a:pPr lvl="1"/>
            <a:r>
              <a:rPr lang="zh-CN" altLang="en-US" sz="5250" dirty="0">
                <a:latin typeface="+mn-ea"/>
              </a:rPr>
              <a:t>过去的计数，让它们慢慢衰减</a:t>
            </a:r>
            <a:endParaRPr lang="en-US" altLang="zh-CN" sz="5250" dirty="0">
              <a:latin typeface="+mn-ea"/>
            </a:endParaRPr>
          </a:p>
          <a:p>
            <a:pPr lvl="1"/>
            <a:endParaRPr lang="en-US" altLang="zh-CN" sz="5250" dirty="0">
              <a:latin typeface="+mn-ea"/>
            </a:endParaRPr>
          </a:p>
          <a:p>
            <a:pPr lvl="1"/>
            <a:r>
              <a:rPr lang="zh-CN" altLang="en-US" sz="5250" dirty="0">
                <a:latin typeface="+mn-ea"/>
              </a:rPr>
              <a:t>热度 </a:t>
            </a:r>
            <a:r>
              <a:rPr lang="en-US" altLang="zh-CN" sz="5250" dirty="0">
                <a:latin typeface="+mn-ea"/>
              </a:rPr>
              <a:t>= </a:t>
            </a:r>
          </a:p>
          <a:p>
            <a:pPr lvl="2"/>
            <a:r>
              <a:rPr lang="en-US" altLang="zh-CN" sz="5250" i="1" dirty="0" err="1">
                <a:latin typeface="+mn-ea"/>
              </a:rPr>
              <a:t>a</a:t>
            </a:r>
            <a:r>
              <a:rPr lang="en-US" altLang="zh-CN" sz="5250" i="1" baseline="-25000" dirty="0" err="1">
                <a:latin typeface="+mn-ea"/>
              </a:rPr>
              <a:t>i</a:t>
            </a:r>
            <a:r>
              <a:rPr lang="zh-CN" altLang="en-US" sz="5250" dirty="0">
                <a:latin typeface="+mn-ea"/>
              </a:rPr>
              <a:t>：计数</a:t>
            </a:r>
            <a:endParaRPr lang="en-US" altLang="zh-CN" sz="5250" dirty="0">
              <a:latin typeface="+mn-ea"/>
            </a:endParaRPr>
          </a:p>
          <a:p>
            <a:pPr lvl="2"/>
            <a:r>
              <a:rPr lang="en-US" altLang="zh-CN" sz="5250" i="1" dirty="0">
                <a:latin typeface="+mn-ea"/>
              </a:rPr>
              <a:t>c</a:t>
            </a:r>
            <a:r>
              <a:rPr lang="zh-CN" altLang="en-US" sz="5250" dirty="0">
                <a:latin typeface="+mn-ea"/>
              </a:rPr>
              <a:t>：衰减系数，一般取</a:t>
            </a:r>
            <a:r>
              <a:rPr lang="en-US" altLang="zh-CN" sz="5250" dirty="0">
                <a:latin typeface="+mn-ea"/>
              </a:rPr>
              <a:t>10</a:t>
            </a:r>
            <a:r>
              <a:rPr lang="en-US" altLang="zh-CN" sz="5250" baseline="30000" dirty="0">
                <a:latin typeface="+mn-ea"/>
              </a:rPr>
              <a:t>-6</a:t>
            </a:r>
            <a:r>
              <a:rPr lang="en-US" altLang="zh-CN" sz="5250" dirty="0">
                <a:latin typeface="+mn-ea"/>
              </a:rPr>
              <a:t>, 10</a:t>
            </a:r>
            <a:r>
              <a:rPr lang="en-US" altLang="zh-CN" sz="5250" baseline="30000" dirty="0">
                <a:latin typeface="+mn-ea"/>
              </a:rPr>
              <a:t>-9</a:t>
            </a:r>
          </a:p>
          <a:p>
            <a:pPr lvl="2"/>
            <a:endParaRPr lang="en-US" altLang="zh-CN" sz="5250" baseline="30000" dirty="0">
              <a:latin typeface="+mn-ea"/>
            </a:endParaRPr>
          </a:p>
          <a:p>
            <a:pPr lvl="1"/>
            <a:r>
              <a:rPr lang="zh-CN" altLang="en-US" sz="5250" dirty="0">
                <a:latin typeface="+mn-ea"/>
              </a:rPr>
              <a:t>权重和：</a:t>
            </a:r>
            <a:endParaRPr lang="en-US" altLang="zh-CN" sz="5250" dirty="0">
              <a:latin typeface="+mn-ea"/>
            </a:endParaRPr>
          </a:p>
          <a:p>
            <a:r>
              <a:rPr lang="zh-CN" altLang="en-US" sz="5250" dirty="0">
                <a:latin typeface="+mn-ea"/>
              </a:rPr>
              <a:t>等价于</a:t>
            </a:r>
            <a:endParaRPr lang="en-US" altLang="zh-CN" sz="5250" dirty="0">
              <a:latin typeface="+mn-ea"/>
            </a:endParaRPr>
          </a:p>
          <a:p>
            <a:pPr lvl="1"/>
            <a:r>
              <a:rPr lang="zh-CN" altLang="en-US" sz="5250" dirty="0">
                <a:latin typeface="+mn-ea"/>
              </a:rPr>
              <a:t>来一个新的</a:t>
            </a:r>
            <a:r>
              <a:rPr lang="en-US" altLang="zh-CN" sz="5250" i="1" dirty="0">
                <a:latin typeface="+mn-ea"/>
              </a:rPr>
              <a:t>a</a:t>
            </a:r>
            <a:r>
              <a:rPr lang="zh-CN" altLang="en-US" sz="5250" dirty="0">
                <a:latin typeface="+mn-ea"/>
              </a:rPr>
              <a:t>，把老热度乘</a:t>
            </a:r>
            <a:r>
              <a:rPr lang="en-US" altLang="zh-CN" sz="5250" dirty="0">
                <a:latin typeface="+mn-ea"/>
              </a:rPr>
              <a:t>1 - c</a:t>
            </a:r>
            <a:r>
              <a:rPr lang="zh-CN" altLang="en-US" sz="5250" dirty="0">
                <a:latin typeface="+mn-ea"/>
              </a:rPr>
              <a:t>（即衰减），然后加上这个新</a:t>
            </a:r>
            <a:r>
              <a:rPr lang="en-US" altLang="zh-CN" sz="5250" i="1" dirty="0">
                <a:latin typeface="+mn-ea"/>
              </a:rPr>
              <a:t>a</a:t>
            </a:r>
          </a:p>
          <a:p>
            <a:pPr lvl="1"/>
            <a:r>
              <a:rPr lang="zh-CN" altLang="en-US" sz="5250" dirty="0">
                <a:latin typeface="+mn-ea"/>
              </a:rPr>
              <a:t>实现起来非常方便</a:t>
            </a:r>
            <a:endParaRPr lang="en-US" altLang="zh-CN" sz="5250" dirty="0">
              <a:latin typeface="+mn-ea"/>
            </a:endParaRPr>
          </a:p>
          <a:p>
            <a:endParaRPr lang="en-US" altLang="zh-CN" sz="2400" dirty="0"/>
          </a:p>
          <a:p>
            <a:endParaRPr lang="zh-CN" altLang="en-US" sz="2400" dirty="0"/>
          </a:p>
        </p:txBody>
      </p:sp>
      <p:pic>
        <p:nvPicPr>
          <p:cNvPr id="7" name="图片 6"/>
          <p:cNvPicPr>
            <a:picLocks noChangeAspect="1"/>
          </p:cNvPicPr>
          <p:nvPr/>
        </p:nvPicPr>
        <p:blipFill>
          <a:blip r:embed="rId4"/>
          <a:stretch>
            <a:fillRect/>
          </a:stretch>
        </p:blipFill>
        <p:spPr>
          <a:xfrm>
            <a:off x="1457996" y="2968119"/>
            <a:ext cx="1986399" cy="344435"/>
          </a:xfrm>
          <a:prstGeom prst="rect">
            <a:avLst/>
          </a:prstGeom>
        </p:spPr>
      </p:pic>
      <p:pic>
        <p:nvPicPr>
          <p:cNvPr id="8" name="图片 7"/>
          <p:cNvPicPr>
            <a:picLocks noChangeAspect="1"/>
          </p:cNvPicPr>
          <p:nvPr/>
        </p:nvPicPr>
        <p:blipFill>
          <a:blip r:embed="rId5"/>
          <a:stretch>
            <a:fillRect/>
          </a:stretch>
        </p:blipFill>
        <p:spPr>
          <a:xfrm>
            <a:off x="1752600" y="4164363"/>
            <a:ext cx="3438721" cy="357627"/>
          </a:xfrm>
          <a:prstGeom prst="rect">
            <a:avLst/>
          </a:prstGeom>
        </p:spPr>
      </p:pic>
    </p:spTree>
    <p:extLst>
      <p:ext uri="{BB962C8B-B14F-4D97-AF65-F5344CB8AC3E}">
        <p14:creationId xmlns:p14="http://schemas.microsoft.com/office/powerpoint/2010/main" val="1393524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 第</a:t>
            </a:r>
            <a:r>
              <a:rPr lang="en-US" altLang="zh-CN" dirty="0">
                <a:latin typeface="Cambria Math" panose="02040503050406030204" pitchFamily="18" charset="0"/>
                <a:ea typeface="方正卡通简体" panose="03000509000000000000" pitchFamily="65" charset="-122"/>
              </a:rPr>
              <a:t>4</a:t>
            </a:r>
            <a:r>
              <a:rPr lang="zh-CN" altLang="en-US" dirty="0">
                <a:latin typeface="Cambria Math" panose="02040503050406030204" pitchFamily="18" charset="0"/>
                <a:ea typeface="方正卡通简体" panose="03000509000000000000" pitchFamily="65" charset="-122"/>
              </a:rPr>
              <a:t>章 数据流挖掘总结</a:t>
            </a:r>
          </a:p>
        </p:txBody>
      </p:sp>
      <p:sp>
        <p:nvSpPr>
          <p:cNvPr id="5" name="灯片编号占位符 4"/>
          <p:cNvSpPr>
            <a:spLocks noGrp="1"/>
          </p:cNvSpPr>
          <p:nvPr>
            <p:ph type="sldNum" sz="quarter" idx="12"/>
          </p:nvPr>
        </p:nvSpPr>
        <p:spPr/>
        <p:txBody>
          <a:bodyPr/>
          <a:lstStyle/>
          <a:p>
            <a:fld id="{19B12225-5612-419B-A8D5-4B8EEE4C217E}" type="slidenum">
              <a:rPr lang="en-US" smtClean="0"/>
              <a:pPr/>
              <a:t>74</a:t>
            </a:fld>
            <a:endParaRPr lang="en-US"/>
          </a:p>
        </p:txBody>
      </p:sp>
      <p:sp>
        <p:nvSpPr>
          <p:cNvPr id="13" name="内容占位符 2"/>
          <p:cNvSpPr>
            <a:spLocks noGrp="1"/>
          </p:cNvSpPr>
          <p:nvPr>
            <p:ph idx="1"/>
          </p:nvPr>
        </p:nvSpPr>
        <p:spPr>
          <a:xfrm>
            <a:off x="0" y="1655065"/>
            <a:ext cx="9144000" cy="4139945"/>
          </a:xfrm>
        </p:spPr>
        <p:txBody>
          <a:bodyPr>
            <a:normAutofit/>
          </a:bodyPr>
          <a:lstStyle/>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Cambria Math" panose="02040503050406030204" pitchFamily="18" charset="0"/>
            </a:endParaRPr>
          </a:p>
        </p:txBody>
      </p:sp>
      <p:sp>
        <p:nvSpPr>
          <p:cNvPr id="6" name="内容占位符 2"/>
          <p:cNvSpPr txBox="1">
            <a:spLocks/>
          </p:cNvSpPr>
          <p:nvPr/>
        </p:nvSpPr>
        <p:spPr>
          <a:xfrm>
            <a:off x="40579" y="1714500"/>
            <a:ext cx="7129463" cy="4631437"/>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endParaRPr lang="en-US" altLang="zh-CN" sz="2400" dirty="0"/>
          </a:p>
          <a:p>
            <a:endParaRPr lang="zh-CN" altLang="en-US" sz="2400" dirty="0"/>
          </a:p>
        </p:txBody>
      </p:sp>
      <p:sp>
        <p:nvSpPr>
          <p:cNvPr id="9" name="内容占位符 2"/>
          <p:cNvSpPr txBox="1">
            <a:spLocks/>
          </p:cNvSpPr>
          <p:nvPr/>
        </p:nvSpPr>
        <p:spPr>
          <a:xfrm>
            <a:off x="114300" y="1769365"/>
            <a:ext cx="3086100" cy="413994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75" dirty="0">
                <a:solidFill>
                  <a:srgbClr val="C00000"/>
                </a:solidFill>
                <a:latin typeface="Cambria Math" panose="02040503050406030204" pitchFamily="18" charset="0"/>
                <a:ea typeface="方正卡通简体" panose="03000509000000000000" pitchFamily="65" charset="-122"/>
              </a:rPr>
              <a:t>概念</a:t>
            </a:r>
            <a:endParaRPr lang="en-US" altLang="zh-CN" sz="2475" dirty="0">
              <a:solidFill>
                <a:srgbClr val="C0000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rgbClr val="D60093"/>
                </a:solidFill>
                <a:latin typeface="Cambria Math" panose="02040503050406030204" pitchFamily="18" charset="0"/>
                <a:ea typeface="方正卡通简体" panose="03000509000000000000" pitchFamily="65" charset="-122"/>
              </a:rPr>
              <a:t>什么是流数据</a:t>
            </a:r>
            <a:endParaRPr lang="en-US" altLang="zh-CN" sz="2475"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rgbClr val="D60093"/>
                </a:solidFill>
                <a:latin typeface="Cambria Math" panose="02040503050406030204" pitchFamily="18" charset="0"/>
                <a:ea typeface="方正卡通简体" panose="03000509000000000000" pitchFamily="65" charset="-122"/>
              </a:rPr>
              <a:t>流数据计算有什么样的特点</a:t>
            </a:r>
            <a:endParaRPr lang="en-US" altLang="zh-CN" sz="2475"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rgbClr val="D60093"/>
                </a:solidFill>
                <a:latin typeface="Cambria Math" panose="02040503050406030204" pitchFamily="18" charset="0"/>
                <a:ea typeface="方正卡通简体" panose="03000509000000000000" pitchFamily="65" charset="-122"/>
              </a:rPr>
              <a:t>抽样</a:t>
            </a:r>
            <a:endParaRPr lang="en-US" altLang="zh-CN" sz="2475"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rgbClr val="D60093"/>
                </a:solidFill>
                <a:latin typeface="Cambria Math" panose="02040503050406030204" pitchFamily="18" charset="0"/>
                <a:ea typeface="方正卡通简体" panose="03000509000000000000" pitchFamily="65" charset="-122"/>
              </a:rPr>
              <a:t>滤波</a:t>
            </a:r>
            <a:endParaRPr lang="en-US" altLang="zh-CN" sz="2475"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rgbClr val="D60093"/>
                </a:solidFill>
                <a:latin typeface="Cambria Math" panose="02040503050406030204" pitchFamily="18" charset="0"/>
                <a:ea typeface="方正卡通简体" panose="03000509000000000000" pitchFamily="65" charset="-122"/>
              </a:rPr>
              <a:t>独立元素统计</a:t>
            </a:r>
            <a:endParaRPr lang="en-US" altLang="zh-CN" sz="2475"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chemeClr val="bg2">
                    <a:lumMod val="75000"/>
                  </a:schemeClr>
                </a:solidFill>
                <a:latin typeface="Cambria Math" panose="02040503050406030204" pitchFamily="18" charset="0"/>
                <a:ea typeface="方正卡通简体" panose="03000509000000000000" pitchFamily="65" charset="-122"/>
              </a:rPr>
              <a:t>矩估计</a:t>
            </a:r>
            <a:endParaRPr lang="en-US" altLang="zh-CN" sz="2475" dirty="0">
              <a:solidFill>
                <a:schemeClr val="bg2">
                  <a:lumMod val="75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chemeClr val="bg2">
                    <a:lumMod val="75000"/>
                  </a:schemeClr>
                </a:solidFill>
                <a:latin typeface="Cambria Math" panose="02040503050406030204" pitchFamily="18" charset="0"/>
                <a:ea typeface="方正卡通简体" panose="03000509000000000000" pitchFamily="65" charset="-122"/>
              </a:rPr>
              <a:t>窗口计数统计</a:t>
            </a:r>
            <a:endParaRPr lang="en-US" altLang="zh-CN" sz="2475" dirty="0">
              <a:solidFill>
                <a:schemeClr val="bg2">
                  <a:lumMod val="75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chemeClr val="bg2">
                    <a:lumMod val="75000"/>
                  </a:schemeClr>
                </a:solidFill>
                <a:latin typeface="Cambria Math" panose="02040503050406030204" pitchFamily="18" charset="0"/>
                <a:ea typeface="方正卡通简体" panose="03000509000000000000" pitchFamily="65" charset="-122"/>
              </a:rPr>
              <a:t>衰减窗口</a:t>
            </a:r>
            <a:endParaRPr lang="en-US" altLang="zh-CN" sz="2475" dirty="0">
              <a:solidFill>
                <a:schemeClr val="bg2">
                  <a:lumMod val="75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Cambria Math" panose="02040503050406030204" pitchFamily="18" charset="0"/>
            </a:endParaRPr>
          </a:p>
        </p:txBody>
      </p:sp>
      <p:sp>
        <p:nvSpPr>
          <p:cNvPr id="10" name="内容占位符 2"/>
          <p:cNvSpPr txBox="1">
            <a:spLocks/>
          </p:cNvSpPr>
          <p:nvPr/>
        </p:nvSpPr>
        <p:spPr>
          <a:xfrm>
            <a:off x="3371850" y="1769365"/>
            <a:ext cx="5566410" cy="413994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buNone/>
            </a:pPr>
            <a:r>
              <a:rPr lang="zh-CN" altLang="en-US" sz="2475" dirty="0">
                <a:solidFill>
                  <a:srgbClr val="C00000"/>
                </a:solidFill>
                <a:latin typeface="Cambria Math" panose="02040503050406030204" pitchFamily="18" charset="0"/>
                <a:ea typeface="方正卡通简体" panose="03000509000000000000" pitchFamily="65" charset="-122"/>
              </a:rPr>
              <a:t>算法</a:t>
            </a:r>
            <a:endParaRPr lang="en-US" altLang="zh-CN" sz="2475" dirty="0">
              <a:solidFill>
                <a:srgbClr val="C00000"/>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en-US" altLang="zh-CN" sz="2475" dirty="0">
                <a:solidFill>
                  <a:srgbClr val="D60093"/>
                </a:solidFill>
                <a:latin typeface="Cambria Math" panose="02040503050406030204" pitchFamily="18" charset="0"/>
                <a:ea typeface="方正卡通简体" panose="03000509000000000000" pitchFamily="65" charset="-122"/>
              </a:rPr>
              <a:t>Hash</a:t>
            </a:r>
            <a:r>
              <a:rPr lang="zh-CN" altLang="en-US" sz="2475" dirty="0">
                <a:solidFill>
                  <a:srgbClr val="D60093"/>
                </a:solidFill>
                <a:latin typeface="Cambria Math" panose="02040503050406030204" pitchFamily="18" charset="0"/>
                <a:ea typeface="方正卡通简体" panose="03000509000000000000" pitchFamily="65" charset="-122"/>
              </a:rPr>
              <a:t>抽取数据</a:t>
            </a:r>
            <a:endParaRPr lang="en-US" altLang="zh-CN" sz="2475"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rgbClr val="D60093"/>
                </a:solidFill>
                <a:latin typeface="Cambria Math" panose="02040503050406030204" pitchFamily="18" charset="0"/>
                <a:ea typeface="方正卡通简体" panose="03000509000000000000" pitchFamily="65" charset="-122"/>
              </a:rPr>
              <a:t>布隆滤波器</a:t>
            </a:r>
            <a:endParaRPr lang="en-US" altLang="zh-CN" sz="2475"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en-US" altLang="zh-CN" sz="2475" dirty="0">
                <a:solidFill>
                  <a:schemeClr val="bg2">
                    <a:lumMod val="75000"/>
                  </a:schemeClr>
                </a:solidFill>
                <a:latin typeface="Cambria Math" panose="02040503050406030204" pitchFamily="18" charset="0"/>
                <a:ea typeface="方正卡通简体" panose="03000509000000000000" pitchFamily="65" charset="-122"/>
              </a:rPr>
              <a:t>FM</a:t>
            </a:r>
            <a:r>
              <a:rPr lang="zh-CN" altLang="en-US" sz="2475" dirty="0">
                <a:solidFill>
                  <a:schemeClr val="bg2">
                    <a:lumMod val="75000"/>
                  </a:schemeClr>
                </a:solidFill>
                <a:latin typeface="Cambria Math" panose="02040503050406030204" pitchFamily="18" charset="0"/>
                <a:ea typeface="方正卡通简体" panose="03000509000000000000" pitchFamily="65" charset="-122"/>
              </a:rPr>
              <a:t>算法</a:t>
            </a:r>
            <a:endParaRPr lang="en-US" altLang="zh-CN" sz="2475" dirty="0">
              <a:solidFill>
                <a:schemeClr val="bg2">
                  <a:lumMod val="75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chemeClr val="bg2">
                    <a:lumMod val="75000"/>
                  </a:schemeClr>
                </a:solidFill>
                <a:latin typeface="Cambria Math" panose="02040503050406030204" pitchFamily="18" charset="0"/>
                <a:ea typeface="方正卡通简体" panose="03000509000000000000" pitchFamily="65" charset="-122"/>
              </a:rPr>
              <a:t>二阶矩估计</a:t>
            </a:r>
            <a:r>
              <a:rPr lang="en-US" altLang="zh-CN" sz="2475" dirty="0">
                <a:solidFill>
                  <a:schemeClr val="bg2">
                    <a:lumMod val="75000"/>
                  </a:schemeClr>
                </a:solidFill>
                <a:latin typeface="Cambria Math" panose="02040503050406030204" pitchFamily="18" charset="0"/>
                <a:ea typeface="方正卡通简体" panose="03000509000000000000" pitchFamily="65" charset="-122"/>
              </a:rPr>
              <a:t>AMS</a:t>
            </a:r>
            <a:r>
              <a:rPr lang="zh-CN" altLang="en-US" sz="2475" dirty="0">
                <a:solidFill>
                  <a:schemeClr val="bg2">
                    <a:lumMod val="75000"/>
                  </a:schemeClr>
                </a:solidFill>
                <a:latin typeface="Cambria Math" panose="02040503050406030204" pitchFamily="18" charset="0"/>
                <a:ea typeface="方正卡通简体" panose="03000509000000000000" pitchFamily="65" charset="-122"/>
              </a:rPr>
              <a:t>算法</a:t>
            </a:r>
            <a:endParaRPr lang="en-US" altLang="zh-CN" sz="2475" dirty="0">
              <a:solidFill>
                <a:schemeClr val="bg2">
                  <a:lumMod val="75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en-US" altLang="zh-CN" sz="2475" dirty="0">
                <a:solidFill>
                  <a:schemeClr val="bg2">
                    <a:lumMod val="75000"/>
                  </a:schemeClr>
                </a:solidFill>
                <a:latin typeface="Cambria Math" panose="02040503050406030204" pitchFamily="18" charset="0"/>
                <a:ea typeface="方正卡通简体" panose="03000509000000000000" pitchFamily="65" charset="-122"/>
              </a:rPr>
              <a:t>DGIM</a:t>
            </a:r>
            <a:r>
              <a:rPr lang="zh-CN" altLang="en-US" sz="2475" dirty="0">
                <a:solidFill>
                  <a:schemeClr val="bg2">
                    <a:lumMod val="75000"/>
                  </a:schemeClr>
                </a:solidFill>
                <a:latin typeface="Cambria Math" panose="02040503050406030204" pitchFamily="18" charset="0"/>
                <a:ea typeface="方正卡通简体" panose="03000509000000000000" pitchFamily="65" charset="-122"/>
              </a:rPr>
              <a:t>技术算法</a:t>
            </a:r>
            <a:br>
              <a:rPr lang="en-US" altLang="zh-CN" sz="2475" dirty="0">
                <a:solidFill>
                  <a:schemeClr val="bg2">
                    <a:lumMod val="75000"/>
                  </a:schemeClr>
                </a:solidFill>
                <a:latin typeface="Cambria Math" panose="02040503050406030204" pitchFamily="18" charset="0"/>
                <a:ea typeface="方正卡通简体" panose="03000509000000000000" pitchFamily="65" charset="-122"/>
              </a:rPr>
            </a:br>
            <a:endParaRPr lang="en-US" altLang="zh-CN" sz="2475" dirty="0">
              <a:solidFill>
                <a:schemeClr val="bg2">
                  <a:lumMod val="75000"/>
                </a:schemeClr>
              </a:solidFill>
              <a:latin typeface="Cambria Math" panose="02040503050406030204" pitchFamily="18" charset="0"/>
              <a:ea typeface="方正卡通简体" panose="03000509000000000000" pitchFamily="65" charset="-122"/>
            </a:endParaRPr>
          </a:p>
          <a:p>
            <a:pPr marL="89154" indent="0">
              <a:buNone/>
            </a:pPr>
            <a:r>
              <a:rPr lang="zh-CN" altLang="en-US" sz="2475" dirty="0">
                <a:solidFill>
                  <a:srgbClr val="C00000"/>
                </a:solidFill>
                <a:latin typeface="Cambria Math" panose="02040503050406030204" pitchFamily="18" charset="0"/>
                <a:ea typeface="方正卡通简体" panose="03000509000000000000" pitchFamily="65" charset="-122"/>
              </a:rPr>
              <a:t>理论</a:t>
            </a:r>
            <a:r>
              <a:rPr lang="en-US" altLang="zh-CN" sz="2475" dirty="0">
                <a:solidFill>
                  <a:srgbClr val="D60093"/>
                </a:solidFill>
                <a:latin typeface="Cambria Math" panose="02040503050406030204" pitchFamily="18" charset="0"/>
                <a:ea typeface="方正卡通简体" panose="03000509000000000000" pitchFamily="65" charset="-122"/>
              </a:rPr>
              <a:t>Hash</a:t>
            </a:r>
          </a:p>
          <a:p>
            <a:pPr>
              <a:buFont typeface="Wingdings" panose="05000000000000000000" pitchFamily="2" charset="2"/>
              <a:buChar char="l"/>
            </a:pPr>
            <a:r>
              <a:rPr lang="en-US" altLang="zh-CN" sz="2475" dirty="0">
                <a:solidFill>
                  <a:srgbClr val="D60093"/>
                </a:solidFill>
                <a:latin typeface="Cambria Math" panose="02040503050406030204" pitchFamily="18" charset="0"/>
                <a:ea typeface="方正卡通简体" panose="03000509000000000000" pitchFamily="65" charset="-122"/>
              </a:rPr>
              <a:t>HASH</a:t>
            </a:r>
            <a:r>
              <a:rPr lang="zh-CN" altLang="en-US" sz="2475" dirty="0">
                <a:solidFill>
                  <a:srgbClr val="D60093"/>
                </a:solidFill>
                <a:latin typeface="Cambria Math" panose="02040503050406030204" pitchFamily="18" charset="0"/>
                <a:ea typeface="方正卡通简体" panose="03000509000000000000" pitchFamily="65" charset="-122"/>
              </a:rPr>
              <a:t>技术</a:t>
            </a:r>
            <a:endParaRPr lang="en-US" altLang="zh-CN" sz="2475" dirty="0">
              <a:solidFill>
                <a:srgbClr val="D60093"/>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l"/>
            </a:pPr>
            <a:r>
              <a:rPr lang="zh-CN" altLang="en-US" sz="2475" dirty="0">
                <a:solidFill>
                  <a:srgbClr val="D60093"/>
                </a:solidFill>
                <a:latin typeface="Cambria Math" panose="02040503050406030204" pitchFamily="18" charset="0"/>
                <a:ea typeface="方正卡通简体" panose="03000509000000000000" pitchFamily="65" charset="-122"/>
              </a:rPr>
              <a:t>统计学知识</a:t>
            </a:r>
            <a:endParaRPr lang="en-US" altLang="zh-CN" sz="2475" dirty="0">
              <a:solidFill>
                <a:srgbClr val="D60093"/>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chemeClr val="bg2">
                  <a:lumMod val="75000"/>
                </a:schemeClr>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方正卡通简体" panose="03000509000000000000" pitchFamily="65" charset="-122"/>
            </a:endParaRPr>
          </a:p>
          <a:p>
            <a:pPr marL="89154" indent="0">
              <a:buNone/>
            </a:pPr>
            <a:endParaRPr lang="en-US" altLang="zh-CN" sz="2475" dirty="0">
              <a:solidFill>
                <a:srgbClr val="00206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146593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en-US" altLang="zh-CN" dirty="0"/>
              <a:t>1. </a:t>
            </a:r>
            <a:r>
              <a:rPr lang="zh-CN" altLang="en-US" dirty="0"/>
              <a:t>对于</a:t>
            </a:r>
            <a:r>
              <a:rPr lang="en-US" altLang="zh-CN" dirty="0"/>
              <a:t>4.3</a:t>
            </a:r>
            <a:r>
              <a:rPr lang="zh-CN" altLang="en-US" dirty="0"/>
              <a:t>节中布隆过滤器的例子（即采用</a:t>
            </a:r>
            <a:r>
              <a:rPr lang="en-US" altLang="zh-CN" dirty="0"/>
              <a:t>80</a:t>
            </a:r>
            <a:r>
              <a:rPr lang="zh-CN" altLang="en-US" dirty="0"/>
              <a:t>亿位对</a:t>
            </a:r>
            <a:r>
              <a:rPr lang="en-US" altLang="zh-CN" dirty="0"/>
              <a:t>10</a:t>
            </a:r>
            <a:r>
              <a:rPr lang="zh-CN" altLang="en-US" dirty="0"/>
              <a:t>亿元素组成的集合</a:t>
            </a:r>
            <a:r>
              <a:rPr lang="en-US" altLang="zh-CN" dirty="0"/>
              <a:t>S</a:t>
            </a:r>
            <a:r>
              <a:rPr lang="zh-CN" altLang="en-US" dirty="0"/>
              <a:t>进行过滤），如果使用</a:t>
            </a:r>
            <a:r>
              <a:rPr lang="en-US" altLang="zh-CN" dirty="0"/>
              <a:t>3</a:t>
            </a:r>
            <a:r>
              <a:rPr lang="zh-CN" altLang="en-US" dirty="0"/>
              <a:t>个哈希函数，那么假阳率是多少？如果使用</a:t>
            </a:r>
            <a:r>
              <a:rPr lang="en-US" altLang="zh-CN" dirty="0"/>
              <a:t>4</a:t>
            </a:r>
            <a:r>
              <a:rPr lang="zh-CN" altLang="en-US" dirty="0"/>
              <a:t>个哈希函数呢？</a:t>
            </a:r>
            <a:endParaRPr lang="en-US" altLang="zh-CN" dirty="0"/>
          </a:p>
          <a:p>
            <a:r>
              <a:rPr lang="en-US" altLang="zh-CN" dirty="0"/>
              <a:t>2. </a:t>
            </a:r>
            <a:r>
              <a:rPr lang="zh-CN" altLang="en-US" dirty="0"/>
              <a:t>假定某个流由整数</a:t>
            </a:r>
            <a:r>
              <a:rPr lang="en-US" altLang="zh-CN" dirty="0"/>
              <a:t>3</a:t>
            </a:r>
            <a:r>
              <a:rPr lang="zh-CN" altLang="en-US" dirty="0"/>
              <a:t>、</a:t>
            </a:r>
            <a:r>
              <a:rPr lang="en-US" altLang="zh-CN" dirty="0"/>
              <a:t>1</a:t>
            </a:r>
            <a:r>
              <a:rPr lang="zh-CN" altLang="en-US" dirty="0"/>
              <a:t>、</a:t>
            </a:r>
            <a:r>
              <a:rPr lang="en-US" altLang="zh-CN" dirty="0"/>
              <a:t>4</a:t>
            </a:r>
            <a:r>
              <a:rPr lang="zh-CN" altLang="en-US" dirty="0"/>
              <a:t>、</a:t>
            </a:r>
            <a:r>
              <a:rPr lang="en-US" altLang="zh-CN" dirty="0"/>
              <a:t>1</a:t>
            </a:r>
            <a:r>
              <a:rPr lang="zh-CN" altLang="en-US" dirty="0"/>
              <a:t>、</a:t>
            </a:r>
            <a:r>
              <a:rPr lang="en-US" altLang="zh-CN" dirty="0"/>
              <a:t>5</a:t>
            </a:r>
            <a:r>
              <a:rPr lang="zh-CN" altLang="en-US" dirty="0"/>
              <a:t>、</a:t>
            </a:r>
            <a:r>
              <a:rPr lang="en-US" altLang="zh-CN" dirty="0"/>
              <a:t>9</a:t>
            </a:r>
            <a:r>
              <a:rPr lang="zh-CN" altLang="en-US" dirty="0"/>
              <a:t>、</a:t>
            </a:r>
            <a:r>
              <a:rPr lang="en-US" altLang="zh-CN" dirty="0"/>
              <a:t>2</a:t>
            </a:r>
            <a:r>
              <a:rPr lang="zh-CN" altLang="en-US" dirty="0"/>
              <a:t>、</a:t>
            </a:r>
            <a:r>
              <a:rPr lang="en-US" altLang="zh-CN" dirty="0"/>
              <a:t>6</a:t>
            </a:r>
            <a:r>
              <a:rPr lang="zh-CN" altLang="en-US" dirty="0"/>
              <a:t>、</a:t>
            </a:r>
            <a:r>
              <a:rPr lang="en-US" altLang="zh-CN" dirty="0"/>
              <a:t>5</a:t>
            </a:r>
            <a:r>
              <a:rPr lang="zh-CN" altLang="en-US" dirty="0"/>
              <a:t>组成。给定的哈希函数位</a:t>
            </a:r>
            <a:r>
              <a:rPr lang="en-US" altLang="zh-CN" dirty="0"/>
              <a:t>h(x)=2x+1 mod 32</a:t>
            </a:r>
            <a:r>
              <a:rPr lang="zh-CN" altLang="en-US" dirty="0"/>
              <a:t>。这里的哈希结果应看成是一个</a:t>
            </a:r>
            <a:r>
              <a:rPr lang="en-US" altLang="zh-CN" dirty="0"/>
              <a:t>5</a:t>
            </a:r>
            <a:r>
              <a:rPr lang="zh-CN" altLang="en-US" dirty="0"/>
              <a:t>位的二进制整数。试确定每个流元素的尾长并对独立元素数目进行估计。</a:t>
            </a:r>
            <a:endParaRPr lang="en-US" altLang="zh-CN" dirty="0"/>
          </a:p>
          <a:p>
            <a:r>
              <a:rPr lang="en-US" altLang="zh-CN" dirty="0"/>
              <a:t>3. </a:t>
            </a:r>
            <a:r>
              <a:rPr lang="zh-CN" altLang="en-US" dirty="0"/>
              <a:t>计算流</a:t>
            </a:r>
            <a:r>
              <a:rPr lang="en-US" altLang="zh-CN" dirty="0"/>
              <a:t>3</a:t>
            </a:r>
            <a:r>
              <a:rPr lang="zh-CN" altLang="en-US" dirty="0"/>
              <a:t>、</a:t>
            </a:r>
            <a:r>
              <a:rPr lang="en-US" altLang="zh-CN" dirty="0"/>
              <a:t>1</a:t>
            </a:r>
            <a:r>
              <a:rPr lang="zh-CN" altLang="en-US" dirty="0"/>
              <a:t>、</a:t>
            </a:r>
            <a:r>
              <a:rPr lang="en-US" altLang="zh-CN" dirty="0"/>
              <a:t>4</a:t>
            </a:r>
            <a:r>
              <a:rPr lang="zh-CN" altLang="en-US" dirty="0"/>
              <a:t>、</a:t>
            </a:r>
            <a:r>
              <a:rPr lang="en-US" altLang="zh-CN" dirty="0"/>
              <a:t>1</a:t>
            </a:r>
            <a:r>
              <a:rPr lang="zh-CN" altLang="en-US" dirty="0"/>
              <a:t>、</a:t>
            </a:r>
            <a:r>
              <a:rPr lang="en-US" altLang="zh-CN" dirty="0"/>
              <a:t>3</a:t>
            </a:r>
            <a:r>
              <a:rPr lang="zh-CN" altLang="en-US" dirty="0"/>
              <a:t>、</a:t>
            </a:r>
            <a:r>
              <a:rPr lang="en-US" altLang="zh-CN" dirty="0"/>
              <a:t>4</a:t>
            </a:r>
            <a:r>
              <a:rPr lang="zh-CN" altLang="en-US" dirty="0"/>
              <a:t>、</a:t>
            </a:r>
            <a:r>
              <a:rPr lang="en-US" altLang="zh-CN" dirty="0"/>
              <a:t>2</a:t>
            </a:r>
            <a:r>
              <a:rPr lang="zh-CN" altLang="en-US" dirty="0"/>
              <a:t>、</a:t>
            </a:r>
            <a:r>
              <a:rPr lang="en-US" altLang="zh-CN" dirty="0"/>
              <a:t>1</a:t>
            </a:r>
            <a:r>
              <a:rPr lang="zh-CN" altLang="en-US" dirty="0"/>
              <a:t>、</a:t>
            </a:r>
            <a:r>
              <a:rPr lang="en-US" altLang="zh-CN" dirty="0"/>
              <a:t>2</a:t>
            </a:r>
            <a:r>
              <a:rPr lang="zh-CN" altLang="en-US" dirty="0"/>
              <a:t>的二阶矩。</a:t>
            </a:r>
          </a:p>
        </p:txBody>
      </p:sp>
      <p:sp>
        <p:nvSpPr>
          <p:cNvPr id="4" name="灯片编号占位符 3"/>
          <p:cNvSpPr>
            <a:spLocks noGrp="1"/>
          </p:cNvSpPr>
          <p:nvPr>
            <p:ph type="sldNum" sz="quarter" idx="12"/>
          </p:nvPr>
        </p:nvSpPr>
        <p:spPr/>
        <p:txBody>
          <a:bodyPr/>
          <a:lstStyle/>
          <a:p>
            <a:fld id="{19B12225-5612-419B-A8D5-4B8EEE4C217E}" type="slidenum">
              <a:rPr lang="en-US" smtClean="0"/>
              <a:pPr/>
              <a:t>75</a:t>
            </a:fld>
            <a:endParaRPr lang="en-US"/>
          </a:p>
        </p:txBody>
      </p:sp>
    </p:spTree>
    <p:extLst>
      <p:ext uri="{BB962C8B-B14F-4D97-AF65-F5344CB8AC3E}">
        <p14:creationId xmlns:p14="http://schemas.microsoft.com/office/powerpoint/2010/main" val="3791309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8</a:t>
            </a:fld>
            <a:endParaRPr lang="en-US"/>
          </a:p>
        </p:txBody>
      </p:sp>
      <p:sp>
        <p:nvSpPr>
          <p:cNvPr id="13" name="内容占位符 2"/>
          <p:cNvSpPr>
            <a:spLocks noGrp="1"/>
          </p:cNvSpPr>
          <p:nvPr>
            <p:ph idx="1"/>
          </p:nvPr>
        </p:nvSpPr>
        <p:spPr>
          <a:xfrm>
            <a:off x="0" y="1666495"/>
            <a:ext cx="9086850" cy="4231385"/>
          </a:xfrm>
        </p:spPr>
        <p:txBody>
          <a:bodyPr>
            <a:normAutofit/>
          </a:bodyPr>
          <a:lstStyle/>
          <a:p>
            <a:r>
              <a:rPr lang="en-US" altLang="zh-CN" sz="2850" dirty="0">
                <a:latin typeface="方正宋刻本秀楷简体" panose="02000000000000000000" pitchFamily="2" charset="-122"/>
                <a:ea typeface="方正宋刻本秀楷简体" panose="02000000000000000000" pitchFamily="2" charset="-122"/>
              </a:rPr>
              <a:t>4.0  </a:t>
            </a:r>
            <a:r>
              <a:rPr lang="zh-CN" altLang="en-US" sz="2850" dirty="0">
                <a:latin typeface="方正宋刻本秀楷简体" panose="02000000000000000000" pitchFamily="2" charset="-122"/>
                <a:ea typeface="方正宋刻本秀楷简体" panose="02000000000000000000" pitchFamily="2" charset="-122"/>
              </a:rPr>
              <a:t>流数据的概念 </a:t>
            </a:r>
            <a:r>
              <a:rPr lang="en-US" altLang="zh-CN" sz="2850" dirty="0">
                <a:latin typeface="方正宋刻本秀楷简体" panose="02000000000000000000" pitchFamily="2" charset="-122"/>
                <a:ea typeface="方正宋刻本秀楷简体" panose="02000000000000000000" pitchFamily="2" charset="-122"/>
              </a:rPr>
              <a:t>–</a:t>
            </a:r>
            <a:r>
              <a:rPr lang="zh-CN" altLang="zh-CN" sz="3000" dirty="0">
                <a:solidFill>
                  <a:srgbClr val="FF0000"/>
                </a:solidFill>
              </a:rPr>
              <a:t>流计算</a:t>
            </a:r>
            <a:r>
              <a:rPr lang="zh-CN" altLang="en-US" sz="3000" dirty="0">
                <a:solidFill>
                  <a:srgbClr val="FF0000"/>
                </a:solidFill>
              </a:rPr>
              <a:t>与</a:t>
            </a:r>
            <a:r>
              <a:rPr lang="en-US" altLang="zh-CN" sz="3000" dirty="0">
                <a:solidFill>
                  <a:srgbClr val="FF0000"/>
                </a:solidFill>
              </a:rPr>
              <a:t>Hadoop</a:t>
            </a:r>
            <a:endParaRPr lang="zh-CN" altLang="zh-CN" sz="3000" dirty="0">
              <a:solidFill>
                <a:srgbClr val="FF0000"/>
              </a:solidFill>
            </a:endParaRPr>
          </a:p>
          <a:p>
            <a:pPr marL="89154" indent="0">
              <a:buNone/>
            </a:pPr>
            <a:endParaRPr lang="en-US" altLang="zh-CN" sz="3000" dirty="0">
              <a:solidFill>
                <a:srgbClr val="002060"/>
              </a:solidFill>
              <a:latin typeface="Bahnschrift" panose="020B0502040204020203" pitchFamily="34" charset="0"/>
              <a:ea typeface="文道楷体" panose="02010600040101010101" pitchFamily="2" charset="-122"/>
            </a:endParaRPr>
          </a:p>
        </p:txBody>
      </p:sp>
      <p:sp>
        <p:nvSpPr>
          <p:cNvPr id="6" name="文本框 5"/>
          <p:cNvSpPr txBox="1"/>
          <p:nvPr/>
        </p:nvSpPr>
        <p:spPr>
          <a:xfrm>
            <a:off x="57150" y="2171700"/>
            <a:ext cx="9086850" cy="3854901"/>
          </a:xfrm>
          <a:prstGeom prst="rect">
            <a:avLst/>
          </a:prstGeom>
          <a:noFill/>
        </p:spPr>
        <p:txBody>
          <a:bodyPr wrap="square" rtlCol="0">
            <a:spAutoFit/>
          </a:bodyPr>
          <a:lstStyle/>
          <a:p>
            <a:r>
              <a:rPr lang="en-US" altLang="zh-CN" sz="2100" dirty="0">
                <a:latin typeface="Cambria Math" panose="02040503050406030204" pitchFamily="18" charset="0"/>
                <a:ea typeface="Cambria Math" panose="02040503050406030204" pitchFamily="18" charset="0"/>
              </a:rPr>
              <a:t>Hadoop</a:t>
            </a:r>
            <a:r>
              <a:rPr lang="zh-CN" altLang="zh-CN" sz="2100" dirty="0">
                <a:latin typeface="Cambria Math" panose="02040503050406030204" pitchFamily="18" charset="0"/>
                <a:ea typeface="方正卡通简体" panose="03000509000000000000" pitchFamily="65" charset="-122"/>
              </a:rPr>
              <a:t>设计的初衷是面向大规模数据的批量处理，每台机器并行运行</a:t>
            </a:r>
            <a:r>
              <a:rPr lang="en-US" altLang="zh-CN" sz="2100" dirty="0">
                <a:latin typeface="Cambria Math" panose="02040503050406030204" pitchFamily="18" charset="0"/>
                <a:ea typeface="Cambria Math" panose="02040503050406030204" pitchFamily="18" charset="0"/>
              </a:rPr>
              <a:t>Map-Reduce</a:t>
            </a:r>
            <a:r>
              <a:rPr lang="zh-CN" altLang="zh-CN" sz="2100" dirty="0">
                <a:latin typeface="Cambria Math" panose="02040503050406030204" pitchFamily="18" charset="0"/>
                <a:ea typeface="方正卡通简体" panose="03000509000000000000" pitchFamily="65" charset="-122"/>
              </a:rPr>
              <a:t>任务，最后对结果进行汇总输出</a:t>
            </a:r>
            <a:r>
              <a:rPr lang="zh-CN" altLang="en-US" sz="2100" dirty="0">
                <a:latin typeface="Cambria Math" panose="02040503050406030204" pitchFamily="18" charset="0"/>
                <a:ea typeface="方正卡通简体" panose="03000509000000000000" pitchFamily="65" charset="-122"/>
              </a:rPr>
              <a:t>。</a:t>
            </a:r>
            <a:endParaRPr lang="en-US" altLang="zh-CN" sz="2100" dirty="0">
              <a:latin typeface="Cambria Math" panose="02040503050406030204" pitchFamily="18" charset="0"/>
              <a:ea typeface="Cambria Math" panose="02040503050406030204" pitchFamily="18" charset="0"/>
            </a:endParaRPr>
          </a:p>
          <a:p>
            <a:r>
              <a:rPr lang="en-US" altLang="zh-CN" sz="2100" dirty="0" err="1">
                <a:latin typeface="Cambria Math" panose="02040503050406030204" pitchFamily="18" charset="0"/>
                <a:ea typeface="Cambria Math" panose="02040503050406030204" pitchFamily="18" charset="0"/>
              </a:rPr>
              <a:t>MapReduce</a:t>
            </a:r>
            <a:r>
              <a:rPr lang="zh-CN" altLang="zh-CN" sz="2100" dirty="0">
                <a:latin typeface="Cambria Math" panose="02040503050406030204" pitchFamily="18" charset="0"/>
                <a:ea typeface="方正卡通简体" panose="03000509000000000000" pitchFamily="65" charset="-122"/>
              </a:rPr>
              <a:t>是专门面向静态数据的批量处理的，内部各种实现机制都为批处理做了高度优化，不适合用于处理持续到达的动态数据</a:t>
            </a:r>
            <a:r>
              <a:rPr lang="zh-CN" altLang="en-US" sz="2100" dirty="0">
                <a:latin typeface="Cambria Math" panose="02040503050406030204" pitchFamily="18" charset="0"/>
                <a:ea typeface="方正卡通简体" panose="03000509000000000000" pitchFamily="65" charset="-122"/>
              </a:rPr>
              <a:t>。</a:t>
            </a:r>
            <a:endParaRPr lang="en-US" altLang="zh-CN" sz="2100" dirty="0">
              <a:latin typeface="Cambria Math" panose="02040503050406030204" pitchFamily="18" charset="0"/>
              <a:ea typeface="Cambria Math" panose="02040503050406030204" pitchFamily="18" charset="0"/>
            </a:endParaRPr>
          </a:p>
          <a:p>
            <a:pPr algn="just"/>
            <a:r>
              <a:rPr lang="zh-CN" altLang="zh-CN" sz="2100" dirty="0">
                <a:latin typeface="Cambria Math" panose="02040503050406030204" pitchFamily="18" charset="0"/>
                <a:ea typeface="方正卡通简体" panose="03000509000000000000" pitchFamily="65" charset="-122"/>
              </a:rPr>
              <a:t>可能会想到一种“变通”的方案来降低批处理的时间延迟</a:t>
            </a:r>
            <a:r>
              <a:rPr lang="en-US" altLang="zh-CN" sz="2100" dirty="0">
                <a:latin typeface="Cambria Math" panose="02040503050406030204" pitchFamily="18" charset="0"/>
                <a:ea typeface="Cambria Math" panose="02040503050406030204" pitchFamily="18" charset="0"/>
              </a:rPr>
              <a:t>——</a:t>
            </a:r>
            <a:r>
              <a:rPr lang="zh-CN" altLang="zh-CN" sz="2100" dirty="0">
                <a:latin typeface="Cambria Math" panose="02040503050406030204" pitchFamily="18" charset="0"/>
                <a:ea typeface="方正卡通简体" panose="03000509000000000000" pitchFamily="65" charset="-122"/>
              </a:rPr>
              <a:t>将基于</a:t>
            </a:r>
            <a:r>
              <a:rPr lang="en-US" altLang="zh-CN" sz="2100" dirty="0" err="1">
                <a:latin typeface="Cambria Math" panose="02040503050406030204" pitchFamily="18" charset="0"/>
                <a:ea typeface="Cambria Math" panose="02040503050406030204" pitchFamily="18" charset="0"/>
              </a:rPr>
              <a:t>MapReduce</a:t>
            </a:r>
            <a:r>
              <a:rPr lang="zh-CN" altLang="zh-CN" sz="2100" dirty="0">
                <a:latin typeface="Cambria Math" panose="02040503050406030204" pitchFamily="18" charset="0"/>
                <a:ea typeface="方正卡通简体" panose="03000509000000000000" pitchFamily="65" charset="-122"/>
              </a:rPr>
              <a:t>的批量处理转为小批量处理，将输入数据切成小的片段，每隔一个周期就启动一次</a:t>
            </a:r>
            <a:r>
              <a:rPr lang="en-US" altLang="zh-CN" sz="2100" dirty="0" err="1">
                <a:latin typeface="Cambria Math" panose="02040503050406030204" pitchFamily="18" charset="0"/>
                <a:ea typeface="Cambria Math" panose="02040503050406030204" pitchFamily="18" charset="0"/>
              </a:rPr>
              <a:t>MapReduce</a:t>
            </a:r>
            <a:r>
              <a:rPr lang="zh-CN" altLang="zh-CN" sz="2100" dirty="0">
                <a:latin typeface="Cambria Math" panose="02040503050406030204" pitchFamily="18" charset="0"/>
                <a:ea typeface="方正卡通简体" panose="03000509000000000000" pitchFamily="65" charset="-122"/>
              </a:rPr>
              <a:t>作业</a:t>
            </a:r>
            <a:r>
              <a:rPr lang="zh-CN" altLang="en-US" sz="2100" dirty="0">
                <a:latin typeface="Cambria Math" panose="02040503050406030204" pitchFamily="18" charset="0"/>
                <a:ea typeface="方正卡通简体" panose="03000509000000000000" pitchFamily="65" charset="-122"/>
              </a:rPr>
              <a:t>。但这种方式也无法有效处理流数据：</a:t>
            </a:r>
            <a:endParaRPr lang="en-US" altLang="zh-CN" sz="2100" dirty="0">
              <a:latin typeface="Cambria Math" panose="02040503050406030204" pitchFamily="18" charset="0"/>
              <a:ea typeface="Cambria Math" panose="02040503050406030204" pitchFamily="18" charset="0"/>
            </a:endParaRPr>
          </a:p>
          <a:p>
            <a:pPr marL="685800" lvl="1" indent="-342900">
              <a:buFont typeface="Wingdings" panose="05000000000000000000" pitchFamily="2" charset="2"/>
              <a:buChar char="l"/>
            </a:pPr>
            <a:r>
              <a:rPr lang="zh-CN" altLang="en-US" sz="2100" b="1" dirty="0">
                <a:solidFill>
                  <a:schemeClr val="accent3">
                    <a:lumMod val="75000"/>
                  </a:schemeClr>
                </a:solidFill>
                <a:latin typeface="Cambria Math" panose="02040503050406030204" pitchFamily="18" charset="0"/>
                <a:ea typeface="方正卡通简体" panose="03000509000000000000" pitchFamily="65" charset="-122"/>
              </a:rPr>
              <a:t>切分成小片段</a:t>
            </a:r>
            <a:r>
              <a:rPr lang="zh-CN" altLang="en-US" sz="2100" dirty="0">
                <a:latin typeface="Cambria Math" panose="02040503050406030204" pitchFamily="18" charset="0"/>
                <a:ea typeface="方正卡通简体" panose="03000509000000000000" pitchFamily="65" charset="-122"/>
              </a:rPr>
              <a:t>，可以降低延迟，但是也</a:t>
            </a:r>
            <a:r>
              <a:rPr lang="zh-CN" altLang="en-US" sz="2100" b="1" dirty="0">
                <a:solidFill>
                  <a:schemeClr val="accent3">
                    <a:lumMod val="75000"/>
                  </a:schemeClr>
                </a:solidFill>
                <a:latin typeface="Cambria Math" panose="02040503050406030204" pitchFamily="18" charset="0"/>
                <a:ea typeface="方正卡通简体" panose="03000509000000000000" pitchFamily="65" charset="-122"/>
              </a:rPr>
              <a:t>增加了附加开销，还要处理片段之间依赖关系</a:t>
            </a:r>
            <a:r>
              <a:rPr lang="zh-CN" altLang="en-US" sz="2100" dirty="0">
                <a:latin typeface="Cambria Math" panose="02040503050406030204" pitchFamily="18" charset="0"/>
                <a:ea typeface="方正卡通简体" panose="03000509000000000000" pitchFamily="65" charset="-122"/>
              </a:rPr>
              <a:t>。</a:t>
            </a:r>
            <a:endParaRPr lang="en-US" altLang="zh-CN" sz="2100" dirty="0">
              <a:latin typeface="Cambria Math" panose="02040503050406030204" pitchFamily="18" charset="0"/>
              <a:ea typeface="Cambria Math" panose="02040503050406030204" pitchFamily="18" charset="0"/>
            </a:endParaRPr>
          </a:p>
          <a:p>
            <a:pPr marL="685800" lvl="1" indent="-342900">
              <a:buFont typeface="Wingdings" panose="05000000000000000000" pitchFamily="2" charset="2"/>
              <a:buChar char="l"/>
            </a:pPr>
            <a:r>
              <a:rPr lang="zh-CN" altLang="en-US" sz="2100" dirty="0">
                <a:latin typeface="Cambria Math" panose="02040503050406030204" pitchFamily="18" charset="0"/>
                <a:ea typeface="方正卡通简体" panose="03000509000000000000" pitchFamily="65" charset="-122"/>
              </a:rPr>
              <a:t>需要改造</a:t>
            </a:r>
            <a:r>
              <a:rPr lang="en-US" altLang="zh-CN" sz="2100" dirty="0" err="1">
                <a:latin typeface="Cambria Math" panose="02040503050406030204" pitchFamily="18" charset="0"/>
                <a:ea typeface="Cambria Math" panose="02040503050406030204" pitchFamily="18" charset="0"/>
              </a:rPr>
              <a:t>MapReduce</a:t>
            </a:r>
            <a:r>
              <a:rPr lang="zh-CN" altLang="en-US" sz="2100" dirty="0">
                <a:latin typeface="Cambria Math" panose="02040503050406030204" pitchFamily="18" charset="0"/>
                <a:ea typeface="方正卡通简体" panose="03000509000000000000" pitchFamily="65" charset="-122"/>
              </a:rPr>
              <a:t>以支持流式处理。</a:t>
            </a:r>
            <a:endParaRPr lang="en-US" altLang="zh-CN" sz="2100" dirty="0">
              <a:latin typeface="Cambria Math" panose="02040503050406030204" pitchFamily="18" charset="0"/>
              <a:ea typeface="方正卡通简体" panose="03000509000000000000" pitchFamily="65" charset="-122"/>
            </a:endParaRPr>
          </a:p>
          <a:p>
            <a:pPr lvl="1"/>
            <a:endParaRPr lang="en-US" altLang="zh-CN" sz="2100" dirty="0">
              <a:latin typeface="Cambria Math" panose="02040503050406030204" pitchFamily="18" charset="0"/>
              <a:ea typeface="Cambria Math" panose="02040503050406030204" pitchFamily="18" charset="0"/>
            </a:endParaRPr>
          </a:p>
          <a:p>
            <a:endParaRPr lang="zh-CN" altLang="en-US" sz="1350" dirty="0"/>
          </a:p>
        </p:txBody>
      </p:sp>
      <p:sp>
        <p:nvSpPr>
          <p:cNvPr id="7" name="TextBox 3"/>
          <p:cNvSpPr txBox="1">
            <a:spLocks noChangeArrowheads="1"/>
          </p:cNvSpPr>
          <p:nvPr/>
        </p:nvSpPr>
        <p:spPr bwMode="auto">
          <a:xfrm>
            <a:off x="261906" y="5510734"/>
            <a:ext cx="8994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685800" eaLnBrk="0" fontAlgn="base" hangingPunct="0">
              <a:spcBef>
                <a:spcPct val="0"/>
              </a:spcBef>
              <a:spcAft>
                <a:spcPct val="0"/>
              </a:spcAft>
              <a:buNone/>
              <a:defRPr/>
            </a:pPr>
            <a:r>
              <a:rPr lang="zh-CN" altLang="en-US" sz="2400" kern="0" dirty="0">
                <a:solidFill>
                  <a:srgbClr val="FF0000"/>
                </a:solidFill>
                <a:latin typeface="文道楷体" panose="02010600040101010101" pitchFamily="2" charset="-122"/>
                <a:ea typeface="文道楷体" panose="02010600040101010101" pitchFamily="2" charset="-122"/>
              </a:rPr>
              <a:t>结论：鱼和熊掌不可兼得，</a:t>
            </a:r>
            <a:r>
              <a:rPr lang="en-US" altLang="zh-CN" sz="2400" kern="0" dirty="0">
                <a:solidFill>
                  <a:srgbClr val="FF0000"/>
                </a:solidFill>
                <a:latin typeface="文道楷体" panose="02010600040101010101" pitchFamily="2" charset="-122"/>
                <a:ea typeface="文道楷体" panose="02010600040101010101" pitchFamily="2" charset="-122"/>
              </a:rPr>
              <a:t>Hadoop</a:t>
            </a:r>
            <a:r>
              <a:rPr lang="zh-CN" altLang="en-US" sz="2400" kern="0" dirty="0">
                <a:solidFill>
                  <a:srgbClr val="FF0000"/>
                </a:solidFill>
                <a:latin typeface="文道楷体" panose="02010600040101010101" pitchFamily="2" charset="-122"/>
                <a:ea typeface="文道楷体" panose="02010600040101010101" pitchFamily="2" charset="-122"/>
              </a:rPr>
              <a:t>擅长批处理，不适合流计算。</a:t>
            </a:r>
          </a:p>
        </p:txBody>
      </p:sp>
    </p:spTree>
    <p:extLst>
      <p:ext uri="{BB962C8B-B14F-4D97-AF65-F5344CB8AC3E}">
        <p14:creationId xmlns:p14="http://schemas.microsoft.com/office/powerpoint/2010/main" val="2196819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方正卡通简体" panose="03000509000000000000" pitchFamily="65" charset="-122"/>
              </a:rPr>
              <a:t>章 数据流挖掘</a:t>
            </a:r>
          </a:p>
        </p:txBody>
      </p:sp>
      <p:sp>
        <p:nvSpPr>
          <p:cNvPr id="5" name="灯片编号占位符 4"/>
          <p:cNvSpPr>
            <a:spLocks noGrp="1"/>
          </p:cNvSpPr>
          <p:nvPr>
            <p:ph type="sldNum" sz="quarter" idx="12"/>
          </p:nvPr>
        </p:nvSpPr>
        <p:spPr/>
        <p:txBody>
          <a:bodyPr/>
          <a:lstStyle/>
          <a:p>
            <a:fld id="{19B12225-5612-419B-A8D5-4B8EEE4C217E}" type="slidenum">
              <a:rPr lang="en-US" smtClean="0"/>
              <a:pPr/>
              <a:t>9</a:t>
            </a:fld>
            <a:endParaRPr lang="en-US"/>
          </a:p>
        </p:txBody>
      </p:sp>
      <p:sp>
        <p:nvSpPr>
          <p:cNvPr id="13" name="内容占位符 2"/>
          <p:cNvSpPr>
            <a:spLocks noGrp="1"/>
          </p:cNvSpPr>
          <p:nvPr>
            <p:ph idx="1"/>
          </p:nvPr>
        </p:nvSpPr>
        <p:spPr>
          <a:xfrm>
            <a:off x="0" y="1563625"/>
            <a:ext cx="9086850" cy="4231385"/>
          </a:xfrm>
        </p:spPr>
        <p:txBody>
          <a:bodyPr>
            <a:normAutofit/>
          </a:bodyPr>
          <a:lstStyle/>
          <a:p>
            <a:r>
              <a:rPr lang="en-US" altLang="zh-CN" sz="2850" dirty="0">
                <a:latin typeface="方正宋刻本秀楷简体" panose="02000000000000000000" pitchFamily="2" charset="-122"/>
                <a:ea typeface="方正宋刻本秀楷简体" panose="02000000000000000000" pitchFamily="2" charset="-122"/>
              </a:rPr>
              <a:t>4.0  </a:t>
            </a:r>
            <a:r>
              <a:rPr lang="zh-CN" altLang="en-US" sz="2850" dirty="0">
                <a:latin typeface="方正宋刻本秀楷简体" panose="02000000000000000000" pitchFamily="2" charset="-122"/>
                <a:ea typeface="方正宋刻本秀楷简体" panose="02000000000000000000" pitchFamily="2" charset="-122"/>
              </a:rPr>
              <a:t>流数据的概念 </a:t>
            </a:r>
            <a:r>
              <a:rPr lang="en-US" altLang="zh-CN" sz="2850" dirty="0">
                <a:latin typeface="方正宋刻本秀楷简体" panose="02000000000000000000" pitchFamily="2" charset="-122"/>
                <a:ea typeface="方正宋刻本秀楷简体" panose="02000000000000000000" pitchFamily="2" charset="-122"/>
              </a:rPr>
              <a:t>–</a:t>
            </a:r>
            <a:r>
              <a:rPr lang="zh-CN" altLang="zh-CN" sz="3000" dirty="0">
                <a:solidFill>
                  <a:srgbClr val="FF0000"/>
                </a:solidFill>
              </a:rPr>
              <a:t>流</a:t>
            </a:r>
            <a:r>
              <a:rPr lang="zh-CN" altLang="en-US" sz="3000" dirty="0">
                <a:solidFill>
                  <a:srgbClr val="FF0000"/>
                </a:solidFill>
              </a:rPr>
              <a:t>数据挖掘框架</a:t>
            </a:r>
            <a:endParaRPr lang="en-US" altLang="zh-CN" sz="3000" dirty="0">
              <a:solidFill>
                <a:srgbClr val="002060"/>
              </a:solidFill>
              <a:latin typeface="Bahnschrift" panose="020B0502040204020203" pitchFamily="34" charset="0"/>
              <a:ea typeface="文道楷体" panose="02010600040101010101" pitchFamily="2" charset="-122"/>
            </a:endParaRPr>
          </a:p>
        </p:txBody>
      </p:sp>
      <p:sp>
        <p:nvSpPr>
          <p:cNvPr id="6" name="文本框 5"/>
          <p:cNvSpPr txBox="1"/>
          <p:nvPr/>
        </p:nvSpPr>
        <p:spPr>
          <a:xfrm>
            <a:off x="57150" y="2093044"/>
            <a:ext cx="9086850" cy="4374274"/>
          </a:xfrm>
          <a:prstGeom prst="rect">
            <a:avLst/>
          </a:prstGeom>
          <a:noFill/>
        </p:spPr>
        <p:txBody>
          <a:bodyPr wrap="square" rtlCol="0">
            <a:spAutoFit/>
          </a:bodyPr>
          <a:lstStyle/>
          <a:p>
            <a:r>
              <a:rPr lang="zh-CN" altLang="zh-CN" sz="1875" dirty="0">
                <a:latin typeface="Cambria Math" panose="02040503050406030204" pitchFamily="18" charset="0"/>
                <a:ea typeface="方正卡通简体" panose="03000509000000000000" pitchFamily="65" charset="-122"/>
              </a:rPr>
              <a:t>当前业界诞生了许多专门的流数据实时计算系统来满足各自需求</a:t>
            </a:r>
            <a:r>
              <a:rPr lang="zh-CN" altLang="en-US" sz="1875" dirty="0">
                <a:latin typeface="Cambria Math" panose="02040503050406030204" pitchFamily="18" charset="0"/>
                <a:ea typeface="方正卡通简体" panose="03000509000000000000" pitchFamily="65" charset="-122"/>
              </a:rPr>
              <a:t>。</a:t>
            </a:r>
            <a:endParaRPr lang="en-US" altLang="zh-CN" sz="1875" dirty="0">
              <a:latin typeface="Cambria Math" panose="02040503050406030204" pitchFamily="18" charset="0"/>
              <a:ea typeface="Cambria Math" panose="02040503050406030204" pitchFamily="18" charset="0"/>
            </a:endParaRPr>
          </a:p>
          <a:p>
            <a:r>
              <a:rPr lang="zh-CN" altLang="en-US" sz="1875" dirty="0">
                <a:latin typeface="Cambria Math" panose="02040503050406030204" pitchFamily="18" charset="0"/>
                <a:ea typeface="方正卡通简体" panose="03000509000000000000" pitchFamily="65" charset="-122"/>
              </a:rPr>
              <a:t>目前有三类常见的流计算框架和平台：商业级</a:t>
            </a:r>
            <a:r>
              <a:rPr lang="zh-CN" altLang="zh-CN" sz="1875" dirty="0">
                <a:latin typeface="Cambria Math" panose="02040503050406030204" pitchFamily="18" charset="0"/>
                <a:ea typeface="方正卡通简体" panose="03000509000000000000" pitchFamily="65" charset="-122"/>
              </a:rPr>
              <a:t>的流计算平台</a:t>
            </a:r>
            <a:r>
              <a:rPr lang="zh-CN" altLang="en-US" sz="1875" dirty="0">
                <a:latin typeface="Cambria Math" panose="02040503050406030204" pitchFamily="18" charset="0"/>
                <a:ea typeface="方正卡通简体" panose="03000509000000000000" pitchFamily="65" charset="-122"/>
              </a:rPr>
              <a:t>、开源流计算框架、公司为支持自身业务开发的流计算框架。</a:t>
            </a:r>
            <a:endParaRPr lang="en-US" altLang="zh-CN" sz="1875"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1875" dirty="0">
                <a:latin typeface="Cambria Math" panose="02040503050406030204" pitchFamily="18" charset="0"/>
                <a:ea typeface="方正卡通简体" panose="03000509000000000000" pitchFamily="65" charset="-122"/>
              </a:rPr>
              <a:t>商业级：</a:t>
            </a:r>
            <a:r>
              <a:rPr lang="en-US" altLang="zh-CN" sz="1875" dirty="0">
                <a:latin typeface="Cambria Math" panose="02040503050406030204" pitchFamily="18" charset="0"/>
                <a:ea typeface="Cambria Math" panose="02040503050406030204" pitchFamily="18" charset="0"/>
              </a:rPr>
              <a:t>IBM </a:t>
            </a:r>
            <a:r>
              <a:rPr lang="en-US" altLang="zh-CN" sz="1875" dirty="0" err="1">
                <a:latin typeface="Cambria Math" panose="02040503050406030204" pitchFamily="18" charset="0"/>
                <a:ea typeface="Cambria Math" panose="02040503050406030204" pitchFamily="18" charset="0"/>
              </a:rPr>
              <a:t>InfoSphere</a:t>
            </a:r>
            <a:r>
              <a:rPr lang="en-US" altLang="zh-CN" sz="1875" dirty="0">
                <a:latin typeface="Cambria Math" panose="02040503050406030204" pitchFamily="18" charset="0"/>
                <a:ea typeface="Cambria Math" panose="02040503050406030204" pitchFamily="18" charset="0"/>
              </a:rPr>
              <a:t> Streams</a:t>
            </a:r>
            <a:r>
              <a:rPr lang="zh-CN" altLang="en-US" sz="1875" dirty="0">
                <a:latin typeface="Cambria Math" panose="02040503050406030204" pitchFamily="18" charset="0"/>
                <a:ea typeface="方正卡通简体" panose="03000509000000000000" pitchFamily="65" charset="-122"/>
              </a:rPr>
              <a:t>和</a:t>
            </a:r>
            <a:r>
              <a:rPr lang="en-US" altLang="zh-CN" sz="1875" dirty="0">
                <a:latin typeface="Cambria Math" panose="02040503050406030204" pitchFamily="18" charset="0"/>
                <a:ea typeface="Cambria Math" panose="02040503050406030204" pitchFamily="18" charset="0"/>
              </a:rPr>
              <a:t>IBM </a:t>
            </a:r>
            <a:r>
              <a:rPr lang="en-US" altLang="zh-CN" sz="1875" dirty="0" err="1">
                <a:latin typeface="Cambria Math" panose="02040503050406030204" pitchFamily="18" charset="0"/>
                <a:ea typeface="Cambria Math" panose="02040503050406030204" pitchFamily="18" charset="0"/>
              </a:rPr>
              <a:t>StreamBase</a:t>
            </a:r>
            <a:endParaRPr lang="en-US" altLang="zh-CN" sz="1875"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1875" dirty="0">
                <a:latin typeface="Cambria Math" panose="02040503050406030204" pitchFamily="18" charset="0"/>
                <a:ea typeface="方正卡通简体" panose="03000509000000000000" pitchFamily="65" charset="-122"/>
              </a:rPr>
              <a:t>较为常见的是开源流计算框架，代表如下：</a:t>
            </a:r>
            <a:endParaRPr lang="en-US" altLang="zh-CN" sz="1875" dirty="0">
              <a:latin typeface="Cambria Math" panose="02040503050406030204" pitchFamily="18" charset="0"/>
              <a:ea typeface="Cambria Math" panose="02040503050406030204" pitchFamily="18" charset="0"/>
            </a:endParaRPr>
          </a:p>
          <a:p>
            <a:pPr lvl="1"/>
            <a:r>
              <a:rPr lang="en-US" altLang="zh-CN" sz="1875" dirty="0">
                <a:solidFill>
                  <a:srgbClr val="FF0066"/>
                </a:solidFill>
                <a:latin typeface="Cambria Math" panose="02040503050406030204" pitchFamily="18" charset="0"/>
                <a:ea typeface="Cambria Math" panose="02040503050406030204" pitchFamily="18" charset="0"/>
              </a:rPr>
              <a:t>Twitter Storm</a:t>
            </a:r>
            <a:r>
              <a:rPr lang="zh-CN" altLang="zh-CN" sz="1875" dirty="0">
                <a:latin typeface="Cambria Math" panose="02040503050406030204" pitchFamily="18" charset="0"/>
                <a:ea typeface="方正卡通简体" panose="03000509000000000000" pitchFamily="65" charset="-122"/>
              </a:rPr>
              <a:t>：免费、开源的分布式实时计算系统，可简单、高效、可靠地处理大量的流数据</a:t>
            </a:r>
          </a:p>
          <a:p>
            <a:pPr lvl="1"/>
            <a:r>
              <a:rPr lang="en-US" altLang="zh-CN" sz="1875" dirty="0">
                <a:solidFill>
                  <a:srgbClr val="FF0066"/>
                </a:solidFill>
                <a:latin typeface="Cambria Math" panose="02040503050406030204" pitchFamily="18" charset="0"/>
                <a:ea typeface="Cambria Math" panose="02040503050406030204" pitchFamily="18" charset="0"/>
              </a:rPr>
              <a:t>Yahoo! S4</a:t>
            </a:r>
            <a:r>
              <a:rPr lang="zh-CN" altLang="zh-CN" sz="1875" dirty="0">
                <a:latin typeface="Cambria Math" panose="02040503050406030204" pitchFamily="18" charset="0"/>
                <a:ea typeface="方正卡通简体" panose="03000509000000000000" pitchFamily="65" charset="-122"/>
              </a:rPr>
              <a:t>（</a:t>
            </a:r>
            <a:r>
              <a:rPr lang="en-US" altLang="zh-CN" sz="1875" dirty="0">
                <a:latin typeface="Cambria Math" panose="02040503050406030204" pitchFamily="18" charset="0"/>
                <a:ea typeface="Cambria Math" panose="02040503050406030204" pitchFamily="18" charset="0"/>
              </a:rPr>
              <a:t>Simple Scalable Streaming System</a:t>
            </a:r>
            <a:r>
              <a:rPr lang="zh-CN" altLang="zh-CN" sz="1875" dirty="0">
                <a:latin typeface="Cambria Math" panose="02040503050406030204" pitchFamily="18" charset="0"/>
                <a:ea typeface="方正卡通简体" panose="03000509000000000000" pitchFamily="65" charset="-122"/>
              </a:rPr>
              <a:t>）：开源流计算平台，是通用的、分布式的、可扩展的、分区容错的、可插拔的流式系统</a:t>
            </a:r>
            <a:endParaRPr lang="en-US" altLang="zh-CN" sz="1875"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1875" dirty="0">
                <a:latin typeface="Cambria Math" panose="02040503050406030204" pitchFamily="18" charset="0"/>
                <a:ea typeface="方正卡通简体" panose="03000509000000000000" pitchFamily="65" charset="-122"/>
              </a:rPr>
              <a:t>公司为支持自身业务开发的流计算框架：</a:t>
            </a:r>
            <a:endParaRPr lang="en-US" altLang="zh-CN" sz="1875" dirty="0">
              <a:latin typeface="Cambria Math" panose="02040503050406030204" pitchFamily="18" charset="0"/>
              <a:ea typeface="Cambria Math" panose="02040503050406030204" pitchFamily="18" charset="0"/>
            </a:endParaRPr>
          </a:p>
          <a:p>
            <a:pPr lvl="1"/>
            <a:r>
              <a:rPr lang="en-US" altLang="zh-CN" sz="1875" dirty="0">
                <a:solidFill>
                  <a:srgbClr val="FF0066"/>
                </a:solidFill>
                <a:latin typeface="Cambria Math" panose="02040503050406030204" pitchFamily="18" charset="0"/>
                <a:ea typeface="Cambria Math" panose="02040503050406030204" pitchFamily="18" charset="0"/>
              </a:rPr>
              <a:t>Facebook Puma</a:t>
            </a:r>
          </a:p>
          <a:p>
            <a:pPr lvl="1"/>
            <a:r>
              <a:rPr lang="en-US" altLang="zh-CN" sz="1875" dirty="0" err="1">
                <a:solidFill>
                  <a:srgbClr val="FF0066"/>
                </a:solidFill>
                <a:latin typeface="Cambria Math" panose="02040503050406030204" pitchFamily="18" charset="0"/>
                <a:ea typeface="Cambria Math" panose="02040503050406030204" pitchFamily="18" charset="0"/>
              </a:rPr>
              <a:t>Dstream</a:t>
            </a:r>
            <a:r>
              <a:rPr lang="zh-CN" altLang="en-US" sz="1875" dirty="0">
                <a:latin typeface="Cambria Math" panose="02040503050406030204" pitchFamily="18" charset="0"/>
                <a:ea typeface="方正卡通简体" panose="03000509000000000000" pitchFamily="65" charset="-122"/>
              </a:rPr>
              <a:t>（百度）</a:t>
            </a:r>
            <a:endParaRPr lang="en-US" altLang="zh-CN" sz="1875" dirty="0">
              <a:latin typeface="Cambria Math" panose="02040503050406030204" pitchFamily="18" charset="0"/>
              <a:ea typeface="Cambria Math" panose="02040503050406030204" pitchFamily="18" charset="0"/>
            </a:endParaRPr>
          </a:p>
          <a:p>
            <a:pPr lvl="1"/>
            <a:r>
              <a:rPr lang="zh-CN" altLang="en-US" sz="1875" dirty="0">
                <a:solidFill>
                  <a:srgbClr val="FF0066"/>
                </a:solidFill>
                <a:latin typeface="Cambria Math" panose="02040503050406030204" pitchFamily="18" charset="0"/>
                <a:ea typeface="方正卡通简体" panose="03000509000000000000" pitchFamily="65" charset="-122"/>
              </a:rPr>
              <a:t>银河流数据处理平台（淘宝）</a:t>
            </a:r>
            <a:endParaRPr lang="en-US" altLang="zh-CN" sz="1875" dirty="0">
              <a:solidFill>
                <a:srgbClr val="FF0066"/>
              </a:solidFill>
              <a:latin typeface="Cambria Math" panose="02040503050406030204" pitchFamily="18" charset="0"/>
              <a:ea typeface="Cambria Math" panose="02040503050406030204" pitchFamily="18" charset="0"/>
            </a:endParaRPr>
          </a:p>
          <a:p>
            <a:endParaRPr lang="en-US" altLang="zh-CN" sz="2100" dirty="0">
              <a:latin typeface="Cambria Math" panose="02040503050406030204" pitchFamily="18" charset="0"/>
              <a:ea typeface="Cambria Math" panose="02040503050406030204" pitchFamily="18" charset="0"/>
            </a:endParaRPr>
          </a:p>
          <a:p>
            <a:endParaRPr lang="zh-CN" altLang="en-US" sz="1350" dirty="0"/>
          </a:p>
        </p:txBody>
      </p:sp>
    </p:spTree>
    <p:extLst>
      <p:ext uri="{BB962C8B-B14F-4D97-AF65-F5344CB8AC3E}">
        <p14:creationId xmlns:p14="http://schemas.microsoft.com/office/powerpoint/2010/main" val="6719159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solidFill>
          <a:schemeClr val="accent2">
            <a:lumMod val="40000"/>
            <a:lumOff val="60000"/>
          </a:schemeClr>
        </a:solidFill>
        <a:ln w="38100">
          <a:solidFill>
            <a:srgbClr val="0070C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5400">
          <a:solidFill>
            <a:srgbClr val="FF0000"/>
          </a:solidFill>
          <a:prstDash val="sysDash"/>
          <a:tailEnd type="triangle"/>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52634</TotalTime>
  <Words>9224</Words>
  <Application>Microsoft Macintosh PowerPoint</Application>
  <PresentationFormat>全屏显示(4:3)</PresentationFormat>
  <Paragraphs>743</Paragraphs>
  <Slides>75</Slides>
  <Notes>74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75</vt:i4>
      </vt:variant>
    </vt:vector>
  </HeadingPairs>
  <TitlesOfParts>
    <vt:vector size="93" baseType="lpstr">
      <vt:lpstr>方正卡通简体</vt:lpstr>
      <vt:lpstr>方正喵呜体</vt:lpstr>
      <vt:lpstr>方正宋刻本秀楷简体</vt:lpstr>
      <vt:lpstr>黑体</vt:lpstr>
      <vt:lpstr>楷体</vt:lpstr>
      <vt:lpstr>欧阳询书法字体</vt:lpstr>
      <vt:lpstr>宋体</vt:lpstr>
      <vt:lpstr>田英章楷书</vt:lpstr>
      <vt:lpstr>文道楷体</vt:lpstr>
      <vt:lpstr>Arial</vt:lpstr>
      <vt:lpstr>Bahnschrift</vt:lpstr>
      <vt:lpstr>Calibri</vt:lpstr>
      <vt:lpstr>Cambria Math</vt:lpstr>
      <vt:lpstr>Corbel</vt:lpstr>
      <vt:lpstr>Times New Roman</vt:lpstr>
      <vt:lpstr>Wingdings</vt:lpstr>
      <vt:lpstr>Wingdings 2</vt:lpstr>
      <vt:lpstr>Module</vt:lpstr>
      <vt:lpstr>PowerPoint 演示文稿</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第4章 数据流挖掘</vt:lpstr>
      <vt:lpstr>4.2 流当中的数据抽样</vt:lpstr>
      <vt:lpstr>4.2 流当中的数据抽样</vt:lpstr>
      <vt:lpstr>4.2 流当中的数据抽样</vt:lpstr>
      <vt:lpstr>4.2 流当中的数据抽样</vt:lpstr>
      <vt:lpstr>4.2 流当中的数据抽样</vt:lpstr>
      <vt:lpstr>4.2 流当中的数据抽样</vt:lpstr>
      <vt:lpstr>4.2 流当中的数据抽样</vt:lpstr>
      <vt:lpstr>4.2 流当中的数据抽样</vt:lpstr>
      <vt:lpstr>4.2 流当中的数据抽样</vt:lpstr>
      <vt:lpstr>4.2 流当中的数据抽样</vt:lpstr>
      <vt:lpstr>4.2 流当中的数据抽样</vt:lpstr>
      <vt:lpstr>4.2 流当中的数据抽样</vt:lpstr>
      <vt:lpstr>4.2 流当中的数据抽样</vt:lpstr>
      <vt:lpstr>4.3  流过滤</vt:lpstr>
      <vt:lpstr>4.3  流过滤</vt:lpstr>
      <vt:lpstr>4.3  流过滤</vt:lpstr>
      <vt:lpstr>4.3  流过滤</vt:lpstr>
      <vt:lpstr>4.3  流过滤</vt:lpstr>
      <vt:lpstr>4.3  流过滤</vt:lpstr>
      <vt:lpstr>4.3  流过滤</vt:lpstr>
      <vt:lpstr>4.3  流过滤</vt:lpstr>
      <vt:lpstr>4.3  流过滤</vt:lpstr>
      <vt:lpstr>4.3  流过滤</vt:lpstr>
      <vt:lpstr>4.3  流过滤</vt:lpstr>
      <vt:lpstr>4.3  流过滤</vt:lpstr>
      <vt:lpstr>4.3  流过滤</vt:lpstr>
      <vt:lpstr>4.4  流中独立元素的数目统计</vt:lpstr>
      <vt:lpstr>4.4  流中独立元素的数目统计</vt:lpstr>
      <vt:lpstr>4.4  流中独立元素的数目统计</vt:lpstr>
      <vt:lpstr>4.4  流中独立元素的数目统计</vt:lpstr>
      <vt:lpstr>4.4  流中独立元素的数目统计</vt:lpstr>
      <vt:lpstr>4.4  流中独立元素的数目统计</vt:lpstr>
      <vt:lpstr>4.4  流中独立元素的数目统计</vt:lpstr>
      <vt:lpstr>4.4  流中独立元素的数目统计</vt:lpstr>
      <vt:lpstr>4.4  流中独立元素的数目统计</vt:lpstr>
      <vt:lpstr>4.5  矩估计</vt:lpstr>
      <vt:lpstr>4.5  矩估计</vt:lpstr>
      <vt:lpstr>4.5  矩估计</vt:lpstr>
      <vt:lpstr>4.5  矩估计</vt:lpstr>
      <vt:lpstr>4.5  矩估计</vt:lpstr>
      <vt:lpstr>4.6    窗口内的计数问题</vt:lpstr>
      <vt:lpstr>4.6    窗口内的计数问题</vt:lpstr>
      <vt:lpstr>4.6    窗口内的计数问题</vt:lpstr>
      <vt:lpstr>4.6    窗口内的计数问题</vt:lpstr>
      <vt:lpstr>4.7    衰减窗口</vt:lpstr>
      <vt:lpstr>4.7  衰减窗口</vt:lpstr>
      <vt:lpstr> 第4章 数据流挖掘总结</vt:lpstr>
      <vt:lpstr>作业</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智一 谭</cp:lastModifiedBy>
  <cp:revision>2319</cp:revision>
  <cp:lastPrinted>2011-10-20T04:01:43Z</cp:lastPrinted>
  <dcterms:created xsi:type="dcterms:W3CDTF">2009-06-12T17:14:38Z</dcterms:created>
  <dcterms:modified xsi:type="dcterms:W3CDTF">2024-04-08T02:27:16Z</dcterms:modified>
</cp:coreProperties>
</file>